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328" r:id="rId3"/>
    <p:sldId id="275" r:id="rId4"/>
    <p:sldId id="286" r:id="rId5"/>
    <p:sldId id="285" r:id="rId6"/>
    <p:sldId id="281" r:id="rId7"/>
    <p:sldId id="288" r:id="rId8"/>
    <p:sldId id="291" r:id="rId9"/>
    <p:sldId id="292" r:id="rId10"/>
    <p:sldId id="332" r:id="rId11"/>
    <p:sldId id="257" r:id="rId12"/>
    <p:sldId id="269" r:id="rId13"/>
    <p:sldId id="316" r:id="rId14"/>
    <p:sldId id="277" r:id="rId15"/>
    <p:sldId id="270" r:id="rId16"/>
    <p:sldId id="413" r:id="rId17"/>
    <p:sldId id="259" r:id="rId18"/>
    <p:sldId id="282" r:id="rId19"/>
    <p:sldId id="300" r:id="rId20"/>
    <p:sldId id="258" r:id="rId21"/>
    <p:sldId id="301" r:id="rId22"/>
    <p:sldId id="304" r:id="rId23"/>
    <p:sldId id="395" r:id="rId24"/>
    <p:sldId id="306" r:id="rId25"/>
    <p:sldId id="302" r:id="rId26"/>
    <p:sldId id="262" r:id="rId27"/>
    <p:sldId id="312" r:id="rId28"/>
    <p:sldId id="315" r:id="rId29"/>
    <p:sldId id="307" r:id="rId30"/>
    <p:sldId id="267" r:id="rId31"/>
    <p:sldId id="323" r:id="rId32"/>
    <p:sldId id="415" r:id="rId33"/>
    <p:sldId id="260" r:id="rId34"/>
    <p:sldId id="261" r:id="rId35"/>
    <p:sldId id="349" r:id="rId36"/>
    <p:sldId id="353" r:id="rId37"/>
    <p:sldId id="354" r:id="rId38"/>
    <p:sldId id="355" r:id="rId39"/>
    <p:sldId id="356" r:id="rId40"/>
    <p:sldId id="357" r:id="rId41"/>
    <p:sldId id="358" r:id="rId42"/>
    <p:sldId id="327" r:id="rId43"/>
    <p:sldId id="283" r:id="rId44"/>
    <p:sldId id="295" r:id="rId45"/>
    <p:sldId id="273" r:id="rId46"/>
    <p:sldId id="272" r:id="rId47"/>
    <p:sldId id="388" r:id="rId48"/>
    <p:sldId id="391" r:id="rId49"/>
    <p:sldId id="416" r:id="rId50"/>
    <p:sldId id="392" r:id="rId51"/>
    <p:sldId id="393" r:id="rId52"/>
    <p:sldId id="398" r:id="rId53"/>
    <p:sldId id="400" r:id="rId54"/>
    <p:sldId id="399" r:id="rId55"/>
    <p:sldId id="394" r:id="rId56"/>
    <p:sldId id="401" r:id="rId57"/>
    <p:sldId id="402" r:id="rId58"/>
    <p:sldId id="403" r:id="rId59"/>
    <p:sldId id="404" r:id="rId60"/>
    <p:sldId id="396" r:id="rId61"/>
    <p:sldId id="397" r:id="rId62"/>
    <p:sldId id="405" r:id="rId63"/>
    <p:sldId id="417" r:id="rId64"/>
    <p:sldId id="418" r:id="rId65"/>
    <p:sldId id="387" r:id="rId66"/>
    <p:sldId id="364" r:id="rId67"/>
    <p:sldId id="366" r:id="rId68"/>
    <p:sldId id="365" r:id="rId69"/>
    <p:sldId id="367" r:id="rId70"/>
    <p:sldId id="368" r:id="rId71"/>
    <p:sldId id="370" r:id="rId72"/>
    <p:sldId id="420" r:id="rId73"/>
    <p:sldId id="373" r:id="rId74"/>
    <p:sldId id="374" r:id="rId75"/>
    <p:sldId id="376" r:id="rId76"/>
    <p:sldId id="382" r:id="rId77"/>
    <p:sldId id="383" r:id="rId78"/>
    <p:sldId id="384" r:id="rId79"/>
    <p:sldId id="408" r:id="rId80"/>
    <p:sldId id="385" r:id="rId81"/>
    <p:sldId id="407" r:id="rId82"/>
    <p:sldId id="375" r:id="rId83"/>
    <p:sldId id="377" r:id="rId84"/>
    <p:sldId id="381" r:id="rId85"/>
    <p:sldId id="380" r:id="rId86"/>
    <p:sldId id="378" r:id="rId87"/>
    <p:sldId id="379" r:id="rId88"/>
    <p:sldId id="372" r:id="rId89"/>
    <p:sldId id="325" r:id="rId90"/>
    <p:sldId id="333" r:id="rId91"/>
    <p:sldId id="361" r:id="rId92"/>
    <p:sldId id="314" r:id="rId93"/>
    <p:sldId id="341" r:id="rId94"/>
    <p:sldId id="313" r:id="rId95"/>
    <p:sldId id="352" r:id="rId96"/>
    <p:sldId id="346" r:id="rId97"/>
    <p:sldId id="336" r:id="rId98"/>
    <p:sldId id="338" r:id="rId99"/>
    <p:sldId id="411" r:id="rId100"/>
    <p:sldId id="343" r:id="rId101"/>
    <p:sldId id="421" r:id="rId102"/>
    <p:sldId id="340" r:id="rId103"/>
    <p:sldId id="284" r:id="rId104"/>
    <p:sldId id="409" r:id="rId105"/>
    <p:sldId id="329" r:id="rId106"/>
    <p:sldId id="410" r:id="rId107"/>
    <p:sldId id="419" r:id="rId108"/>
    <p:sldId id="326" r:id="rId109"/>
    <p:sldId id="360" r:id="rId110"/>
    <p:sldId id="264" r:id="rId111"/>
    <p:sldId id="324" r:id="rId112"/>
    <p:sldId id="335" r:id="rId113"/>
    <p:sldId id="342" r:id="rId114"/>
    <p:sldId id="412" r:id="rId115"/>
    <p:sldId id="330" r:id="rId116"/>
    <p:sldId id="311" r:id="rId117"/>
    <p:sldId id="347" r:id="rId118"/>
    <p:sldId id="363" r:id="rId119"/>
    <p:sldId id="322" r:id="rId120"/>
    <p:sldId id="350" r:id="rId121"/>
    <p:sldId id="317" r:id="rId122"/>
    <p:sldId id="308" r:id="rId123"/>
    <p:sldId id="345" r:id="rId124"/>
    <p:sldId id="406" r:id="rId1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56" autoAdjust="0"/>
    <p:restoredTop sz="94660"/>
  </p:normalViewPr>
  <p:slideViewPr>
    <p:cSldViewPr snapToGrid="0">
      <p:cViewPr>
        <p:scale>
          <a:sx n="50" d="100"/>
          <a:sy n="50" d="100"/>
        </p:scale>
        <p:origin x="4728" y="2604"/>
      </p:cViewPr>
      <p:guideLst>
        <p:guide orient="horz" pos="2160"/>
        <p:guide pos="3840"/>
      </p:guideLst>
    </p:cSldViewPr>
  </p:slideViewPr>
  <p:notesTextViewPr>
    <p:cViewPr>
      <p:scale>
        <a:sx n="1" d="1"/>
        <a:sy n="1" d="1"/>
      </p:scale>
      <p:origin x="0" y="0"/>
    </p:cViewPr>
  </p:notesTextViewPr>
  <p:sorterViewPr>
    <p:cViewPr>
      <p:scale>
        <a:sx n="66" d="100"/>
        <a:sy n="66" d="100"/>
      </p:scale>
      <p:origin x="0" y="-61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lineChart>
        <c:grouping val="standard"/>
        <c:varyColors val="0"/>
        <c:ser>
          <c:idx val="0"/>
          <c:order val="0"/>
          <c:spPr>
            <a:ln w="22225" cap="rnd" cmpd="sng" algn="ctr">
              <a:solidFill>
                <a:schemeClr val="accent2">
                  <a:shade val="53000"/>
                </a:schemeClr>
              </a:solidFill>
              <a:round/>
            </a:ln>
            <a:effectLst/>
          </c:spPr>
          <c:marker>
            <c:symbol val="none"/>
          </c:marker>
          <c:val>
            <c:numRef>
              <c:f>Sheet1!$B$2:$B$17</c:f>
              <c:numCache>
                <c:formatCode>General</c:formatCode>
                <c:ptCount val="16"/>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numCache>
            </c:numRef>
          </c:val>
          <c:smooth val="0"/>
        </c:ser>
        <c:ser>
          <c:idx val="1"/>
          <c:order val="1"/>
          <c:spPr>
            <a:ln w="22225" cap="rnd" cmpd="sng" algn="ctr">
              <a:solidFill>
                <a:schemeClr val="accent2">
                  <a:shade val="76000"/>
                </a:schemeClr>
              </a:solidFill>
              <a:round/>
            </a:ln>
            <a:effectLst/>
          </c:spPr>
          <c:marker>
            <c:symbol val="none"/>
          </c:marker>
          <c:val>
            <c:numRef>
              <c:f>Sheet1!$C$2:$C$17</c:f>
              <c:numCache>
                <c:formatCode>General</c:formatCode>
                <c:ptCount val="16"/>
                <c:pt idx="0">
                  <c:v>1</c:v>
                </c:pt>
                <c:pt idx="1">
                  <c:v>1.3333333333333333</c:v>
                </c:pt>
                <c:pt idx="2">
                  <c:v>1.5</c:v>
                </c:pt>
                <c:pt idx="3">
                  <c:v>1.6</c:v>
                </c:pt>
                <c:pt idx="4">
                  <c:v>1.6666666666666667</c:v>
                </c:pt>
                <c:pt idx="5">
                  <c:v>1.7142857142857142</c:v>
                </c:pt>
                <c:pt idx="6">
                  <c:v>1.75</c:v>
                </c:pt>
                <c:pt idx="7">
                  <c:v>1.7777777777777777</c:v>
                </c:pt>
                <c:pt idx="8">
                  <c:v>1.7999999999999998</c:v>
                </c:pt>
                <c:pt idx="9">
                  <c:v>1.8181818181818181</c:v>
                </c:pt>
                <c:pt idx="10">
                  <c:v>1.8333333333333335</c:v>
                </c:pt>
                <c:pt idx="11">
                  <c:v>1.8461538461538463</c:v>
                </c:pt>
                <c:pt idx="12">
                  <c:v>1.8571428571428572</c:v>
                </c:pt>
                <c:pt idx="13">
                  <c:v>1.8666666666666667</c:v>
                </c:pt>
                <c:pt idx="14">
                  <c:v>1.875</c:v>
                </c:pt>
                <c:pt idx="15">
                  <c:v>1.8823529411764706</c:v>
                </c:pt>
              </c:numCache>
            </c:numRef>
          </c:val>
          <c:smooth val="0"/>
        </c:ser>
        <c:ser>
          <c:idx val="2"/>
          <c:order val="2"/>
          <c:spPr>
            <a:ln w="22225" cap="rnd" cmpd="sng" algn="ctr">
              <a:solidFill>
                <a:schemeClr val="accent2"/>
              </a:solidFill>
              <a:round/>
            </a:ln>
            <a:effectLst/>
          </c:spPr>
          <c:marker>
            <c:symbol val="none"/>
          </c:marker>
          <c:val>
            <c:numRef>
              <c:f>Sheet1!$D$2:$D$17</c:f>
              <c:numCache>
                <c:formatCode>General</c:formatCode>
                <c:ptCount val="16"/>
                <c:pt idx="0">
                  <c:v>1</c:v>
                </c:pt>
                <c:pt idx="1">
                  <c:v>1.6666666666666667</c:v>
                </c:pt>
                <c:pt idx="2">
                  <c:v>2.1428571428571432</c:v>
                </c:pt>
                <c:pt idx="3">
                  <c:v>2.5</c:v>
                </c:pt>
                <c:pt idx="4">
                  <c:v>2.7777777777777777</c:v>
                </c:pt>
                <c:pt idx="5">
                  <c:v>3.0000000000000009</c:v>
                </c:pt>
                <c:pt idx="6">
                  <c:v>3.1818181818181821</c:v>
                </c:pt>
                <c:pt idx="7">
                  <c:v>3.3333333333333339</c:v>
                </c:pt>
                <c:pt idx="8">
                  <c:v>3.4615384615384617</c:v>
                </c:pt>
                <c:pt idx="9">
                  <c:v>3.5714285714285716</c:v>
                </c:pt>
                <c:pt idx="10">
                  <c:v>3.666666666666667</c:v>
                </c:pt>
                <c:pt idx="11">
                  <c:v>3.7500000000000009</c:v>
                </c:pt>
                <c:pt idx="12">
                  <c:v>3.8235294117647065</c:v>
                </c:pt>
                <c:pt idx="13">
                  <c:v>3.8888888888888893</c:v>
                </c:pt>
                <c:pt idx="14">
                  <c:v>3.9473684210526323</c:v>
                </c:pt>
                <c:pt idx="15">
                  <c:v>4.0000000000000009</c:v>
                </c:pt>
              </c:numCache>
            </c:numRef>
          </c:val>
          <c:smooth val="0"/>
        </c:ser>
        <c:ser>
          <c:idx val="3"/>
          <c:order val="3"/>
          <c:spPr>
            <a:ln w="22225" cap="rnd" cmpd="sng" algn="ctr">
              <a:solidFill>
                <a:schemeClr val="accent2">
                  <a:tint val="77000"/>
                </a:schemeClr>
              </a:solidFill>
              <a:round/>
            </a:ln>
            <a:effectLst/>
          </c:spPr>
          <c:marker>
            <c:symbol val="none"/>
          </c:marker>
          <c:val>
            <c:numRef>
              <c:f>Sheet1!$E$2:$E$17</c:f>
              <c:numCache>
                <c:formatCode>General</c:formatCode>
                <c:ptCount val="16"/>
                <c:pt idx="0">
                  <c:v>1</c:v>
                </c:pt>
                <c:pt idx="1">
                  <c:v>1.8181818181818181</c:v>
                </c:pt>
                <c:pt idx="2">
                  <c:v>2.5</c:v>
                </c:pt>
                <c:pt idx="3">
                  <c:v>3.0769230769230775</c:v>
                </c:pt>
                <c:pt idx="4">
                  <c:v>3.5714285714285716</c:v>
                </c:pt>
                <c:pt idx="5">
                  <c:v>4.0000000000000009</c:v>
                </c:pt>
                <c:pt idx="6">
                  <c:v>4.375</c:v>
                </c:pt>
                <c:pt idx="7">
                  <c:v>4.7058823529411775</c:v>
                </c:pt>
                <c:pt idx="8">
                  <c:v>5</c:v>
                </c:pt>
                <c:pt idx="9">
                  <c:v>5.2631578947368425</c:v>
                </c:pt>
                <c:pt idx="10">
                  <c:v>5.5000000000000009</c:v>
                </c:pt>
                <c:pt idx="11">
                  <c:v>5.7142857142857144</c:v>
                </c:pt>
                <c:pt idx="12">
                  <c:v>5.9090909090909101</c:v>
                </c:pt>
                <c:pt idx="13">
                  <c:v>6.0869565217391317</c:v>
                </c:pt>
                <c:pt idx="14">
                  <c:v>6.2500000000000009</c:v>
                </c:pt>
                <c:pt idx="15">
                  <c:v>6.4000000000000012</c:v>
                </c:pt>
              </c:numCache>
            </c:numRef>
          </c:val>
          <c:smooth val="0"/>
        </c:ser>
        <c:ser>
          <c:idx val="4"/>
          <c:order val="4"/>
          <c:spPr>
            <a:ln w="22225" cap="rnd" cmpd="sng" algn="ctr">
              <a:solidFill>
                <a:schemeClr val="accent2">
                  <a:tint val="54000"/>
                </a:schemeClr>
              </a:solidFill>
              <a:round/>
            </a:ln>
            <a:effectLst/>
          </c:spPr>
          <c:marker>
            <c:symbol val="none"/>
          </c:marker>
          <c:val>
            <c:numRef>
              <c:f>Sheet1!$F$2:$F$17</c:f>
              <c:numCache>
                <c:formatCode>General</c:formatCode>
                <c:ptCount val="16"/>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numCache>
            </c:numRef>
          </c:val>
          <c:smooth val="0"/>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77039952"/>
        <c:axId val="377040344"/>
      </c:lineChart>
      <c:catAx>
        <c:axId val="377039952"/>
        <c:scaling>
          <c:orientation val="minMax"/>
        </c:scaling>
        <c:delete val="0"/>
        <c:axPos val="b"/>
        <c:title>
          <c:tx>
            <c:rich>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t>プロセッサ数数</a:t>
                </a:r>
              </a:p>
            </c:rich>
          </c:tx>
          <c:layout/>
          <c:overlay val="0"/>
          <c:spPr>
            <a:noFill/>
            <a:ln>
              <a:noFill/>
            </a:ln>
            <a:effectLst/>
          </c:spPr>
          <c:txPr>
            <a:bodyPr rot="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77040344"/>
        <c:crosses val="autoZero"/>
        <c:auto val="1"/>
        <c:lblAlgn val="ctr"/>
        <c:lblOffset val="100"/>
        <c:noMultiLvlLbl val="0"/>
      </c:catAx>
      <c:valAx>
        <c:axId val="377040344"/>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r>
                  <a:rPr lang="ja-JP" altLang="en-US" dirty="0" smtClean="0"/>
                  <a:t>高速化</a:t>
                </a:r>
                <a:r>
                  <a:rPr lang="ja-JP" dirty="0" smtClean="0"/>
                  <a:t>率</a:t>
                </a:r>
                <a:r>
                  <a:rPr lang="ja-JP" dirty="0"/>
                  <a:t>（倍）</a:t>
                </a:r>
              </a:p>
            </c:rich>
          </c:tx>
          <c:layout/>
          <c:overlay val="0"/>
          <c:spPr>
            <a:noFill/>
            <a:ln>
              <a:noFill/>
            </a:ln>
            <a:effectLst/>
          </c:spPr>
          <c:txPr>
            <a:bodyPr rot="-5400000" spcFirstLastPara="1" vertOverflow="ellipsis" vert="horz" wrap="square" anchor="ctr" anchorCtr="1"/>
            <a:lstStyle/>
            <a:p>
              <a:pPr>
                <a:defRPr sz="2000" b="0" i="0" u="none" strike="noStrike" kern="1200" cap="all" baseline="0">
                  <a:solidFill>
                    <a:schemeClr val="dk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spc="20" baseline="0">
                <a:solidFill>
                  <a:schemeClr val="dk1">
                    <a:lumMod val="65000"/>
                    <a:lumOff val="35000"/>
                  </a:schemeClr>
                </a:solidFill>
                <a:latin typeface="+mn-lt"/>
                <a:ea typeface="+mn-ea"/>
                <a:cs typeface="+mn-cs"/>
              </a:defRPr>
            </a:pPr>
            <a:endParaRPr lang="ja-JP"/>
          </a:p>
        </c:txPr>
        <c:crossAx val="377039952"/>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sz="20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45CE16-CC22-444B-B669-9F28B2CC605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kumimoji="1" lang="ja-JP" altLang="en-US"/>
        </a:p>
      </dgm:t>
    </dgm:pt>
    <dgm:pt modelId="{7BF20951-7B4F-4595-A07A-E606612317C2}">
      <dgm:prSet custT="1"/>
      <dgm:spPr/>
      <dgm:t>
        <a:bodyPr/>
        <a:lstStyle/>
        <a:p>
          <a:pPr rtl="0"/>
          <a:r>
            <a:rPr kumimoji="1" lang="ja-JP" sz="3400" dirty="0" smtClean="0"/>
            <a:t>そのアルゴリズム，本当に</a:t>
          </a:r>
          <a:r>
            <a:rPr kumimoji="1" lang="en-US" sz="3400" dirty="0" smtClean="0"/>
            <a:t>GPU</a:t>
          </a:r>
          <a:r>
            <a:rPr kumimoji="1" lang="ja-JP" sz="3400" dirty="0" smtClean="0"/>
            <a:t>で速くなりますか？</a:t>
          </a:r>
          <a:endParaRPr lang="ja-JP" sz="3400" dirty="0"/>
        </a:p>
      </dgm:t>
    </dgm:pt>
    <dgm:pt modelId="{60CBA119-81C2-4771-8A12-6C7014F30811}" type="parTrans" cxnId="{3FE1DB44-C920-4A2E-86B6-249E5E4C2F80}">
      <dgm:prSet/>
      <dgm:spPr/>
      <dgm:t>
        <a:bodyPr/>
        <a:lstStyle/>
        <a:p>
          <a:endParaRPr kumimoji="1" lang="ja-JP" altLang="en-US"/>
        </a:p>
      </dgm:t>
    </dgm:pt>
    <dgm:pt modelId="{1BB05347-AD7C-4A2A-B7E0-B6549BF4FB43}" type="sibTrans" cxnId="{3FE1DB44-C920-4A2E-86B6-249E5E4C2F80}">
      <dgm:prSet/>
      <dgm:spPr/>
      <dgm:t>
        <a:bodyPr/>
        <a:lstStyle/>
        <a:p>
          <a:endParaRPr kumimoji="1" lang="ja-JP" altLang="en-US"/>
        </a:p>
      </dgm:t>
    </dgm:pt>
    <dgm:pt modelId="{98D486F1-2EDC-4979-99F1-57BAFEBE773C}">
      <dgm:prSet custT="1"/>
      <dgm:spPr/>
      <dgm:t>
        <a:bodyPr/>
        <a:lstStyle/>
        <a:p>
          <a:pPr rtl="0"/>
          <a:r>
            <a:rPr kumimoji="1" lang="ja-JP" altLang="en-US" sz="3400" dirty="0" smtClean="0"/>
            <a:t>その手法，</a:t>
          </a:r>
          <a:r>
            <a:rPr kumimoji="1" lang="en-US" altLang="ja-JP" sz="3400" dirty="0" smtClean="0"/>
            <a:t>GPU</a:t>
          </a:r>
          <a:r>
            <a:rPr kumimoji="1" lang="ja-JP" altLang="en-US" sz="3400" dirty="0" smtClean="0"/>
            <a:t>で</a:t>
          </a:r>
          <a:r>
            <a:rPr kumimoji="1" lang="ja-JP" sz="3400" dirty="0" smtClean="0"/>
            <a:t>並列化できますか？</a:t>
          </a:r>
          <a:endParaRPr lang="ja-JP" sz="3400" dirty="0"/>
        </a:p>
      </dgm:t>
    </dgm:pt>
    <dgm:pt modelId="{2B56DF95-CD75-4F65-81BE-809CE8700B41}" type="parTrans" cxnId="{AB63B5E8-16F7-4EB3-9CB4-15E898DD2628}">
      <dgm:prSet/>
      <dgm:spPr/>
      <dgm:t>
        <a:bodyPr/>
        <a:lstStyle/>
        <a:p>
          <a:endParaRPr kumimoji="1" lang="ja-JP" altLang="en-US"/>
        </a:p>
      </dgm:t>
    </dgm:pt>
    <dgm:pt modelId="{B88ABB4D-86B5-4167-A4E7-65B5AEA53EF7}" type="sibTrans" cxnId="{AB63B5E8-16F7-4EB3-9CB4-15E898DD2628}">
      <dgm:prSet/>
      <dgm:spPr/>
      <dgm:t>
        <a:bodyPr/>
        <a:lstStyle/>
        <a:p>
          <a:endParaRPr kumimoji="1" lang="ja-JP" altLang="en-US"/>
        </a:p>
      </dgm:t>
    </dgm:pt>
    <dgm:pt modelId="{D6731C5E-0EC6-4E22-A0D2-83888DABF1D9}">
      <dgm:prSet custT="1"/>
      <dgm:spPr/>
      <dgm:t>
        <a:bodyPr/>
        <a:lstStyle/>
        <a:p>
          <a:pPr rtl="0"/>
          <a:r>
            <a:rPr kumimoji="1" lang="en-US" sz="3400" b="1" dirty="0" smtClean="0"/>
            <a:t>GPU</a:t>
          </a:r>
          <a:r>
            <a:rPr kumimoji="1" lang="ja-JP" sz="3400" b="1" dirty="0" smtClean="0"/>
            <a:t>は１００倍速くなる魔法の言葉ではありません</a:t>
          </a:r>
          <a:r>
            <a:rPr kumimoji="1" lang="ja-JP" altLang="en-US" sz="3400" b="1" dirty="0" smtClean="0"/>
            <a:t>！</a:t>
          </a:r>
          <a:endParaRPr lang="ja-JP" sz="3400" b="1" dirty="0"/>
        </a:p>
      </dgm:t>
    </dgm:pt>
    <dgm:pt modelId="{4C167B00-BE4A-4986-A98F-65FA9FF641E5}" type="parTrans" cxnId="{602D444E-EC7A-4A5F-A023-5D858476C8C4}">
      <dgm:prSet/>
      <dgm:spPr/>
      <dgm:t>
        <a:bodyPr/>
        <a:lstStyle/>
        <a:p>
          <a:endParaRPr kumimoji="1" lang="ja-JP" altLang="en-US"/>
        </a:p>
      </dgm:t>
    </dgm:pt>
    <dgm:pt modelId="{18953C2C-63A4-45EA-A6B7-5C9826B5517F}" type="sibTrans" cxnId="{602D444E-EC7A-4A5F-A023-5D858476C8C4}">
      <dgm:prSet/>
      <dgm:spPr/>
      <dgm:t>
        <a:bodyPr/>
        <a:lstStyle/>
        <a:p>
          <a:endParaRPr kumimoji="1" lang="ja-JP" altLang="en-US"/>
        </a:p>
      </dgm:t>
    </dgm:pt>
    <dgm:pt modelId="{F0B86CB7-5732-4664-AA49-C338F058E1DF}" type="pres">
      <dgm:prSet presAssocID="{4845CE16-CC22-444B-B669-9F28B2CC6056}" presName="vert0" presStyleCnt="0">
        <dgm:presLayoutVars>
          <dgm:dir/>
          <dgm:animOne val="branch"/>
          <dgm:animLvl val="lvl"/>
        </dgm:presLayoutVars>
      </dgm:prSet>
      <dgm:spPr/>
      <dgm:t>
        <a:bodyPr/>
        <a:lstStyle/>
        <a:p>
          <a:endParaRPr kumimoji="1" lang="ja-JP" altLang="en-US"/>
        </a:p>
      </dgm:t>
    </dgm:pt>
    <dgm:pt modelId="{B18F5A1D-6B78-4BB0-B7AB-6EA0ABDFF1A4}" type="pres">
      <dgm:prSet presAssocID="{7BF20951-7B4F-4595-A07A-E606612317C2}" presName="thickLine" presStyleLbl="alignNode1" presStyleIdx="0" presStyleCnt="3"/>
      <dgm:spPr/>
    </dgm:pt>
    <dgm:pt modelId="{25A05D12-53FB-4D65-8C29-30FD7F4B63F4}" type="pres">
      <dgm:prSet presAssocID="{7BF20951-7B4F-4595-A07A-E606612317C2}" presName="horz1" presStyleCnt="0"/>
      <dgm:spPr/>
    </dgm:pt>
    <dgm:pt modelId="{7CCE32BA-32AD-467D-A912-2F10B2C5EA96}" type="pres">
      <dgm:prSet presAssocID="{7BF20951-7B4F-4595-A07A-E606612317C2}" presName="tx1" presStyleLbl="revTx" presStyleIdx="0" presStyleCnt="3"/>
      <dgm:spPr/>
      <dgm:t>
        <a:bodyPr/>
        <a:lstStyle/>
        <a:p>
          <a:endParaRPr kumimoji="1" lang="ja-JP" altLang="en-US"/>
        </a:p>
      </dgm:t>
    </dgm:pt>
    <dgm:pt modelId="{DA5E1043-3017-484B-A6AA-50F8B9AACD22}" type="pres">
      <dgm:prSet presAssocID="{7BF20951-7B4F-4595-A07A-E606612317C2}" presName="vert1" presStyleCnt="0"/>
      <dgm:spPr/>
    </dgm:pt>
    <dgm:pt modelId="{9BE19C5A-CC6E-422D-8761-0EC7BE7EAE16}" type="pres">
      <dgm:prSet presAssocID="{98D486F1-2EDC-4979-99F1-57BAFEBE773C}" presName="thickLine" presStyleLbl="alignNode1" presStyleIdx="1" presStyleCnt="3"/>
      <dgm:spPr/>
    </dgm:pt>
    <dgm:pt modelId="{BD4163C4-5DE0-4FA9-9AED-9D6BADE3541D}" type="pres">
      <dgm:prSet presAssocID="{98D486F1-2EDC-4979-99F1-57BAFEBE773C}" presName="horz1" presStyleCnt="0"/>
      <dgm:spPr/>
    </dgm:pt>
    <dgm:pt modelId="{E43B66F5-34ED-44E3-8AFD-8C99990ECA1D}" type="pres">
      <dgm:prSet presAssocID="{98D486F1-2EDC-4979-99F1-57BAFEBE773C}" presName="tx1" presStyleLbl="revTx" presStyleIdx="1" presStyleCnt="3"/>
      <dgm:spPr/>
      <dgm:t>
        <a:bodyPr/>
        <a:lstStyle/>
        <a:p>
          <a:endParaRPr kumimoji="1" lang="ja-JP" altLang="en-US"/>
        </a:p>
      </dgm:t>
    </dgm:pt>
    <dgm:pt modelId="{A71EB59F-2EA9-442A-99E3-1C2E0F6999B7}" type="pres">
      <dgm:prSet presAssocID="{98D486F1-2EDC-4979-99F1-57BAFEBE773C}" presName="vert1" presStyleCnt="0"/>
      <dgm:spPr/>
    </dgm:pt>
    <dgm:pt modelId="{4EB7A2C7-64EC-478A-AE71-1A7C1C04E4F9}" type="pres">
      <dgm:prSet presAssocID="{D6731C5E-0EC6-4E22-A0D2-83888DABF1D9}" presName="thickLine" presStyleLbl="alignNode1" presStyleIdx="2" presStyleCnt="3"/>
      <dgm:spPr/>
    </dgm:pt>
    <dgm:pt modelId="{9400558C-4E13-4449-BC1D-745C02F722B5}" type="pres">
      <dgm:prSet presAssocID="{D6731C5E-0EC6-4E22-A0D2-83888DABF1D9}" presName="horz1" presStyleCnt="0"/>
      <dgm:spPr/>
    </dgm:pt>
    <dgm:pt modelId="{57CF8B5C-E434-4974-8174-9B461E9070C9}" type="pres">
      <dgm:prSet presAssocID="{D6731C5E-0EC6-4E22-A0D2-83888DABF1D9}" presName="tx1" presStyleLbl="revTx" presStyleIdx="2" presStyleCnt="3"/>
      <dgm:spPr/>
      <dgm:t>
        <a:bodyPr/>
        <a:lstStyle/>
        <a:p>
          <a:endParaRPr kumimoji="1" lang="ja-JP" altLang="en-US"/>
        </a:p>
      </dgm:t>
    </dgm:pt>
    <dgm:pt modelId="{C663B162-FBAC-46F8-8455-283D06191AAC}" type="pres">
      <dgm:prSet presAssocID="{D6731C5E-0EC6-4E22-A0D2-83888DABF1D9}" presName="vert1" presStyleCnt="0"/>
      <dgm:spPr/>
    </dgm:pt>
  </dgm:ptLst>
  <dgm:cxnLst>
    <dgm:cxn modelId="{5584A5BA-7D36-498E-8D70-ABAB992D0CC3}" type="presOf" srcId="{D6731C5E-0EC6-4E22-A0D2-83888DABF1D9}" destId="{57CF8B5C-E434-4974-8174-9B461E9070C9}" srcOrd="0" destOrd="0" presId="urn:microsoft.com/office/officeart/2008/layout/LinedList"/>
    <dgm:cxn modelId="{602D444E-EC7A-4A5F-A023-5D858476C8C4}" srcId="{4845CE16-CC22-444B-B669-9F28B2CC6056}" destId="{D6731C5E-0EC6-4E22-A0D2-83888DABF1D9}" srcOrd="2" destOrd="0" parTransId="{4C167B00-BE4A-4986-A98F-65FA9FF641E5}" sibTransId="{18953C2C-63A4-45EA-A6B7-5C9826B5517F}"/>
    <dgm:cxn modelId="{3FE1DB44-C920-4A2E-86B6-249E5E4C2F80}" srcId="{4845CE16-CC22-444B-B669-9F28B2CC6056}" destId="{7BF20951-7B4F-4595-A07A-E606612317C2}" srcOrd="0" destOrd="0" parTransId="{60CBA119-81C2-4771-8A12-6C7014F30811}" sibTransId="{1BB05347-AD7C-4A2A-B7E0-B6549BF4FB43}"/>
    <dgm:cxn modelId="{2BCAA6E8-4701-4CB6-915E-08F20DBD4CFB}" type="presOf" srcId="{4845CE16-CC22-444B-B669-9F28B2CC6056}" destId="{F0B86CB7-5732-4664-AA49-C338F058E1DF}" srcOrd="0" destOrd="0" presId="urn:microsoft.com/office/officeart/2008/layout/LinedList"/>
    <dgm:cxn modelId="{DA0FEDB0-6875-44F2-8458-D1BBAF653D73}" type="presOf" srcId="{98D486F1-2EDC-4979-99F1-57BAFEBE773C}" destId="{E43B66F5-34ED-44E3-8AFD-8C99990ECA1D}" srcOrd="0" destOrd="0" presId="urn:microsoft.com/office/officeart/2008/layout/LinedList"/>
    <dgm:cxn modelId="{840F8881-ECFC-4886-85CF-B0F3AFD6E827}" type="presOf" srcId="{7BF20951-7B4F-4595-A07A-E606612317C2}" destId="{7CCE32BA-32AD-467D-A912-2F10B2C5EA96}" srcOrd="0" destOrd="0" presId="urn:microsoft.com/office/officeart/2008/layout/LinedList"/>
    <dgm:cxn modelId="{AB63B5E8-16F7-4EB3-9CB4-15E898DD2628}" srcId="{4845CE16-CC22-444B-B669-9F28B2CC6056}" destId="{98D486F1-2EDC-4979-99F1-57BAFEBE773C}" srcOrd="1" destOrd="0" parTransId="{2B56DF95-CD75-4F65-81BE-809CE8700B41}" sibTransId="{B88ABB4D-86B5-4167-A4E7-65B5AEA53EF7}"/>
    <dgm:cxn modelId="{A9C141AD-19BF-4787-9457-CEF2431A195A}" type="presParOf" srcId="{F0B86CB7-5732-4664-AA49-C338F058E1DF}" destId="{B18F5A1D-6B78-4BB0-B7AB-6EA0ABDFF1A4}" srcOrd="0" destOrd="0" presId="urn:microsoft.com/office/officeart/2008/layout/LinedList"/>
    <dgm:cxn modelId="{E0173C29-DA85-45A7-A6CC-A87D83DEAE69}" type="presParOf" srcId="{F0B86CB7-5732-4664-AA49-C338F058E1DF}" destId="{25A05D12-53FB-4D65-8C29-30FD7F4B63F4}" srcOrd="1" destOrd="0" presId="urn:microsoft.com/office/officeart/2008/layout/LinedList"/>
    <dgm:cxn modelId="{0E70DA6D-4C91-4250-AB8C-15EDD98901C7}" type="presParOf" srcId="{25A05D12-53FB-4D65-8C29-30FD7F4B63F4}" destId="{7CCE32BA-32AD-467D-A912-2F10B2C5EA96}" srcOrd="0" destOrd="0" presId="urn:microsoft.com/office/officeart/2008/layout/LinedList"/>
    <dgm:cxn modelId="{D3459A49-60F0-48B4-81D0-8157CC8DA4D7}" type="presParOf" srcId="{25A05D12-53FB-4D65-8C29-30FD7F4B63F4}" destId="{DA5E1043-3017-484B-A6AA-50F8B9AACD22}" srcOrd="1" destOrd="0" presId="urn:microsoft.com/office/officeart/2008/layout/LinedList"/>
    <dgm:cxn modelId="{5ABCDE23-9017-4C13-B1E3-D9800D9A4908}" type="presParOf" srcId="{F0B86CB7-5732-4664-AA49-C338F058E1DF}" destId="{9BE19C5A-CC6E-422D-8761-0EC7BE7EAE16}" srcOrd="2" destOrd="0" presId="urn:microsoft.com/office/officeart/2008/layout/LinedList"/>
    <dgm:cxn modelId="{4DE7A759-6539-42F4-AF51-975EF811A406}" type="presParOf" srcId="{F0B86CB7-5732-4664-AA49-C338F058E1DF}" destId="{BD4163C4-5DE0-4FA9-9AED-9D6BADE3541D}" srcOrd="3" destOrd="0" presId="urn:microsoft.com/office/officeart/2008/layout/LinedList"/>
    <dgm:cxn modelId="{CB49C350-0810-48D6-82F3-58A034297AD1}" type="presParOf" srcId="{BD4163C4-5DE0-4FA9-9AED-9D6BADE3541D}" destId="{E43B66F5-34ED-44E3-8AFD-8C99990ECA1D}" srcOrd="0" destOrd="0" presId="urn:microsoft.com/office/officeart/2008/layout/LinedList"/>
    <dgm:cxn modelId="{391777F0-EE4E-49C5-B2B4-6BCB22484CB1}" type="presParOf" srcId="{BD4163C4-5DE0-4FA9-9AED-9D6BADE3541D}" destId="{A71EB59F-2EA9-442A-99E3-1C2E0F6999B7}" srcOrd="1" destOrd="0" presId="urn:microsoft.com/office/officeart/2008/layout/LinedList"/>
    <dgm:cxn modelId="{F71F00AB-D4F1-47DB-88C7-A33984044404}" type="presParOf" srcId="{F0B86CB7-5732-4664-AA49-C338F058E1DF}" destId="{4EB7A2C7-64EC-478A-AE71-1A7C1C04E4F9}" srcOrd="4" destOrd="0" presId="urn:microsoft.com/office/officeart/2008/layout/LinedList"/>
    <dgm:cxn modelId="{7425A2E2-4179-4083-8C5E-2A1EE84B6C0B}" type="presParOf" srcId="{F0B86CB7-5732-4664-AA49-C338F058E1DF}" destId="{9400558C-4E13-4449-BC1D-745C02F722B5}" srcOrd="5" destOrd="0" presId="urn:microsoft.com/office/officeart/2008/layout/LinedList"/>
    <dgm:cxn modelId="{235263D4-8F01-4133-BE54-D5FDECE38AFD}" type="presParOf" srcId="{9400558C-4E13-4449-BC1D-745C02F722B5}" destId="{57CF8B5C-E434-4974-8174-9B461E9070C9}" srcOrd="0" destOrd="0" presId="urn:microsoft.com/office/officeart/2008/layout/LinedList"/>
    <dgm:cxn modelId="{7A657BC3-1113-468B-A512-49607AADDA0B}" type="presParOf" srcId="{9400558C-4E13-4449-BC1D-745C02F722B5}" destId="{C663B162-FBAC-46F8-8455-283D06191A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2E98C-87BB-45E0-9098-A18130806982}" type="doc">
      <dgm:prSet loTypeId="urn:microsoft.com/office/officeart/2005/8/layout/target1" loCatId="relationship" qsTypeId="urn:microsoft.com/office/officeart/2005/8/quickstyle/simple1" qsCatId="simple" csTypeId="urn:microsoft.com/office/officeart/2005/8/colors/accent1_2" csCatId="accent1"/>
      <dgm:spPr/>
      <dgm:t>
        <a:bodyPr/>
        <a:lstStyle/>
        <a:p>
          <a:endParaRPr kumimoji="1" lang="ja-JP" altLang="en-US"/>
        </a:p>
      </dgm:t>
    </dgm:pt>
    <dgm:pt modelId="{763F7005-F225-4397-9EA2-3572AB99EAD4}">
      <dgm:prSet/>
      <dgm:spPr/>
      <dgm:t>
        <a:bodyPr/>
        <a:lstStyle/>
        <a:p>
          <a:pPr rtl="0"/>
          <a:r>
            <a:rPr kumimoji="1" lang="ja-JP" dirty="0" smtClean="0"/>
            <a:t>画素単位</a:t>
          </a:r>
          <a:endParaRPr lang="ja-JP" dirty="0"/>
        </a:p>
      </dgm:t>
    </dgm:pt>
    <dgm:pt modelId="{EEBD79F4-C87A-4750-A611-8FE6015FF5A6}" type="parTrans" cxnId="{464F76AD-AC4D-4E9D-92DA-E279C3453EFF}">
      <dgm:prSet/>
      <dgm:spPr/>
      <dgm:t>
        <a:bodyPr/>
        <a:lstStyle/>
        <a:p>
          <a:endParaRPr kumimoji="1" lang="ja-JP" altLang="en-US"/>
        </a:p>
      </dgm:t>
    </dgm:pt>
    <dgm:pt modelId="{5E607F37-41B9-409E-B4DA-C52174EC9E3A}" type="sibTrans" cxnId="{464F76AD-AC4D-4E9D-92DA-E279C3453EFF}">
      <dgm:prSet/>
      <dgm:spPr/>
      <dgm:t>
        <a:bodyPr/>
        <a:lstStyle/>
        <a:p>
          <a:endParaRPr kumimoji="1" lang="ja-JP" altLang="en-US"/>
        </a:p>
      </dgm:t>
    </dgm:pt>
    <dgm:pt modelId="{29F7E69F-30D0-475E-A2EC-8FD0B129F594}">
      <dgm:prSet/>
      <dgm:spPr/>
      <dgm:t>
        <a:bodyPr/>
        <a:lstStyle/>
        <a:p>
          <a:pPr rtl="0"/>
          <a:r>
            <a:rPr kumimoji="1" lang="ja-JP" dirty="0" smtClean="0"/>
            <a:t>ブロック単位</a:t>
          </a:r>
          <a:endParaRPr lang="ja-JP" dirty="0"/>
        </a:p>
      </dgm:t>
    </dgm:pt>
    <dgm:pt modelId="{3AB5E439-EA5E-4666-8419-7892FD4B828F}" type="parTrans" cxnId="{9E371222-96FB-4E5C-9775-908779DC584E}">
      <dgm:prSet/>
      <dgm:spPr/>
      <dgm:t>
        <a:bodyPr/>
        <a:lstStyle/>
        <a:p>
          <a:endParaRPr kumimoji="1" lang="ja-JP" altLang="en-US"/>
        </a:p>
      </dgm:t>
    </dgm:pt>
    <dgm:pt modelId="{CB62260E-7271-4496-96EA-5C4617CE47D6}" type="sibTrans" cxnId="{9E371222-96FB-4E5C-9775-908779DC584E}">
      <dgm:prSet/>
      <dgm:spPr/>
      <dgm:t>
        <a:bodyPr/>
        <a:lstStyle/>
        <a:p>
          <a:endParaRPr kumimoji="1" lang="ja-JP" altLang="en-US"/>
        </a:p>
      </dgm:t>
    </dgm:pt>
    <dgm:pt modelId="{8F6F2450-D160-4B1C-BB03-7FB2702BD6AD}">
      <dgm:prSet/>
      <dgm:spPr/>
      <dgm:t>
        <a:bodyPr/>
        <a:lstStyle/>
        <a:p>
          <a:pPr rtl="0"/>
          <a:r>
            <a:rPr kumimoji="1" lang="ja-JP" dirty="0" smtClean="0"/>
            <a:t>フレーム単位</a:t>
          </a:r>
          <a:endParaRPr lang="ja-JP" dirty="0"/>
        </a:p>
      </dgm:t>
    </dgm:pt>
    <dgm:pt modelId="{C9E3F664-2D81-4256-A403-D5914FB01F7C}" type="parTrans" cxnId="{98A1A695-8F33-4EEC-956A-65D8A2BC0E80}">
      <dgm:prSet/>
      <dgm:spPr/>
      <dgm:t>
        <a:bodyPr/>
        <a:lstStyle/>
        <a:p>
          <a:endParaRPr kumimoji="1" lang="ja-JP" altLang="en-US"/>
        </a:p>
      </dgm:t>
    </dgm:pt>
    <dgm:pt modelId="{2A7221E2-1457-4ACF-B571-7EBF11D95A68}" type="sibTrans" cxnId="{98A1A695-8F33-4EEC-956A-65D8A2BC0E80}">
      <dgm:prSet/>
      <dgm:spPr/>
      <dgm:t>
        <a:bodyPr/>
        <a:lstStyle/>
        <a:p>
          <a:endParaRPr kumimoji="1" lang="ja-JP" altLang="en-US"/>
        </a:p>
      </dgm:t>
    </dgm:pt>
    <dgm:pt modelId="{9EF945F5-BDC9-4E4C-92FC-CDE3FB5D8666}">
      <dgm:prSet/>
      <dgm:spPr/>
      <dgm:t>
        <a:bodyPr/>
        <a:lstStyle/>
        <a:p>
          <a:pPr rtl="0"/>
          <a:r>
            <a:rPr kumimoji="1" lang="ja-JP" dirty="0" smtClean="0"/>
            <a:t>シーケンス単位</a:t>
          </a:r>
          <a:endParaRPr lang="ja-JP" dirty="0"/>
        </a:p>
      </dgm:t>
    </dgm:pt>
    <dgm:pt modelId="{0875F7EE-0B1F-4EE3-8B93-1DB12BB6364A}" type="parTrans" cxnId="{AE19B9CF-FA6E-4723-B955-2CB0ED24DADB}">
      <dgm:prSet/>
      <dgm:spPr/>
      <dgm:t>
        <a:bodyPr/>
        <a:lstStyle/>
        <a:p>
          <a:endParaRPr kumimoji="1" lang="ja-JP" altLang="en-US"/>
        </a:p>
      </dgm:t>
    </dgm:pt>
    <dgm:pt modelId="{5346B6AC-29FF-4DB0-A23F-D61805280147}" type="sibTrans" cxnId="{AE19B9CF-FA6E-4723-B955-2CB0ED24DADB}">
      <dgm:prSet/>
      <dgm:spPr/>
      <dgm:t>
        <a:bodyPr/>
        <a:lstStyle/>
        <a:p>
          <a:endParaRPr kumimoji="1" lang="ja-JP" altLang="en-US"/>
        </a:p>
      </dgm:t>
    </dgm:pt>
    <dgm:pt modelId="{057A6DAE-F71C-4566-B1A1-A19875E5F5BD}" type="pres">
      <dgm:prSet presAssocID="{C762E98C-87BB-45E0-9098-A18130806982}" presName="composite" presStyleCnt="0">
        <dgm:presLayoutVars>
          <dgm:chMax val="5"/>
          <dgm:dir/>
          <dgm:resizeHandles val="exact"/>
        </dgm:presLayoutVars>
      </dgm:prSet>
      <dgm:spPr/>
      <dgm:t>
        <a:bodyPr/>
        <a:lstStyle/>
        <a:p>
          <a:endParaRPr kumimoji="1" lang="ja-JP" altLang="en-US"/>
        </a:p>
      </dgm:t>
    </dgm:pt>
    <dgm:pt modelId="{BF202C4B-3118-4407-9393-6F69B1CBB2A3}" type="pres">
      <dgm:prSet presAssocID="{763F7005-F225-4397-9EA2-3572AB99EAD4}" presName="circle1" presStyleLbl="lnNode1" presStyleIdx="0" presStyleCnt="4"/>
      <dgm:spPr/>
    </dgm:pt>
    <dgm:pt modelId="{EE830606-A091-475E-AAE9-86CA41C0B632}" type="pres">
      <dgm:prSet presAssocID="{763F7005-F225-4397-9EA2-3572AB99EAD4}" presName="text1" presStyleLbl="revTx" presStyleIdx="0" presStyleCnt="4">
        <dgm:presLayoutVars>
          <dgm:bulletEnabled val="1"/>
        </dgm:presLayoutVars>
      </dgm:prSet>
      <dgm:spPr/>
      <dgm:t>
        <a:bodyPr/>
        <a:lstStyle/>
        <a:p>
          <a:endParaRPr kumimoji="1" lang="ja-JP" altLang="en-US"/>
        </a:p>
      </dgm:t>
    </dgm:pt>
    <dgm:pt modelId="{41B68870-83B2-4F3F-8D36-B7A7BDD37EA9}" type="pres">
      <dgm:prSet presAssocID="{763F7005-F225-4397-9EA2-3572AB99EAD4}" presName="line1" presStyleLbl="callout" presStyleIdx="0" presStyleCnt="8"/>
      <dgm:spPr/>
    </dgm:pt>
    <dgm:pt modelId="{076A438F-E59F-4566-AE77-B907E39D351B}" type="pres">
      <dgm:prSet presAssocID="{763F7005-F225-4397-9EA2-3572AB99EAD4}" presName="d1" presStyleLbl="callout" presStyleIdx="1" presStyleCnt="8"/>
      <dgm:spPr/>
    </dgm:pt>
    <dgm:pt modelId="{3F90D515-B645-451E-B91A-439324175ECA}" type="pres">
      <dgm:prSet presAssocID="{29F7E69F-30D0-475E-A2EC-8FD0B129F594}" presName="circle2" presStyleLbl="lnNode1" presStyleIdx="1" presStyleCnt="4"/>
      <dgm:spPr/>
    </dgm:pt>
    <dgm:pt modelId="{7DF165BA-65DF-4723-B617-129BE4E95406}" type="pres">
      <dgm:prSet presAssocID="{29F7E69F-30D0-475E-A2EC-8FD0B129F594}" presName="text2" presStyleLbl="revTx" presStyleIdx="1" presStyleCnt="4">
        <dgm:presLayoutVars>
          <dgm:bulletEnabled val="1"/>
        </dgm:presLayoutVars>
      </dgm:prSet>
      <dgm:spPr/>
      <dgm:t>
        <a:bodyPr/>
        <a:lstStyle/>
        <a:p>
          <a:endParaRPr kumimoji="1" lang="ja-JP" altLang="en-US"/>
        </a:p>
      </dgm:t>
    </dgm:pt>
    <dgm:pt modelId="{D3349BD4-5777-4D4A-B35F-64E3F87DB2BB}" type="pres">
      <dgm:prSet presAssocID="{29F7E69F-30D0-475E-A2EC-8FD0B129F594}" presName="line2" presStyleLbl="callout" presStyleIdx="2" presStyleCnt="8"/>
      <dgm:spPr/>
    </dgm:pt>
    <dgm:pt modelId="{C4F05CED-DB41-4444-B08C-727C092B0968}" type="pres">
      <dgm:prSet presAssocID="{29F7E69F-30D0-475E-A2EC-8FD0B129F594}" presName="d2" presStyleLbl="callout" presStyleIdx="3" presStyleCnt="8"/>
      <dgm:spPr/>
    </dgm:pt>
    <dgm:pt modelId="{68038258-DFD8-4D9F-940E-DAD15B3F03B4}" type="pres">
      <dgm:prSet presAssocID="{8F6F2450-D160-4B1C-BB03-7FB2702BD6AD}" presName="circle3" presStyleLbl="lnNode1" presStyleIdx="2" presStyleCnt="4"/>
      <dgm:spPr/>
    </dgm:pt>
    <dgm:pt modelId="{FBEBFD38-71F7-43CB-86AC-0B8DD11D09CA}" type="pres">
      <dgm:prSet presAssocID="{8F6F2450-D160-4B1C-BB03-7FB2702BD6AD}" presName="text3" presStyleLbl="revTx" presStyleIdx="2" presStyleCnt="4">
        <dgm:presLayoutVars>
          <dgm:bulletEnabled val="1"/>
        </dgm:presLayoutVars>
      </dgm:prSet>
      <dgm:spPr/>
      <dgm:t>
        <a:bodyPr/>
        <a:lstStyle/>
        <a:p>
          <a:endParaRPr kumimoji="1" lang="ja-JP" altLang="en-US"/>
        </a:p>
      </dgm:t>
    </dgm:pt>
    <dgm:pt modelId="{8311A068-A3FF-48FE-9F73-EFA0626E1334}" type="pres">
      <dgm:prSet presAssocID="{8F6F2450-D160-4B1C-BB03-7FB2702BD6AD}" presName="line3" presStyleLbl="callout" presStyleIdx="4" presStyleCnt="8"/>
      <dgm:spPr/>
    </dgm:pt>
    <dgm:pt modelId="{DA37B5B2-4CCB-4B3E-8345-89D9020517E4}" type="pres">
      <dgm:prSet presAssocID="{8F6F2450-D160-4B1C-BB03-7FB2702BD6AD}" presName="d3" presStyleLbl="callout" presStyleIdx="5" presStyleCnt="8"/>
      <dgm:spPr/>
    </dgm:pt>
    <dgm:pt modelId="{0A4A86EE-11E0-4DE6-BA14-603D2661B2C6}" type="pres">
      <dgm:prSet presAssocID="{9EF945F5-BDC9-4E4C-92FC-CDE3FB5D8666}" presName="circle4" presStyleLbl="lnNode1" presStyleIdx="3" presStyleCnt="4"/>
      <dgm:spPr/>
    </dgm:pt>
    <dgm:pt modelId="{F5A1C5E5-6C3E-4D9F-AECB-CDED589E05EB}" type="pres">
      <dgm:prSet presAssocID="{9EF945F5-BDC9-4E4C-92FC-CDE3FB5D8666}" presName="text4" presStyleLbl="revTx" presStyleIdx="3" presStyleCnt="4">
        <dgm:presLayoutVars>
          <dgm:bulletEnabled val="1"/>
        </dgm:presLayoutVars>
      </dgm:prSet>
      <dgm:spPr/>
      <dgm:t>
        <a:bodyPr/>
        <a:lstStyle/>
        <a:p>
          <a:endParaRPr kumimoji="1" lang="ja-JP" altLang="en-US"/>
        </a:p>
      </dgm:t>
    </dgm:pt>
    <dgm:pt modelId="{29BFA467-5A14-478A-8CA2-F24D17442748}" type="pres">
      <dgm:prSet presAssocID="{9EF945F5-BDC9-4E4C-92FC-CDE3FB5D8666}" presName="line4" presStyleLbl="callout" presStyleIdx="6" presStyleCnt="8"/>
      <dgm:spPr/>
    </dgm:pt>
    <dgm:pt modelId="{78DCECA1-4BC8-48B1-8083-2A2C90EC4CF6}" type="pres">
      <dgm:prSet presAssocID="{9EF945F5-BDC9-4E4C-92FC-CDE3FB5D8666}" presName="d4" presStyleLbl="callout" presStyleIdx="7" presStyleCnt="8"/>
      <dgm:spPr/>
    </dgm:pt>
  </dgm:ptLst>
  <dgm:cxnLst>
    <dgm:cxn modelId="{AE19B9CF-FA6E-4723-B955-2CB0ED24DADB}" srcId="{C762E98C-87BB-45E0-9098-A18130806982}" destId="{9EF945F5-BDC9-4E4C-92FC-CDE3FB5D8666}" srcOrd="3" destOrd="0" parTransId="{0875F7EE-0B1F-4EE3-8B93-1DB12BB6364A}" sibTransId="{5346B6AC-29FF-4DB0-A23F-D61805280147}"/>
    <dgm:cxn modelId="{876B859A-F68D-40A1-968B-E3ED7A40BEE5}" type="presOf" srcId="{9EF945F5-BDC9-4E4C-92FC-CDE3FB5D8666}" destId="{F5A1C5E5-6C3E-4D9F-AECB-CDED589E05EB}" srcOrd="0" destOrd="0" presId="urn:microsoft.com/office/officeart/2005/8/layout/target1"/>
    <dgm:cxn modelId="{23AD3969-8175-491F-A2D0-EA8BC20C1446}" type="presOf" srcId="{763F7005-F225-4397-9EA2-3572AB99EAD4}" destId="{EE830606-A091-475E-AAE9-86CA41C0B632}" srcOrd="0" destOrd="0" presId="urn:microsoft.com/office/officeart/2005/8/layout/target1"/>
    <dgm:cxn modelId="{5D8CDF84-CAA1-4CAF-B9F5-1768A9FB88C7}" type="presOf" srcId="{8F6F2450-D160-4B1C-BB03-7FB2702BD6AD}" destId="{FBEBFD38-71F7-43CB-86AC-0B8DD11D09CA}" srcOrd="0" destOrd="0" presId="urn:microsoft.com/office/officeart/2005/8/layout/target1"/>
    <dgm:cxn modelId="{98A1A695-8F33-4EEC-956A-65D8A2BC0E80}" srcId="{C762E98C-87BB-45E0-9098-A18130806982}" destId="{8F6F2450-D160-4B1C-BB03-7FB2702BD6AD}" srcOrd="2" destOrd="0" parTransId="{C9E3F664-2D81-4256-A403-D5914FB01F7C}" sibTransId="{2A7221E2-1457-4ACF-B571-7EBF11D95A68}"/>
    <dgm:cxn modelId="{9E371222-96FB-4E5C-9775-908779DC584E}" srcId="{C762E98C-87BB-45E0-9098-A18130806982}" destId="{29F7E69F-30D0-475E-A2EC-8FD0B129F594}" srcOrd="1" destOrd="0" parTransId="{3AB5E439-EA5E-4666-8419-7892FD4B828F}" sibTransId="{CB62260E-7271-4496-96EA-5C4617CE47D6}"/>
    <dgm:cxn modelId="{114918B7-A86B-430F-890C-774B0605D199}" type="presOf" srcId="{29F7E69F-30D0-475E-A2EC-8FD0B129F594}" destId="{7DF165BA-65DF-4723-B617-129BE4E95406}" srcOrd="0" destOrd="0" presId="urn:microsoft.com/office/officeart/2005/8/layout/target1"/>
    <dgm:cxn modelId="{464F76AD-AC4D-4E9D-92DA-E279C3453EFF}" srcId="{C762E98C-87BB-45E0-9098-A18130806982}" destId="{763F7005-F225-4397-9EA2-3572AB99EAD4}" srcOrd="0" destOrd="0" parTransId="{EEBD79F4-C87A-4750-A611-8FE6015FF5A6}" sibTransId="{5E607F37-41B9-409E-B4DA-C52174EC9E3A}"/>
    <dgm:cxn modelId="{F68ABA95-2C9E-4B88-B93C-8AED45A06B2B}" type="presOf" srcId="{C762E98C-87BB-45E0-9098-A18130806982}" destId="{057A6DAE-F71C-4566-B1A1-A19875E5F5BD}" srcOrd="0" destOrd="0" presId="urn:microsoft.com/office/officeart/2005/8/layout/target1"/>
    <dgm:cxn modelId="{F255AB51-8F2A-4426-A69B-32D42DF47334}" type="presParOf" srcId="{057A6DAE-F71C-4566-B1A1-A19875E5F5BD}" destId="{BF202C4B-3118-4407-9393-6F69B1CBB2A3}" srcOrd="0" destOrd="0" presId="urn:microsoft.com/office/officeart/2005/8/layout/target1"/>
    <dgm:cxn modelId="{05F6418D-2F10-4421-873F-1219F55BA265}" type="presParOf" srcId="{057A6DAE-F71C-4566-B1A1-A19875E5F5BD}" destId="{EE830606-A091-475E-AAE9-86CA41C0B632}" srcOrd="1" destOrd="0" presId="urn:microsoft.com/office/officeart/2005/8/layout/target1"/>
    <dgm:cxn modelId="{B08BFA26-FCD1-4B1C-839B-35D3701B348A}" type="presParOf" srcId="{057A6DAE-F71C-4566-B1A1-A19875E5F5BD}" destId="{41B68870-83B2-4F3F-8D36-B7A7BDD37EA9}" srcOrd="2" destOrd="0" presId="urn:microsoft.com/office/officeart/2005/8/layout/target1"/>
    <dgm:cxn modelId="{95877DCA-71E5-497B-912E-265784E9E6E5}" type="presParOf" srcId="{057A6DAE-F71C-4566-B1A1-A19875E5F5BD}" destId="{076A438F-E59F-4566-AE77-B907E39D351B}" srcOrd="3" destOrd="0" presId="urn:microsoft.com/office/officeart/2005/8/layout/target1"/>
    <dgm:cxn modelId="{BF2A2050-0B46-4C4E-8E21-0593BB75911C}" type="presParOf" srcId="{057A6DAE-F71C-4566-B1A1-A19875E5F5BD}" destId="{3F90D515-B645-451E-B91A-439324175ECA}" srcOrd="4" destOrd="0" presId="urn:microsoft.com/office/officeart/2005/8/layout/target1"/>
    <dgm:cxn modelId="{50134C3C-DF70-4780-8FD2-279E27AA7A68}" type="presParOf" srcId="{057A6DAE-F71C-4566-B1A1-A19875E5F5BD}" destId="{7DF165BA-65DF-4723-B617-129BE4E95406}" srcOrd="5" destOrd="0" presId="urn:microsoft.com/office/officeart/2005/8/layout/target1"/>
    <dgm:cxn modelId="{9AB1C6AE-85EE-4302-9623-BE601193E485}" type="presParOf" srcId="{057A6DAE-F71C-4566-B1A1-A19875E5F5BD}" destId="{D3349BD4-5777-4D4A-B35F-64E3F87DB2BB}" srcOrd="6" destOrd="0" presId="urn:microsoft.com/office/officeart/2005/8/layout/target1"/>
    <dgm:cxn modelId="{C2F80EE2-6F58-4D80-A9BC-C8B1B3F847E6}" type="presParOf" srcId="{057A6DAE-F71C-4566-B1A1-A19875E5F5BD}" destId="{C4F05CED-DB41-4444-B08C-727C092B0968}" srcOrd="7" destOrd="0" presId="urn:microsoft.com/office/officeart/2005/8/layout/target1"/>
    <dgm:cxn modelId="{5973AE7A-297A-4368-ACF8-06D926577107}" type="presParOf" srcId="{057A6DAE-F71C-4566-B1A1-A19875E5F5BD}" destId="{68038258-DFD8-4D9F-940E-DAD15B3F03B4}" srcOrd="8" destOrd="0" presId="urn:microsoft.com/office/officeart/2005/8/layout/target1"/>
    <dgm:cxn modelId="{236BAB7A-1A5C-4F0D-B9B9-1235A1BC392D}" type="presParOf" srcId="{057A6DAE-F71C-4566-B1A1-A19875E5F5BD}" destId="{FBEBFD38-71F7-43CB-86AC-0B8DD11D09CA}" srcOrd="9" destOrd="0" presId="urn:microsoft.com/office/officeart/2005/8/layout/target1"/>
    <dgm:cxn modelId="{541106CD-3AA6-4766-B500-9CA1B28E97C1}" type="presParOf" srcId="{057A6DAE-F71C-4566-B1A1-A19875E5F5BD}" destId="{8311A068-A3FF-48FE-9F73-EFA0626E1334}" srcOrd="10" destOrd="0" presId="urn:microsoft.com/office/officeart/2005/8/layout/target1"/>
    <dgm:cxn modelId="{38FBEA73-3053-4EBA-9CD3-C7C9A55439E1}" type="presParOf" srcId="{057A6DAE-F71C-4566-B1A1-A19875E5F5BD}" destId="{DA37B5B2-4CCB-4B3E-8345-89D9020517E4}" srcOrd="11" destOrd="0" presId="urn:microsoft.com/office/officeart/2005/8/layout/target1"/>
    <dgm:cxn modelId="{FCA04608-9E13-4A8E-8D23-F1250ACD0C73}" type="presParOf" srcId="{057A6DAE-F71C-4566-B1A1-A19875E5F5BD}" destId="{0A4A86EE-11E0-4DE6-BA14-603D2661B2C6}" srcOrd="12" destOrd="0" presId="urn:microsoft.com/office/officeart/2005/8/layout/target1"/>
    <dgm:cxn modelId="{9CDE8DBB-D71E-4117-9CF2-7EEE10E11164}" type="presParOf" srcId="{057A6DAE-F71C-4566-B1A1-A19875E5F5BD}" destId="{F5A1C5E5-6C3E-4D9F-AECB-CDED589E05EB}" srcOrd="13" destOrd="0" presId="urn:microsoft.com/office/officeart/2005/8/layout/target1"/>
    <dgm:cxn modelId="{6B1A891A-9A88-4528-AC37-1C6D9F046CCC}" type="presParOf" srcId="{057A6DAE-F71C-4566-B1A1-A19875E5F5BD}" destId="{29BFA467-5A14-478A-8CA2-F24D17442748}" srcOrd="14" destOrd="0" presId="urn:microsoft.com/office/officeart/2005/8/layout/target1"/>
    <dgm:cxn modelId="{EE0353C4-7D63-4534-8D72-4196E1411864}" type="presParOf" srcId="{057A6DAE-F71C-4566-B1A1-A19875E5F5BD}" destId="{78DCECA1-4BC8-48B1-8083-2A2C90EC4CF6}" srcOrd="15"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860119-78E6-4228-A37E-AF0043FCEB81}"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kumimoji="1" lang="ja-JP" altLang="en-US"/>
        </a:p>
      </dgm:t>
    </dgm:pt>
    <dgm:pt modelId="{CFE44E80-ABE5-4FEB-A4EB-8EA7AE68F2CE}">
      <dgm:prSet/>
      <dgm:spPr/>
      <dgm:t>
        <a:bodyPr/>
        <a:lstStyle/>
        <a:p>
          <a:pPr rtl="0"/>
          <a:r>
            <a:rPr kumimoji="1" lang="en-US" dirty="0" smtClean="0"/>
            <a:t>SISD</a:t>
          </a:r>
          <a:endParaRPr lang="ja-JP" dirty="0"/>
        </a:p>
      </dgm:t>
    </dgm:pt>
    <dgm:pt modelId="{0AD70FF1-B049-489C-BD53-CE8A9E6109DD}" type="parTrans" cxnId="{1465C3D5-505B-4030-8C51-5C2F8D4092C8}">
      <dgm:prSet/>
      <dgm:spPr/>
      <dgm:t>
        <a:bodyPr/>
        <a:lstStyle/>
        <a:p>
          <a:endParaRPr kumimoji="1" lang="ja-JP" altLang="en-US"/>
        </a:p>
      </dgm:t>
    </dgm:pt>
    <dgm:pt modelId="{7B21DD98-3A71-4730-B1B9-A933138AE7E0}" type="sibTrans" cxnId="{1465C3D5-505B-4030-8C51-5C2F8D4092C8}">
      <dgm:prSet/>
      <dgm:spPr/>
      <dgm:t>
        <a:bodyPr/>
        <a:lstStyle/>
        <a:p>
          <a:endParaRPr kumimoji="1" lang="ja-JP" altLang="en-US"/>
        </a:p>
      </dgm:t>
    </dgm:pt>
    <dgm:pt modelId="{36A2A9FA-40D5-4294-9590-338E63E2F228}">
      <dgm:prSet/>
      <dgm:spPr/>
      <dgm:t>
        <a:bodyPr/>
        <a:lstStyle/>
        <a:p>
          <a:pPr rtl="0"/>
          <a:r>
            <a:rPr kumimoji="1" lang="en-US" dirty="0" smtClean="0"/>
            <a:t>SIMD</a:t>
          </a:r>
          <a:endParaRPr lang="ja-JP" dirty="0"/>
        </a:p>
      </dgm:t>
    </dgm:pt>
    <dgm:pt modelId="{B2E5F719-0C48-45E3-B8FC-68C5D17D9912}" type="parTrans" cxnId="{DA56EA43-AEE3-436E-9D5E-E628C7BDD570}">
      <dgm:prSet/>
      <dgm:spPr/>
      <dgm:t>
        <a:bodyPr/>
        <a:lstStyle/>
        <a:p>
          <a:endParaRPr kumimoji="1" lang="ja-JP" altLang="en-US"/>
        </a:p>
      </dgm:t>
    </dgm:pt>
    <dgm:pt modelId="{84A12538-6F80-4BAE-9E83-AA5321043C86}" type="sibTrans" cxnId="{DA56EA43-AEE3-436E-9D5E-E628C7BDD570}">
      <dgm:prSet/>
      <dgm:spPr/>
      <dgm:t>
        <a:bodyPr/>
        <a:lstStyle/>
        <a:p>
          <a:endParaRPr kumimoji="1" lang="ja-JP" altLang="en-US"/>
        </a:p>
      </dgm:t>
    </dgm:pt>
    <dgm:pt modelId="{F9A0BFC6-19C1-4AEC-9A6A-10B55249164A}">
      <dgm:prSet/>
      <dgm:spPr/>
      <dgm:t>
        <a:bodyPr/>
        <a:lstStyle/>
        <a:p>
          <a:pPr rtl="0"/>
          <a:r>
            <a:rPr kumimoji="1" lang="en-US" dirty="0" smtClean="0"/>
            <a:t>MISD</a:t>
          </a:r>
          <a:endParaRPr lang="ja-JP" dirty="0"/>
        </a:p>
      </dgm:t>
    </dgm:pt>
    <dgm:pt modelId="{D51B7E1C-EEA1-45CD-84F0-ACB44967CCC2}" type="parTrans" cxnId="{18C81787-F8F0-40FC-BDAE-9B562954C557}">
      <dgm:prSet/>
      <dgm:spPr/>
      <dgm:t>
        <a:bodyPr/>
        <a:lstStyle/>
        <a:p>
          <a:endParaRPr kumimoji="1" lang="ja-JP" altLang="en-US"/>
        </a:p>
      </dgm:t>
    </dgm:pt>
    <dgm:pt modelId="{F0053311-84D7-4081-960E-A961BC5D0A31}" type="sibTrans" cxnId="{18C81787-F8F0-40FC-BDAE-9B562954C557}">
      <dgm:prSet/>
      <dgm:spPr/>
      <dgm:t>
        <a:bodyPr/>
        <a:lstStyle/>
        <a:p>
          <a:endParaRPr kumimoji="1" lang="ja-JP" altLang="en-US"/>
        </a:p>
      </dgm:t>
    </dgm:pt>
    <dgm:pt modelId="{E45C17DD-3D08-4B8A-A633-09535E858548}">
      <dgm:prSet/>
      <dgm:spPr/>
      <dgm:t>
        <a:bodyPr/>
        <a:lstStyle/>
        <a:p>
          <a:pPr rtl="0"/>
          <a:r>
            <a:rPr kumimoji="1" lang="en-US" dirty="0" smtClean="0"/>
            <a:t>MIMD</a:t>
          </a:r>
          <a:endParaRPr lang="ja-JP" dirty="0"/>
        </a:p>
      </dgm:t>
    </dgm:pt>
    <dgm:pt modelId="{8EEFE4D3-C43C-4335-B329-C57537DB1CC5}" type="parTrans" cxnId="{5388A7B3-83AD-499C-B9DA-B2ABAF2123A1}">
      <dgm:prSet/>
      <dgm:spPr/>
      <dgm:t>
        <a:bodyPr/>
        <a:lstStyle/>
        <a:p>
          <a:endParaRPr kumimoji="1" lang="ja-JP" altLang="en-US"/>
        </a:p>
      </dgm:t>
    </dgm:pt>
    <dgm:pt modelId="{ED95632D-E291-41C6-805D-76632D565772}" type="sibTrans" cxnId="{5388A7B3-83AD-499C-B9DA-B2ABAF2123A1}">
      <dgm:prSet/>
      <dgm:spPr/>
      <dgm:t>
        <a:bodyPr/>
        <a:lstStyle/>
        <a:p>
          <a:endParaRPr kumimoji="1" lang="ja-JP" altLang="en-US"/>
        </a:p>
      </dgm:t>
    </dgm:pt>
    <dgm:pt modelId="{FABB63B7-BB4A-42E3-A807-E5816A8E45A1}">
      <dgm:prSet/>
      <dgm:spPr/>
      <dgm:t>
        <a:bodyPr/>
        <a:lstStyle/>
        <a:p>
          <a:pPr rtl="0"/>
          <a:r>
            <a:rPr lang="ja-JP" altLang="en-US" dirty="0" smtClean="0"/>
            <a:t>シングル</a:t>
          </a:r>
          <a:r>
            <a:rPr lang="en-US" altLang="ja-JP" dirty="0" smtClean="0"/>
            <a:t/>
          </a:r>
          <a:br>
            <a:rPr lang="en-US" altLang="ja-JP" dirty="0" smtClean="0"/>
          </a:br>
          <a:r>
            <a:rPr lang="ja-JP" altLang="en-US" dirty="0" smtClean="0"/>
            <a:t>コア</a:t>
          </a:r>
          <a:endParaRPr lang="ja-JP" dirty="0"/>
        </a:p>
      </dgm:t>
    </dgm:pt>
    <dgm:pt modelId="{FEE3FD11-8C00-43F5-88ED-870D490DA150}" type="parTrans" cxnId="{1BC7538C-7317-4236-AC9D-0894D59F9A87}">
      <dgm:prSet/>
      <dgm:spPr/>
      <dgm:t>
        <a:bodyPr/>
        <a:lstStyle/>
        <a:p>
          <a:endParaRPr kumimoji="1" lang="ja-JP" altLang="en-US"/>
        </a:p>
      </dgm:t>
    </dgm:pt>
    <dgm:pt modelId="{AB3B96C8-7001-4BC4-B15C-7F9D4A1BC34E}" type="sibTrans" cxnId="{1BC7538C-7317-4236-AC9D-0894D59F9A87}">
      <dgm:prSet/>
      <dgm:spPr/>
      <dgm:t>
        <a:bodyPr/>
        <a:lstStyle/>
        <a:p>
          <a:endParaRPr kumimoji="1" lang="ja-JP" altLang="en-US"/>
        </a:p>
      </dgm:t>
    </dgm:pt>
    <dgm:pt modelId="{637660B5-22E7-4B74-B9FB-10AE38E9A6FA}">
      <dgm:prSet/>
      <dgm:spPr/>
      <dgm:t>
        <a:bodyPr/>
        <a:lstStyle/>
        <a:p>
          <a:pPr rtl="0"/>
          <a:r>
            <a:rPr lang="en-US" altLang="ja-JP" dirty="0" smtClean="0"/>
            <a:t>SSE</a:t>
          </a:r>
          <a:r>
            <a:rPr lang="ja-JP" altLang="en-US" dirty="0" smtClean="0"/>
            <a:t>・</a:t>
          </a:r>
          <a:r>
            <a:rPr lang="en-US" altLang="ja-JP" dirty="0" smtClean="0"/>
            <a:t>AVX</a:t>
          </a:r>
          <a:r>
            <a:rPr lang="ja-JP" altLang="en-US" dirty="0" smtClean="0"/>
            <a:t> </a:t>
          </a:r>
          <a:r>
            <a:rPr lang="en-US" altLang="ja-JP" dirty="0" smtClean="0"/>
            <a:t>GPU</a:t>
          </a:r>
          <a:endParaRPr lang="ja-JP" dirty="0"/>
        </a:p>
      </dgm:t>
    </dgm:pt>
    <dgm:pt modelId="{1BECB176-D33A-4B56-A945-C8067AB45739}" type="parTrans" cxnId="{46D95BFC-EADE-4E73-9D95-E237B6B07458}">
      <dgm:prSet/>
      <dgm:spPr/>
      <dgm:t>
        <a:bodyPr/>
        <a:lstStyle/>
        <a:p>
          <a:endParaRPr kumimoji="1" lang="ja-JP" altLang="en-US"/>
        </a:p>
      </dgm:t>
    </dgm:pt>
    <dgm:pt modelId="{458C9BF4-041B-45C9-8568-909A9AFB47A6}" type="sibTrans" cxnId="{46D95BFC-EADE-4E73-9D95-E237B6B07458}">
      <dgm:prSet/>
      <dgm:spPr/>
      <dgm:t>
        <a:bodyPr/>
        <a:lstStyle/>
        <a:p>
          <a:endParaRPr kumimoji="1" lang="ja-JP" altLang="en-US"/>
        </a:p>
      </dgm:t>
    </dgm:pt>
    <dgm:pt modelId="{8FCF031C-7FB1-43C7-98E3-F5552B76AFCF}">
      <dgm:prSet/>
      <dgm:spPr/>
      <dgm:t>
        <a:bodyPr/>
        <a:lstStyle/>
        <a:p>
          <a:pPr rtl="0"/>
          <a:r>
            <a:rPr lang="ja-JP" altLang="en-US" dirty="0" smtClean="0"/>
            <a:t>マルチ</a:t>
          </a:r>
          <a:r>
            <a:rPr lang="en-US" altLang="ja-JP" dirty="0" smtClean="0"/>
            <a:t/>
          </a:r>
          <a:br>
            <a:rPr lang="en-US" altLang="ja-JP" dirty="0" smtClean="0"/>
          </a:br>
          <a:r>
            <a:rPr lang="ja-JP" altLang="en-US" dirty="0" smtClean="0"/>
            <a:t>コア</a:t>
          </a:r>
          <a:endParaRPr lang="ja-JP" dirty="0"/>
        </a:p>
      </dgm:t>
    </dgm:pt>
    <dgm:pt modelId="{30B76196-29DA-4994-BCE9-952CE74FA21E}" type="parTrans" cxnId="{5A297B81-EB78-4E9D-856B-E13A4EAA6A96}">
      <dgm:prSet/>
      <dgm:spPr/>
      <dgm:t>
        <a:bodyPr/>
        <a:lstStyle/>
        <a:p>
          <a:endParaRPr kumimoji="1" lang="ja-JP" altLang="en-US"/>
        </a:p>
      </dgm:t>
    </dgm:pt>
    <dgm:pt modelId="{E3DC39C6-A8E2-4821-A231-BCD5A12836FD}" type="sibTrans" cxnId="{5A297B81-EB78-4E9D-856B-E13A4EAA6A96}">
      <dgm:prSet/>
      <dgm:spPr/>
      <dgm:t>
        <a:bodyPr/>
        <a:lstStyle/>
        <a:p>
          <a:endParaRPr kumimoji="1" lang="ja-JP" altLang="en-US"/>
        </a:p>
      </dgm:t>
    </dgm:pt>
    <dgm:pt modelId="{BEE3B45C-3C8F-460B-9052-F197BCCEC87B}">
      <dgm:prSet/>
      <dgm:spPr/>
      <dgm:t>
        <a:bodyPr/>
        <a:lstStyle/>
        <a:p>
          <a:pPr rtl="0"/>
          <a:r>
            <a:rPr lang="en-US" altLang="ja-JP" dirty="0" smtClean="0"/>
            <a:t>FPGA,H/W†</a:t>
          </a:r>
          <a:endParaRPr lang="ja-JP" dirty="0"/>
        </a:p>
      </dgm:t>
    </dgm:pt>
    <dgm:pt modelId="{E5B240C2-40C9-4A5F-B5BF-3E4123B3A4BB}" type="parTrans" cxnId="{C651981A-E808-4727-B11A-E54767E11FD3}">
      <dgm:prSet/>
      <dgm:spPr/>
      <dgm:t>
        <a:bodyPr/>
        <a:lstStyle/>
        <a:p>
          <a:endParaRPr kumimoji="1" lang="ja-JP" altLang="en-US"/>
        </a:p>
      </dgm:t>
    </dgm:pt>
    <dgm:pt modelId="{F3911297-F5D7-4555-88D7-A249C708037D}" type="sibTrans" cxnId="{C651981A-E808-4727-B11A-E54767E11FD3}">
      <dgm:prSet/>
      <dgm:spPr/>
      <dgm:t>
        <a:bodyPr/>
        <a:lstStyle/>
        <a:p>
          <a:endParaRPr kumimoji="1" lang="ja-JP" altLang="en-US"/>
        </a:p>
      </dgm:t>
    </dgm:pt>
    <dgm:pt modelId="{8EDC9153-36ED-4081-9FA7-4263D643774D}" type="pres">
      <dgm:prSet presAssocID="{96860119-78E6-4228-A37E-AF0043FCEB81}" presName="matrix" presStyleCnt="0">
        <dgm:presLayoutVars>
          <dgm:chMax val="1"/>
          <dgm:dir/>
          <dgm:resizeHandles val="exact"/>
        </dgm:presLayoutVars>
      </dgm:prSet>
      <dgm:spPr/>
      <dgm:t>
        <a:bodyPr/>
        <a:lstStyle/>
        <a:p>
          <a:endParaRPr kumimoji="1" lang="ja-JP" altLang="en-US"/>
        </a:p>
      </dgm:t>
    </dgm:pt>
    <dgm:pt modelId="{7F35BAC6-5684-41DE-95FA-3916E33EFA33}" type="pres">
      <dgm:prSet presAssocID="{96860119-78E6-4228-A37E-AF0043FCEB81}" presName="diamond" presStyleLbl="bgShp" presStyleIdx="0" presStyleCnt="1"/>
      <dgm:spPr/>
    </dgm:pt>
    <dgm:pt modelId="{0FF35C1F-5976-4485-8C93-60A11FFA537F}" type="pres">
      <dgm:prSet presAssocID="{96860119-78E6-4228-A37E-AF0043FCEB81}" presName="quad1" presStyleLbl="node1" presStyleIdx="0" presStyleCnt="4">
        <dgm:presLayoutVars>
          <dgm:chMax val="0"/>
          <dgm:chPref val="0"/>
          <dgm:bulletEnabled val="1"/>
        </dgm:presLayoutVars>
      </dgm:prSet>
      <dgm:spPr/>
      <dgm:t>
        <a:bodyPr/>
        <a:lstStyle/>
        <a:p>
          <a:endParaRPr kumimoji="1" lang="ja-JP" altLang="en-US"/>
        </a:p>
      </dgm:t>
    </dgm:pt>
    <dgm:pt modelId="{775370DA-6D8C-44DC-94CD-0AC7D5D610EB}" type="pres">
      <dgm:prSet presAssocID="{96860119-78E6-4228-A37E-AF0043FCEB81}" presName="quad2" presStyleLbl="node1" presStyleIdx="1" presStyleCnt="4">
        <dgm:presLayoutVars>
          <dgm:chMax val="0"/>
          <dgm:chPref val="0"/>
          <dgm:bulletEnabled val="1"/>
        </dgm:presLayoutVars>
      </dgm:prSet>
      <dgm:spPr/>
      <dgm:t>
        <a:bodyPr/>
        <a:lstStyle/>
        <a:p>
          <a:endParaRPr kumimoji="1" lang="ja-JP" altLang="en-US"/>
        </a:p>
      </dgm:t>
    </dgm:pt>
    <dgm:pt modelId="{609F19F8-9B70-4517-A1FC-486AEE49B056}" type="pres">
      <dgm:prSet presAssocID="{96860119-78E6-4228-A37E-AF0043FCEB81}" presName="quad3" presStyleLbl="node1" presStyleIdx="2" presStyleCnt="4">
        <dgm:presLayoutVars>
          <dgm:chMax val="0"/>
          <dgm:chPref val="0"/>
          <dgm:bulletEnabled val="1"/>
        </dgm:presLayoutVars>
      </dgm:prSet>
      <dgm:spPr/>
      <dgm:t>
        <a:bodyPr/>
        <a:lstStyle/>
        <a:p>
          <a:endParaRPr kumimoji="1" lang="ja-JP" altLang="en-US"/>
        </a:p>
      </dgm:t>
    </dgm:pt>
    <dgm:pt modelId="{138D4F4C-48F6-441F-BB73-4A5C23BD3C5B}" type="pres">
      <dgm:prSet presAssocID="{96860119-78E6-4228-A37E-AF0043FCEB81}" presName="quad4" presStyleLbl="node1" presStyleIdx="3" presStyleCnt="4">
        <dgm:presLayoutVars>
          <dgm:chMax val="0"/>
          <dgm:chPref val="0"/>
          <dgm:bulletEnabled val="1"/>
        </dgm:presLayoutVars>
      </dgm:prSet>
      <dgm:spPr/>
      <dgm:t>
        <a:bodyPr/>
        <a:lstStyle/>
        <a:p>
          <a:endParaRPr kumimoji="1" lang="ja-JP" altLang="en-US"/>
        </a:p>
      </dgm:t>
    </dgm:pt>
  </dgm:ptLst>
  <dgm:cxnLst>
    <dgm:cxn modelId="{DA56EA43-AEE3-436E-9D5E-E628C7BDD570}" srcId="{96860119-78E6-4228-A37E-AF0043FCEB81}" destId="{36A2A9FA-40D5-4294-9590-338E63E2F228}" srcOrd="1" destOrd="0" parTransId="{B2E5F719-0C48-45E3-B8FC-68C5D17D9912}" sibTransId="{84A12538-6F80-4BAE-9E83-AA5321043C86}"/>
    <dgm:cxn modelId="{8EA6BAF7-5A83-49BB-B83F-76215E7C62C6}" type="presOf" srcId="{E45C17DD-3D08-4B8A-A633-09535E858548}" destId="{138D4F4C-48F6-441F-BB73-4A5C23BD3C5B}" srcOrd="0" destOrd="0" presId="urn:microsoft.com/office/officeart/2005/8/layout/matrix3"/>
    <dgm:cxn modelId="{14BE23FA-ED89-43C0-ACBA-F9FFF8526F39}" type="presOf" srcId="{F9A0BFC6-19C1-4AEC-9A6A-10B55249164A}" destId="{609F19F8-9B70-4517-A1FC-486AEE49B056}" srcOrd="0" destOrd="0" presId="urn:microsoft.com/office/officeart/2005/8/layout/matrix3"/>
    <dgm:cxn modelId="{65CE8603-29A9-48DE-A8FD-DBCEB4DAB35C}" type="presOf" srcId="{36A2A9FA-40D5-4294-9590-338E63E2F228}" destId="{775370DA-6D8C-44DC-94CD-0AC7D5D610EB}" srcOrd="0" destOrd="0" presId="urn:microsoft.com/office/officeart/2005/8/layout/matrix3"/>
    <dgm:cxn modelId="{18C81787-F8F0-40FC-BDAE-9B562954C557}" srcId="{96860119-78E6-4228-A37E-AF0043FCEB81}" destId="{F9A0BFC6-19C1-4AEC-9A6A-10B55249164A}" srcOrd="2" destOrd="0" parTransId="{D51B7E1C-EEA1-45CD-84F0-ACB44967CCC2}" sibTransId="{F0053311-84D7-4081-960E-A961BC5D0A31}"/>
    <dgm:cxn modelId="{C651981A-E808-4727-B11A-E54767E11FD3}" srcId="{F9A0BFC6-19C1-4AEC-9A6A-10B55249164A}" destId="{BEE3B45C-3C8F-460B-9052-F197BCCEC87B}" srcOrd="0" destOrd="0" parTransId="{E5B240C2-40C9-4A5F-B5BF-3E4123B3A4BB}" sibTransId="{F3911297-F5D7-4555-88D7-A249C708037D}"/>
    <dgm:cxn modelId="{24825374-0D86-473E-A847-69BBEB328642}" type="presOf" srcId="{96860119-78E6-4228-A37E-AF0043FCEB81}" destId="{8EDC9153-36ED-4081-9FA7-4263D643774D}" srcOrd="0" destOrd="0" presId="urn:microsoft.com/office/officeart/2005/8/layout/matrix3"/>
    <dgm:cxn modelId="{5A297B81-EB78-4E9D-856B-E13A4EAA6A96}" srcId="{E45C17DD-3D08-4B8A-A633-09535E858548}" destId="{8FCF031C-7FB1-43C7-98E3-F5552B76AFCF}" srcOrd="0" destOrd="0" parTransId="{30B76196-29DA-4994-BCE9-952CE74FA21E}" sibTransId="{E3DC39C6-A8E2-4821-A231-BCD5A12836FD}"/>
    <dgm:cxn modelId="{2DBEFDA7-1C62-4C38-AEAC-B168D0C29D7C}" type="presOf" srcId="{637660B5-22E7-4B74-B9FB-10AE38E9A6FA}" destId="{775370DA-6D8C-44DC-94CD-0AC7D5D610EB}" srcOrd="0" destOrd="1" presId="urn:microsoft.com/office/officeart/2005/8/layout/matrix3"/>
    <dgm:cxn modelId="{1465C3D5-505B-4030-8C51-5C2F8D4092C8}" srcId="{96860119-78E6-4228-A37E-AF0043FCEB81}" destId="{CFE44E80-ABE5-4FEB-A4EB-8EA7AE68F2CE}" srcOrd="0" destOrd="0" parTransId="{0AD70FF1-B049-489C-BD53-CE8A9E6109DD}" sibTransId="{7B21DD98-3A71-4730-B1B9-A933138AE7E0}"/>
    <dgm:cxn modelId="{5388A7B3-83AD-499C-B9DA-B2ABAF2123A1}" srcId="{96860119-78E6-4228-A37E-AF0043FCEB81}" destId="{E45C17DD-3D08-4B8A-A633-09535E858548}" srcOrd="3" destOrd="0" parTransId="{8EEFE4D3-C43C-4335-B329-C57537DB1CC5}" sibTransId="{ED95632D-E291-41C6-805D-76632D565772}"/>
    <dgm:cxn modelId="{500944A6-2559-42EC-B342-7BDF2C54455E}" type="presOf" srcId="{BEE3B45C-3C8F-460B-9052-F197BCCEC87B}" destId="{609F19F8-9B70-4517-A1FC-486AEE49B056}" srcOrd="0" destOrd="1" presId="urn:microsoft.com/office/officeart/2005/8/layout/matrix3"/>
    <dgm:cxn modelId="{46D95BFC-EADE-4E73-9D95-E237B6B07458}" srcId="{36A2A9FA-40D5-4294-9590-338E63E2F228}" destId="{637660B5-22E7-4B74-B9FB-10AE38E9A6FA}" srcOrd="0" destOrd="0" parTransId="{1BECB176-D33A-4B56-A945-C8067AB45739}" sibTransId="{458C9BF4-041B-45C9-8568-909A9AFB47A6}"/>
    <dgm:cxn modelId="{2B296A80-2C0B-439E-8F4B-7A385DD1F0EC}" type="presOf" srcId="{FABB63B7-BB4A-42E3-A807-E5816A8E45A1}" destId="{0FF35C1F-5976-4485-8C93-60A11FFA537F}" srcOrd="0" destOrd="1" presId="urn:microsoft.com/office/officeart/2005/8/layout/matrix3"/>
    <dgm:cxn modelId="{81ABFAF1-DBC9-4223-814B-2242DFB61F6E}" type="presOf" srcId="{8FCF031C-7FB1-43C7-98E3-F5552B76AFCF}" destId="{138D4F4C-48F6-441F-BB73-4A5C23BD3C5B}" srcOrd="0" destOrd="1" presId="urn:microsoft.com/office/officeart/2005/8/layout/matrix3"/>
    <dgm:cxn modelId="{94DBFD4E-697B-4FE7-91BB-4FCDD51F502E}" type="presOf" srcId="{CFE44E80-ABE5-4FEB-A4EB-8EA7AE68F2CE}" destId="{0FF35C1F-5976-4485-8C93-60A11FFA537F}" srcOrd="0" destOrd="0" presId="urn:microsoft.com/office/officeart/2005/8/layout/matrix3"/>
    <dgm:cxn modelId="{1BC7538C-7317-4236-AC9D-0894D59F9A87}" srcId="{CFE44E80-ABE5-4FEB-A4EB-8EA7AE68F2CE}" destId="{FABB63B7-BB4A-42E3-A807-E5816A8E45A1}" srcOrd="0" destOrd="0" parTransId="{FEE3FD11-8C00-43F5-88ED-870D490DA150}" sibTransId="{AB3B96C8-7001-4BC4-B15C-7F9D4A1BC34E}"/>
    <dgm:cxn modelId="{2C17FFB6-5740-42A5-8A2F-052AF06BB75A}" type="presParOf" srcId="{8EDC9153-36ED-4081-9FA7-4263D643774D}" destId="{7F35BAC6-5684-41DE-95FA-3916E33EFA33}" srcOrd="0" destOrd="0" presId="urn:microsoft.com/office/officeart/2005/8/layout/matrix3"/>
    <dgm:cxn modelId="{032E48C5-805C-43DB-B1F9-3BC2D81184E9}" type="presParOf" srcId="{8EDC9153-36ED-4081-9FA7-4263D643774D}" destId="{0FF35C1F-5976-4485-8C93-60A11FFA537F}" srcOrd="1" destOrd="0" presId="urn:microsoft.com/office/officeart/2005/8/layout/matrix3"/>
    <dgm:cxn modelId="{45C127E2-77E8-42D1-8FBE-5A80C6485AB1}" type="presParOf" srcId="{8EDC9153-36ED-4081-9FA7-4263D643774D}" destId="{775370DA-6D8C-44DC-94CD-0AC7D5D610EB}" srcOrd="2" destOrd="0" presId="urn:microsoft.com/office/officeart/2005/8/layout/matrix3"/>
    <dgm:cxn modelId="{FA613F7D-B33B-4E34-85E3-4DE7140C0342}" type="presParOf" srcId="{8EDC9153-36ED-4081-9FA7-4263D643774D}" destId="{609F19F8-9B70-4517-A1FC-486AEE49B056}" srcOrd="3" destOrd="0" presId="urn:microsoft.com/office/officeart/2005/8/layout/matrix3"/>
    <dgm:cxn modelId="{13ED34FB-FDB6-4978-ACC1-FCEE650CDE91}" type="presParOf" srcId="{8EDC9153-36ED-4081-9FA7-4263D643774D}" destId="{138D4F4C-48F6-441F-BB73-4A5C23BD3C5B}"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119602-605B-400C-B23F-88577BBBF85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kumimoji="1" lang="ja-JP" altLang="en-US"/>
        </a:p>
      </dgm:t>
    </dgm:pt>
    <dgm:pt modelId="{B9D9D72D-065A-4995-92EA-296077963566}">
      <dgm:prSet phldrT="[テキスト]" custT="1"/>
      <dgm:spPr/>
      <dgm:t>
        <a:bodyPr/>
        <a:lstStyle/>
        <a:p>
          <a:r>
            <a:rPr kumimoji="1" lang="en-US" altLang="ja-JP" sz="1800" dirty="0" smtClean="0"/>
            <a:t>add</a:t>
          </a:r>
          <a:endParaRPr kumimoji="1" lang="ja-JP" altLang="en-US" sz="1800" dirty="0"/>
        </a:p>
      </dgm:t>
    </dgm:pt>
    <dgm:pt modelId="{9DCA704F-999D-4CD7-BD4E-CC4B580CF196}" type="parTrans" cxnId="{FCFF6627-C676-4108-A20C-370A60FB3339}">
      <dgm:prSet/>
      <dgm:spPr/>
      <dgm:t>
        <a:bodyPr/>
        <a:lstStyle/>
        <a:p>
          <a:endParaRPr kumimoji="1" lang="ja-JP" altLang="en-US" sz="2000"/>
        </a:p>
      </dgm:t>
    </dgm:pt>
    <dgm:pt modelId="{359BF34A-2E08-44B7-85BF-50F498D50AC9}" type="sibTrans" cxnId="{FCFF6627-C676-4108-A20C-370A60FB3339}">
      <dgm:prSet/>
      <dgm:spPr/>
      <dgm:t>
        <a:bodyPr/>
        <a:lstStyle/>
        <a:p>
          <a:endParaRPr kumimoji="1" lang="ja-JP" altLang="en-US" sz="2000"/>
        </a:p>
      </dgm:t>
    </dgm:pt>
    <dgm:pt modelId="{11A90180-0164-4454-967A-FF2A61D7159B}">
      <dgm:prSet phldrT="[テキスト]" custT="1"/>
      <dgm:spPr/>
      <dgm:t>
        <a:bodyPr/>
        <a:lstStyle/>
        <a:p>
          <a:r>
            <a:rPr kumimoji="1" lang="en-US" altLang="ja-JP" sz="1800" dirty="0" err="1" smtClean="0"/>
            <a:t>Mul</a:t>
          </a:r>
          <a:endParaRPr kumimoji="1" lang="ja-JP" altLang="en-US" sz="1800" dirty="0"/>
        </a:p>
      </dgm:t>
    </dgm:pt>
    <dgm:pt modelId="{CFE225BD-FE1A-49B3-8064-5F8E5E430245}" type="parTrans" cxnId="{6386C7F4-632B-463A-875B-3266F9D5C7F4}">
      <dgm:prSet/>
      <dgm:spPr/>
      <dgm:t>
        <a:bodyPr/>
        <a:lstStyle/>
        <a:p>
          <a:endParaRPr kumimoji="1" lang="ja-JP" altLang="en-US" sz="2000"/>
        </a:p>
      </dgm:t>
    </dgm:pt>
    <dgm:pt modelId="{67A8EA8E-04FF-49FD-B5AC-92DA2D7088A9}" type="sibTrans" cxnId="{6386C7F4-632B-463A-875B-3266F9D5C7F4}">
      <dgm:prSet/>
      <dgm:spPr/>
      <dgm:t>
        <a:bodyPr/>
        <a:lstStyle/>
        <a:p>
          <a:endParaRPr kumimoji="1" lang="ja-JP" altLang="en-US" sz="2000"/>
        </a:p>
      </dgm:t>
    </dgm:pt>
    <dgm:pt modelId="{8592E2A5-F505-4B30-85B0-A8EE3C683AEF}">
      <dgm:prSet phldrT="[テキスト]" custT="1"/>
      <dgm:spPr/>
      <dgm:t>
        <a:bodyPr/>
        <a:lstStyle/>
        <a:p>
          <a:r>
            <a:rPr kumimoji="1" lang="en-US" altLang="ja-JP" sz="1800" dirty="0" err="1" smtClean="0"/>
            <a:t>Dp</a:t>
          </a:r>
          <a:endParaRPr kumimoji="1" lang="ja-JP" altLang="en-US" sz="1800" dirty="0"/>
        </a:p>
      </dgm:t>
    </dgm:pt>
    <dgm:pt modelId="{566DFDF5-F275-49CE-B9AF-05F9B3960F71}" type="parTrans" cxnId="{D2726248-B5B1-4C1B-817E-C2EB12F62A8A}">
      <dgm:prSet/>
      <dgm:spPr/>
      <dgm:t>
        <a:bodyPr/>
        <a:lstStyle/>
        <a:p>
          <a:endParaRPr kumimoji="1" lang="ja-JP" altLang="en-US" sz="2000"/>
        </a:p>
      </dgm:t>
    </dgm:pt>
    <dgm:pt modelId="{FA4BF0F3-63A0-4908-9628-243B0FA9AFB1}" type="sibTrans" cxnId="{D2726248-B5B1-4C1B-817E-C2EB12F62A8A}">
      <dgm:prSet/>
      <dgm:spPr/>
      <dgm:t>
        <a:bodyPr/>
        <a:lstStyle/>
        <a:p>
          <a:endParaRPr kumimoji="1" lang="ja-JP" altLang="en-US" sz="2000"/>
        </a:p>
      </dgm:t>
    </dgm:pt>
    <dgm:pt modelId="{085AC0A0-1E49-4200-B28E-AE20EC137E95}">
      <dgm:prSet phldrT="[テキスト]" custT="1"/>
      <dgm:spPr/>
      <dgm:t>
        <a:bodyPr/>
        <a:lstStyle/>
        <a:p>
          <a:r>
            <a:rPr kumimoji="1" lang="en-US" altLang="ja-JP" sz="1800" dirty="0" err="1" smtClean="0"/>
            <a:t>Hadd</a:t>
          </a:r>
          <a:endParaRPr kumimoji="1" lang="ja-JP" altLang="en-US" sz="1800" dirty="0"/>
        </a:p>
      </dgm:t>
    </dgm:pt>
    <dgm:pt modelId="{33149944-47CC-45FF-AA5A-1EBF9ED29D2E}" type="parTrans" cxnId="{15AD060B-998C-454A-B0CE-E59B33F99CB7}">
      <dgm:prSet/>
      <dgm:spPr/>
      <dgm:t>
        <a:bodyPr/>
        <a:lstStyle/>
        <a:p>
          <a:endParaRPr kumimoji="1" lang="ja-JP" altLang="en-US" sz="2000"/>
        </a:p>
      </dgm:t>
    </dgm:pt>
    <dgm:pt modelId="{5154217D-4DC4-4862-B201-D00580571C7D}" type="sibTrans" cxnId="{15AD060B-998C-454A-B0CE-E59B33F99CB7}">
      <dgm:prSet/>
      <dgm:spPr/>
      <dgm:t>
        <a:bodyPr/>
        <a:lstStyle/>
        <a:p>
          <a:endParaRPr kumimoji="1" lang="ja-JP" altLang="en-US" sz="2000"/>
        </a:p>
      </dgm:t>
    </dgm:pt>
    <dgm:pt modelId="{A75C0031-B609-41CF-841A-E7273078E0DE}">
      <dgm:prSet phldrT="[テキスト]" custT="1"/>
      <dgm:spPr/>
      <dgm:t>
        <a:bodyPr/>
        <a:lstStyle/>
        <a:p>
          <a:r>
            <a:rPr kumimoji="1" lang="en-US" altLang="ja-JP" sz="1800" dirty="0" smtClean="0"/>
            <a:t>Ceil</a:t>
          </a:r>
          <a:endParaRPr kumimoji="1" lang="ja-JP" altLang="en-US" sz="1800" dirty="0"/>
        </a:p>
      </dgm:t>
    </dgm:pt>
    <dgm:pt modelId="{C3B6C8F6-E536-4426-9B8A-3B45AB755D51}" type="parTrans" cxnId="{15CCD942-6D6B-4FE8-8957-7D74A826AAA1}">
      <dgm:prSet/>
      <dgm:spPr/>
      <dgm:t>
        <a:bodyPr/>
        <a:lstStyle/>
        <a:p>
          <a:endParaRPr kumimoji="1" lang="ja-JP" altLang="en-US" sz="2000"/>
        </a:p>
      </dgm:t>
    </dgm:pt>
    <dgm:pt modelId="{F43ECA47-F5F5-495C-9714-AFECF0DBEDDF}" type="sibTrans" cxnId="{15CCD942-6D6B-4FE8-8957-7D74A826AAA1}">
      <dgm:prSet/>
      <dgm:spPr/>
      <dgm:t>
        <a:bodyPr/>
        <a:lstStyle/>
        <a:p>
          <a:endParaRPr kumimoji="1" lang="ja-JP" altLang="en-US" sz="2000"/>
        </a:p>
      </dgm:t>
    </dgm:pt>
    <dgm:pt modelId="{494F7E01-7E9F-482B-AACA-2A7A6812C882}">
      <dgm:prSet phldrT="[テキスト]" custT="1"/>
      <dgm:spPr/>
      <dgm:t>
        <a:bodyPr/>
        <a:lstStyle/>
        <a:p>
          <a:r>
            <a:rPr kumimoji="1" lang="en-US" altLang="ja-JP" sz="1800" dirty="0" err="1" smtClean="0"/>
            <a:t>Addsub</a:t>
          </a:r>
          <a:endParaRPr kumimoji="1" lang="ja-JP" altLang="en-US" sz="1800" dirty="0"/>
        </a:p>
      </dgm:t>
    </dgm:pt>
    <dgm:pt modelId="{44EDCC37-9D95-42EB-8FD7-9A289AC66098}" type="parTrans" cxnId="{2B593BA8-2280-479A-AD54-038798C61683}">
      <dgm:prSet/>
      <dgm:spPr/>
      <dgm:t>
        <a:bodyPr/>
        <a:lstStyle/>
        <a:p>
          <a:endParaRPr kumimoji="1" lang="ja-JP" altLang="en-US" sz="2000"/>
        </a:p>
      </dgm:t>
    </dgm:pt>
    <dgm:pt modelId="{70481A65-265B-431B-A5B1-A4D396353EDF}" type="sibTrans" cxnId="{2B593BA8-2280-479A-AD54-038798C61683}">
      <dgm:prSet/>
      <dgm:spPr/>
      <dgm:t>
        <a:bodyPr/>
        <a:lstStyle/>
        <a:p>
          <a:endParaRPr kumimoji="1" lang="ja-JP" altLang="en-US" sz="2000"/>
        </a:p>
      </dgm:t>
    </dgm:pt>
    <dgm:pt modelId="{8F2EE4DE-7ACD-43E1-AD19-72A00E95E3CC}">
      <dgm:prSet phldrT="[テキスト]" custT="1"/>
      <dgm:spPr/>
      <dgm:t>
        <a:bodyPr/>
        <a:lstStyle/>
        <a:p>
          <a:r>
            <a:rPr kumimoji="1" lang="en-US" altLang="ja-JP" sz="1800" dirty="0" smtClean="0"/>
            <a:t>Sub</a:t>
          </a:r>
          <a:endParaRPr kumimoji="1" lang="ja-JP" altLang="en-US" sz="1800" dirty="0"/>
        </a:p>
      </dgm:t>
    </dgm:pt>
    <dgm:pt modelId="{F61068A1-A3B4-4C25-8C7E-E7757E5C20FB}" type="parTrans" cxnId="{3FC3A6C0-6AC3-4E73-A191-BFBA24007CE3}">
      <dgm:prSet/>
      <dgm:spPr/>
      <dgm:t>
        <a:bodyPr/>
        <a:lstStyle/>
        <a:p>
          <a:endParaRPr kumimoji="1" lang="ja-JP" altLang="en-US" sz="2000"/>
        </a:p>
      </dgm:t>
    </dgm:pt>
    <dgm:pt modelId="{6A5619E4-C8A6-4B39-86D8-2D939F28B10D}" type="sibTrans" cxnId="{3FC3A6C0-6AC3-4E73-A191-BFBA24007CE3}">
      <dgm:prSet/>
      <dgm:spPr/>
      <dgm:t>
        <a:bodyPr/>
        <a:lstStyle/>
        <a:p>
          <a:endParaRPr kumimoji="1" lang="ja-JP" altLang="en-US" sz="2000"/>
        </a:p>
      </dgm:t>
    </dgm:pt>
    <dgm:pt modelId="{B82B6AC9-E42A-462E-969E-1405CBEE996D}">
      <dgm:prSet phldrT="[テキスト]" custT="1"/>
      <dgm:spPr/>
      <dgm:t>
        <a:bodyPr/>
        <a:lstStyle/>
        <a:p>
          <a:r>
            <a:rPr kumimoji="1" lang="en-US" altLang="ja-JP" sz="1800" dirty="0" err="1" smtClean="0"/>
            <a:t>Div</a:t>
          </a:r>
          <a:endParaRPr kumimoji="1" lang="ja-JP" altLang="en-US" sz="1800" dirty="0"/>
        </a:p>
      </dgm:t>
    </dgm:pt>
    <dgm:pt modelId="{A5BA5E30-7934-409E-BA90-A115A762E69A}" type="parTrans" cxnId="{153C7272-2ECD-4FFB-AB30-97AD60C88A34}">
      <dgm:prSet/>
      <dgm:spPr/>
      <dgm:t>
        <a:bodyPr/>
        <a:lstStyle/>
        <a:p>
          <a:endParaRPr kumimoji="1" lang="ja-JP" altLang="en-US" sz="2000"/>
        </a:p>
      </dgm:t>
    </dgm:pt>
    <dgm:pt modelId="{1B2D6B88-29A1-4151-AB92-7F9B26FEB3D2}" type="sibTrans" cxnId="{153C7272-2ECD-4FFB-AB30-97AD60C88A34}">
      <dgm:prSet/>
      <dgm:spPr/>
      <dgm:t>
        <a:bodyPr/>
        <a:lstStyle/>
        <a:p>
          <a:endParaRPr kumimoji="1" lang="ja-JP" altLang="en-US" sz="2000"/>
        </a:p>
      </dgm:t>
    </dgm:pt>
    <dgm:pt modelId="{7AE5BE6D-4F27-4A96-B9CF-1CDF39B4ABC2}">
      <dgm:prSet phldrT="[テキスト]" custT="1"/>
      <dgm:spPr/>
      <dgm:t>
        <a:bodyPr/>
        <a:lstStyle/>
        <a:p>
          <a:r>
            <a:rPr kumimoji="1" lang="en-US" altLang="ja-JP" sz="1800" dirty="0" smtClean="0"/>
            <a:t>Abs</a:t>
          </a:r>
          <a:endParaRPr kumimoji="1" lang="ja-JP" altLang="en-US" sz="1800" dirty="0"/>
        </a:p>
      </dgm:t>
    </dgm:pt>
    <dgm:pt modelId="{3A03BAE5-8AFC-449C-851C-D11001A00201}" type="parTrans" cxnId="{15951061-BB8C-4B6E-8AAE-3B764F8A0152}">
      <dgm:prSet/>
      <dgm:spPr/>
      <dgm:t>
        <a:bodyPr/>
        <a:lstStyle/>
        <a:p>
          <a:endParaRPr kumimoji="1" lang="ja-JP" altLang="en-US" sz="2000"/>
        </a:p>
      </dgm:t>
    </dgm:pt>
    <dgm:pt modelId="{843C77BC-4FCA-4B15-A351-B9115A662175}" type="sibTrans" cxnId="{15951061-BB8C-4B6E-8AAE-3B764F8A0152}">
      <dgm:prSet/>
      <dgm:spPr/>
      <dgm:t>
        <a:bodyPr/>
        <a:lstStyle/>
        <a:p>
          <a:endParaRPr kumimoji="1" lang="ja-JP" altLang="en-US" sz="2000"/>
        </a:p>
      </dgm:t>
    </dgm:pt>
    <dgm:pt modelId="{375B61C7-8C91-477A-97EC-DBCD7A7EA7C5}">
      <dgm:prSet phldrT="[テキスト]" custT="1"/>
      <dgm:spPr/>
      <dgm:t>
        <a:bodyPr/>
        <a:lstStyle/>
        <a:p>
          <a:r>
            <a:rPr kumimoji="1" lang="en-US" altLang="ja-JP" sz="1800" dirty="0" err="1" smtClean="0"/>
            <a:t>Avg</a:t>
          </a:r>
          <a:endParaRPr kumimoji="1" lang="ja-JP" altLang="en-US" sz="1800" dirty="0"/>
        </a:p>
      </dgm:t>
    </dgm:pt>
    <dgm:pt modelId="{267A037E-A978-49E1-B7E1-A06F6A932EF8}" type="parTrans" cxnId="{4A7CB58C-FBBA-4404-AD2B-208AF5D5C2D0}">
      <dgm:prSet/>
      <dgm:spPr/>
      <dgm:t>
        <a:bodyPr/>
        <a:lstStyle/>
        <a:p>
          <a:endParaRPr kumimoji="1" lang="ja-JP" altLang="en-US" sz="2000"/>
        </a:p>
      </dgm:t>
    </dgm:pt>
    <dgm:pt modelId="{A4D1159A-B4B6-4FD0-9FA5-E08716E8D1D6}" type="sibTrans" cxnId="{4A7CB58C-FBBA-4404-AD2B-208AF5D5C2D0}">
      <dgm:prSet/>
      <dgm:spPr/>
      <dgm:t>
        <a:bodyPr/>
        <a:lstStyle/>
        <a:p>
          <a:endParaRPr kumimoji="1" lang="ja-JP" altLang="en-US" sz="2000"/>
        </a:p>
      </dgm:t>
    </dgm:pt>
    <dgm:pt modelId="{49708998-A718-4581-9BC6-A5C586FD23AC}">
      <dgm:prSet phldrT="[テキスト]" custT="1"/>
      <dgm:spPr/>
      <dgm:t>
        <a:bodyPr/>
        <a:lstStyle/>
        <a:p>
          <a:r>
            <a:rPr kumimoji="1" lang="en-US" altLang="ja-JP" sz="1800" dirty="0" err="1" smtClean="0"/>
            <a:t>Cmp</a:t>
          </a:r>
          <a:endParaRPr kumimoji="1" lang="ja-JP" altLang="en-US" sz="1800" dirty="0"/>
        </a:p>
      </dgm:t>
    </dgm:pt>
    <dgm:pt modelId="{619A1A79-BE8F-4C67-8668-ECA19784ECEA}" type="parTrans" cxnId="{E23B8EDD-ABF2-4EE4-94B3-9D7E707CDDFC}">
      <dgm:prSet/>
      <dgm:spPr/>
      <dgm:t>
        <a:bodyPr/>
        <a:lstStyle/>
        <a:p>
          <a:endParaRPr kumimoji="1" lang="ja-JP" altLang="en-US" sz="2000"/>
        </a:p>
      </dgm:t>
    </dgm:pt>
    <dgm:pt modelId="{DA4678DC-EAE3-490A-95B4-5811C79B5929}" type="sibTrans" cxnId="{E23B8EDD-ABF2-4EE4-94B3-9D7E707CDDFC}">
      <dgm:prSet/>
      <dgm:spPr/>
      <dgm:t>
        <a:bodyPr/>
        <a:lstStyle/>
        <a:p>
          <a:endParaRPr kumimoji="1" lang="ja-JP" altLang="en-US" sz="2000"/>
        </a:p>
      </dgm:t>
    </dgm:pt>
    <dgm:pt modelId="{A8B01DA5-8A9B-48FA-A5C3-51DA27C4F604}">
      <dgm:prSet phldrT="[テキスト]" custT="1"/>
      <dgm:spPr/>
      <dgm:t>
        <a:bodyPr/>
        <a:lstStyle/>
        <a:p>
          <a:r>
            <a:rPr kumimoji="1" lang="en-US" altLang="ja-JP" sz="1800" dirty="0" err="1" smtClean="0"/>
            <a:t>Hsub</a:t>
          </a:r>
          <a:endParaRPr kumimoji="1" lang="ja-JP" altLang="en-US" sz="1800" dirty="0"/>
        </a:p>
      </dgm:t>
    </dgm:pt>
    <dgm:pt modelId="{F8F28AFF-21E9-4655-995E-7A587B76EDC6}" type="parTrans" cxnId="{5AC1E0FF-FDAA-40CE-B2EA-D84A0465CBCC}">
      <dgm:prSet/>
      <dgm:spPr/>
      <dgm:t>
        <a:bodyPr/>
        <a:lstStyle/>
        <a:p>
          <a:endParaRPr kumimoji="1" lang="ja-JP" altLang="en-US" sz="2000"/>
        </a:p>
      </dgm:t>
    </dgm:pt>
    <dgm:pt modelId="{CAA0E12C-EB19-4360-9070-7FBFDEF256BA}" type="sibTrans" cxnId="{5AC1E0FF-FDAA-40CE-B2EA-D84A0465CBCC}">
      <dgm:prSet/>
      <dgm:spPr/>
      <dgm:t>
        <a:bodyPr/>
        <a:lstStyle/>
        <a:p>
          <a:endParaRPr kumimoji="1" lang="ja-JP" altLang="en-US" sz="2000"/>
        </a:p>
      </dgm:t>
    </dgm:pt>
    <dgm:pt modelId="{9139BD33-7B14-4CC1-9A37-1C66CB2825A0}">
      <dgm:prSet phldrT="[テキスト]" custT="1"/>
      <dgm:spPr/>
      <dgm:t>
        <a:bodyPr/>
        <a:lstStyle/>
        <a:p>
          <a:r>
            <a:rPr kumimoji="1" lang="en-US" altLang="ja-JP" sz="1800" dirty="0" smtClean="0"/>
            <a:t>Floor</a:t>
          </a:r>
          <a:endParaRPr kumimoji="1" lang="ja-JP" altLang="en-US" sz="1800" dirty="0"/>
        </a:p>
      </dgm:t>
    </dgm:pt>
    <dgm:pt modelId="{58D4435A-02D4-4BCA-932C-E0FA03BBC689}" type="parTrans" cxnId="{09418975-C952-4FAA-ACCB-4B84966BF778}">
      <dgm:prSet/>
      <dgm:spPr/>
      <dgm:t>
        <a:bodyPr/>
        <a:lstStyle/>
        <a:p>
          <a:endParaRPr kumimoji="1" lang="ja-JP" altLang="en-US" sz="2000"/>
        </a:p>
      </dgm:t>
    </dgm:pt>
    <dgm:pt modelId="{4FDA563E-734D-4966-BDEE-A48BBBB6848A}" type="sibTrans" cxnId="{09418975-C952-4FAA-ACCB-4B84966BF778}">
      <dgm:prSet/>
      <dgm:spPr/>
      <dgm:t>
        <a:bodyPr/>
        <a:lstStyle/>
        <a:p>
          <a:endParaRPr kumimoji="1" lang="ja-JP" altLang="en-US" sz="2000"/>
        </a:p>
      </dgm:t>
    </dgm:pt>
    <dgm:pt modelId="{7565C2CA-1F74-4FF9-B424-3B6A5BFD3723}">
      <dgm:prSet phldrT="[テキスト]" custT="1"/>
      <dgm:spPr/>
      <dgm:t>
        <a:bodyPr/>
        <a:lstStyle/>
        <a:p>
          <a:r>
            <a:rPr kumimoji="1" lang="en-US" altLang="ja-JP" sz="1800" dirty="0" err="1" smtClean="0"/>
            <a:t>Psadbw</a:t>
          </a:r>
          <a:endParaRPr kumimoji="1" lang="ja-JP" altLang="en-US" sz="1800" dirty="0"/>
        </a:p>
      </dgm:t>
    </dgm:pt>
    <dgm:pt modelId="{4B3D659A-CA47-4B66-92CC-C3D007ECD98D}" type="parTrans" cxnId="{DBF7EC8C-B312-43CF-A131-E270B8EDE25E}">
      <dgm:prSet/>
      <dgm:spPr/>
      <dgm:t>
        <a:bodyPr/>
        <a:lstStyle/>
        <a:p>
          <a:endParaRPr kumimoji="1" lang="ja-JP" altLang="en-US" sz="2000"/>
        </a:p>
      </dgm:t>
    </dgm:pt>
    <dgm:pt modelId="{50CAB6C3-1A9C-48CA-BAF2-84203470AA06}" type="sibTrans" cxnId="{DBF7EC8C-B312-43CF-A131-E270B8EDE25E}">
      <dgm:prSet/>
      <dgm:spPr/>
      <dgm:t>
        <a:bodyPr/>
        <a:lstStyle/>
        <a:p>
          <a:endParaRPr kumimoji="1" lang="ja-JP" altLang="en-US" sz="2000"/>
        </a:p>
      </dgm:t>
    </dgm:pt>
    <dgm:pt modelId="{1FDC2B05-606F-4F47-B292-D5DA32ED90FD}">
      <dgm:prSet phldrT="[テキスト]" custT="1"/>
      <dgm:spPr/>
      <dgm:t>
        <a:bodyPr/>
        <a:lstStyle/>
        <a:p>
          <a:r>
            <a:rPr kumimoji="1" lang="ja-JP" altLang="en-US" sz="1800" dirty="0" smtClean="0"/>
            <a:t>ビット演算</a:t>
          </a:r>
          <a:endParaRPr kumimoji="1" lang="ja-JP" altLang="en-US" sz="1800" dirty="0"/>
        </a:p>
      </dgm:t>
    </dgm:pt>
    <dgm:pt modelId="{52BCE3D2-7103-4214-AF0A-890E65982428}" type="parTrans" cxnId="{33410C3A-318F-42A0-8CE4-BF1F242F93AD}">
      <dgm:prSet/>
      <dgm:spPr/>
      <dgm:t>
        <a:bodyPr/>
        <a:lstStyle/>
        <a:p>
          <a:endParaRPr kumimoji="1" lang="ja-JP" altLang="en-US" sz="2000"/>
        </a:p>
      </dgm:t>
    </dgm:pt>
    <dgm:pt modelId="{98AD51ED-5AF7-429F-AB14-2C5A9FD71F98}" type="sibTrans" cxnId="{33410C3A-318F-42A0-8CE4-BF1F242F93AD}">
      <dgm:prSet/>
      <dgm:spPr/>
      <dgm:t>
        <a:bodyPr/>
        <a:lstStyle/>
        <a:p>
          <a:endParaRPr kumimoji="1" lang="ja-JP" altLang="en-US" sz="2000"/>
        </a:p>
      </dgm:t>
    </dgm:pt>
    <dgm:pt modelId="{350CAC79-4DD8-43AB-BB38-4CA2A32AECF4}">
      <dgm:prSet phldrT="[テキスト]" custT="1"/>
      <dgm:spPr/>
      <dgm:t>
        <a:bodyPr/>
        <a:lstStyle/>
        <a:p>
          <a:r>
            <a:rPr kumimoji="1" lang="ja-JP" altLang="en-US" sz="1400" dirty="0" smtClean="0"/>
            <a:t>加算</a:t>
          </a:r>
          <a:endParaRPr kumimoji="1" lang="ja-JP" altLang="en-US" sz="1400" dirty="0"/>
        </a:p>
      </dgm:t>
    </dgm:pt>
    <dgm:pt modelId="{A8AB7858-3164-4B13-8080-6368482C7188}" type="parTrans" cxnId="{7786035D-66F8-4D20-81D5-02F2DC3CED0B}">
      <dgm:prSet/>
      <dgm:spPr/>
      <dgm:t>
        <a:bodyPr/>
        <a:lstStyle/>
        <a:p>
          <a:endParaRPr kumimoji="1" lang="ja-JP" altLang="en-US" sz="2000"/>
        </a:p>
      </dgm:t>
    </dgm:pt>
    <dgm:pt modelId="{1941DC0F-107E-4C0A-89B7-C12411F2ABB4}" type="sibTrans" cxnId="{7786035D-66F8-4D20-81D5-02F2DC3CED0B}">
      <dgm:prSet/>
      <dgm:spPr/>
      <dgm:t>
        <a:bodyPr/>
        <a:lstStyle/>
        <a:p>
          <a:endParaRPr kumimoji="1" lang="ja-JP" altLang="en-US" sz="2000"/>
        </a:p>
      </dgm:t>
    </dgm:pt>
    <dgm:pt modelId="{923BEB8F-53EE-4952-BB78-492A16BBD458}">
      <dgm:prSet phldrT="[テキスト]" custT="1"/>
      <dgm:spPr/>
      <dgm:t>
        <a:bodyPr/>
        <a:lstStyle/>
        <a:p>
          <a:r>
            <a:rPr kumimoji="1" lang="ja-JP" altLang="en-US" sz="1400" dirty="0" smtClean="0"/>
            <a:t>減算</a:t>
          </a:r>
          <a:endParaRPr kumimoji="1" lang="ja-JP" altLang="en-US" sz="1400" dirty="0"/>
        </a:p>
      </dgm:t>
    </dgm:pt>
    <dgm:pt modelId="{BECC30D9-DCCB-4C12-A191-6D5E55785615}" type="parTrans" cxnId="{AB2EB3A5-825C-4AE3-AF21-587A2A22630E}">
      <dgm:prSet/>
      <dgm:spPr/>
      <dgm:t>
        <a:bodyPr/>
        <a:lstStyle/>
        <a:p>
          <a:endParaRPr kumimoji="1" lang="ja-JP" altLang="en-US" sz="2000"/>
        </a:p>
      </dgm:t>
    </dgm:pt>
    <dgm:pt modelId="{AB2C511C-309A-4945-9E5C-37DA0A237FD7}" type="sibTrans" cxnId="{AB2EB3A5-825C-4AE3-AF21-587A2A22630E}">
      <dgm:prSet/>
      <dgm:spPr/>
      <dgm:t>
        <a:bodyPr/>
        <a:lstStyle/>
        <a:p>
          <a:endParaRPr kumimoji="1" lang="ja-JP" altLang="en-US" sz="2000"/>
        </a:p>
      </dgm:t>
    </dgm:pt>
    <dgm:pt modelId="{6188ABA2-4961-46F9-ACE3-26189D8C89C5}">
      <dgm:prSet phldrT="[テキスト]" custT="1"/>
      <dgm:spPr/>
      <dgm:t>
        <a:bodyPr/>
        <a:lstStyle/>
        <a:p>
          <a:r>
            <a:rPr kumimoji="1" lang="ja-JP" altLang="en-US" sz="1400" dirty="0" smtClean="0"/>
            <a:t>乗算</a:t>
          </a:r>
          <a:endParaRPr kumimoji="1" lang="ja-JP" altLang="en-US" sz="1400" dirty="0"/>
        </a:p>
      </dgm:t>
    </dgm:pt>
    <dgm:pt modelId="{DBE4B802-5EAB-447C-A5DC-AD0AE3299BB0}" type="parTrans" cxnId="{DBDA5237-7A02-4F9E-9CC6-F6CE58E5B84E}">
      <dgm:prSet/>
      <dgm:spPr/>
      <dgm:t>
        <a:bodyPr/>
        <a:lstStyle/>
        <a:p>
          <a:endParaRPr kumimoji="1" lang="ja-JP" altLang="en-US" sz="2000"/>
        </a:p>
      </dgm:t>
    </dgm:pt>
    <dgm:pt modelId="{D1BDF670-3598-48C5-9484-772142F96620}" type="sibTrans" cxnId="{DBDA5237-7A02-4F9E-9CC6-F6CE58E5B84E}">
      <dgm:prSet/>
      <dgm:spPr/>
      <dgm:t>
        <a:bodyPr/>
        <a:lstStyle/>
        <a:p>
          <a:endParaRPr kumimoji="1" lang="ja-JP" altLang="en-US" sz="2000"/>
        </a:p>
      </dgm:t>
    </dgm:pt>
    <dgm:pt modelId="{4003060E-D1BA-4C0E-964F-D2C394A0AE89}">
      <dgm:prSet phldrT="[テキスト]" custT="1"/>
      <dgm:spPr/>
      <dgm:t>
        <a:bodyPr/>
        <a:lstStyle/>
        <a:p>
          <a:r>
            <a:rPr kumimoji="1" lang="ja-JP" altLang="en-US" sz="1400" dirty="0" smtClean="0"/>
            <a:t>除算</a:t>
          </a:r>
          <a:endParaRPr kumimoji="1" lang="ja-JP" altLang="en-US" sz="1400" dirty="0"/>
        </a:p>
      </dgm:t>
    </dgm:pt>
    <dgm:pt modelId="{E0C96A5A-48B7-4CD5-9E18-F2757A534EEE}" type="parTrans" cxnId="{1C22E1B5-0139-49D2-9E2D-931A7D660B9D}">
      <dgm:prSet/>
      <dgm:spPr/>
      <dgm:t>
        <a:bodyPr/>
        <a:lstStyle/>
        <a:p>
          <a:endParaRPr kumimoji="1" lang="ja-JP" altLang="en-US" sz="2000"/>
        </a:p>
      </dgm:t>
    </dgm:pt>
    <dgm:pt modelId="{46EE51E9-42E6-4FF0-B2A8-3AFC8CC591EE}" type="sibTrans" cxnId="{1C22E1B5-0139-49D2-9E2D-931A7D660B9D}">
      <dgm:prSet/>
      <dgm:spPr/>
      <dgm:t>
        <a:bodyPr/>
        <a:lstStyle/>
        <a:p>
          <a:endParaRPr kumimoji="1" lang="ja-JP" altLang="en-US" sz="2000"/>
        </a:p>
      </dgm:t>
    </dgm:pt>
    <dgm:pt modelId="{9091A2CB-A898-4625-A3C1-F50104B79E07}">
      <dgm:prSet phldrT="[テキスト]" custT="1"/>
      <dgm:spPr/>
      <dgm:t>
        <a:bodyPr/>
        <a:lstStyle/>
        <a:p>
          <a:r>
            <a:rPr kumimoji="1" lang="ja-JP" altLang="en-US" sz="1400" dirty="0" smtClean="0"/>
            <a:t>絶対値</a:t>
          </a:r>
          <a:endParaRPr kumimoji="1" lang="ja-JP" altLang="en-US" sz="1400" dirty="0"/>
        </a:p>
      </dgm:t>
    </dgm:pt>
    <dgm:pt modelId="{1AB8BF11-2AF0-4B09-BFD9-9949A5875111}" type="parTrans" cxnId="{290D8D4F-CD7C-4F64-A459-92DFE3176932}">
      <dgm:prSet/>
      <dgm:spPr/>
      <dgm:t>
        <a:bodyPr/>
        <a:lstStyle/>
        <a:p>
          <a:endParaRPr kumimoji="1" lang="ja-JP" altLang="en-US" sz="2000"/>
        </a:p>
      </dgm:t>
    </dgm:pt>
    <dgm:pt modelId="{228928F1-5DBF-4E3D-9F56-FC60CFB124B0}" type="sibTrans" cxnId="{290D8D4F-CD7C-4F64-A459-92DFE3176932}">
      <dgm:prSet/>
      <dgm:spPr/>
      <dgm:t>
        <a:bodyPr/>
        <a:lstStyle/>
        <a:p>
          <a:endParaRPr kumimoji="1" lang="ja-JP" altLang="en-US" sz="2000"/>
        </a:p>
      </dgm:t>
    </dgm:pt>
    <dgm:pt modelId="{50AF1E0A-5888-489E-97FA-E9B502D37C99}">
      <dgm:prSet phldrT="[テキスト]" custT="1"/>
      <dgm:spPr/>
      <dgm:t>
        <a:bodyPr/>
        <a:lstStyle/>
        <a:p>
          <a:r>
            <a:rPr kumimoji="1" lang="ja-JP" altLang="en-US" sz="1400" dirty="0" smtClean="0"/>
            <a:t>平均値</a:t>
          </a:r>
          <a:endParaRPr kumimoji="1" lang="ja-JP" altLang="en-US" sz="1400" dirty="0"/>
        </a:p>
      </dgm:t>
    </dgm:pt>
    <dgm:pt modelId="{DD999A95-BE4A-477B-BC89-60912773AD8C}" type="parTrans" cxnId="{C5F6E8FD-F869-42D8-AB0C-6A81B2246D07}">
      <dgm:prSet/>
      <dgm:spPr/>
      <dgm:t>
        <a:bodyPr/>
        <a:lstStyle/>
        <a:p>
          <a:endParaRPr kumimoji="1" lang="ja-JP" altLang="en-US" sz="2000"/>
        </a:p>
      </dgm:t>
    </dgm:pt>
    <dgm:pt modelId="{0EB3594E-B763-4F03-AF16-C85BC3980E7E}" type="sibTrans" cxnId="{C5F6E8FD-F869-42D8-AB0C-6A81B2246D07}">
      <dgm:prSet/>
      <dgm:spPr/>
      <dgm:t>
        <a:bodyPr/>
        <a:lstStyle/>
        <a:p>
          <a:endParaRPr kumimoji="1" lang="ja-JP" altLang="en-US" sz="2000"/>
        </a:p>
      </dgm:t>
    </dgm:pt>
    <dgm:pt modelId="{B6627335-5E8E-4069-BFC9-1D82DD9F4104}">
      <dgm:prSet phldrT="[テキスト]" custT="1"/>
      <dgm:spPr/>
      <dgm:t>
        <a:bodyPr/>
        <a:lstStyle/>
        <a:p>
          <a:r>
            <a:rPr kumimoji="1" lang="ja-JP" altLang="en-US" sz="1400" dirty="0" smtClean="0"/>
            <a:t>内積</a:t>
          </a:r>
          <a:endParaRPr kumimoji="1" lang="ja-JP" altLang="en-US" sz="1400" dirty="0"/>
        </a:p>
      </dgm:t>
    </dgm:pt>
    <dgm:pt modelId="{2E176584-165F-4040-AE36-C4CE2EE13E4B}" type="parTrans" cxnId="{88864272-50FE-4816-8059-73D256FB960F}">
      <dgm:prSet/>
      <dgm:spPr/>
      <dgm:t>
        <a:bodyPr/>
        <a:lstStyle/>
        <a:p>
          <a:endParaRPr kumimoji="1" lang="ja-JP" altLang="en-US" sz="2000"/>
        </a:p>
      </dgm:t>
    </dgm:pt>
    <dgm:pt modelId="{555817F6-F217-4DA3-A58A-FF015E4CC1C2}" type="sibTrans" cxnId="{88864272-50FE-4816-8059-73D256FB960F}">
      <dgm:prSet/>
      <dgm:spPr/>
      <dgm:t>
        <a:bodyPr/>
        <a:lstStyle/>
        <a:p>
          <a:endParaRPr kumimoji="1" lang="ja-JP" altLang="en-US" sz="2000"/>
        </a:p>
      </dgm:t>
    </dgm:pt>
    <dgm:pt modelId="{0F67AD2C-35F2-4A6F-9E40-29CE8D8EE6F5}">
      <dgm:prSet phldrT="[テキスト]" custT="1"/>
      <dgm:spPr/>
      <dgm:t>
        <a:bodyPr/>
        <a:lstStyle/>
        <a:p>
          <a:r>
            <a:rPr kumimoji="1" lang="ja-JP" altLang="en-US" sz="1400" dirty="0" smtClean="0"/>
            <a:t>切り捨て</a:t>
          </a:r>
          <a:endParaRPr kumimoji="1" lang="ja-JP" altLang="en-US" sz="1400" dirty="0"/>
        </a:p>
      </dgm:t>
    </dgm:pt>
    <dgm:pt modelId="{58F505F2-1BF2-4C46-B2EF-E5F2C36796CA}" type="parTrans" cxnId="{B32B96C3-9005-4170-95DA-C4360562DD9D}">
      <dgm:prSet/>
      <dgm:spPr/>
      <dgm:t>
        <a:bodyPr/>
        <a:lstStyle/>
        <a:p>
          <a:endParaRPr kumimoji="1" lang="ja-JP" altLang="en-US" sz="2000"/>
        </a:p>
      </dgm:t>
    </dgm:pt>
    <dgm:pt modelId="{5DBC1696-34F9-493A-9AE0-F08CF4D4CEF9}" type="sibTrans" cxnId="{B32B96C3-9005-4170-95DA-C4360562DD9D}">
      <dgm:prSet/>
      <dgm:spPr/>
      <dgm:t>
        <a:bodyPr/>
        <a:lstStyle/>
        <a:p>
          <a:endParaRPr kumimoji="1" lang="ja-JP" altLang="en-US" sz="2000"/>
        </a:p>
      </dgm:t>
    </dgm:pt>
    <dgm:pt modelId="{F59909F7-0177-425E-B044-C43B73A4A889}">
      <dgm:prSet phldrT="[テキスト]" custT="1"/>
      <dgm:spPr/>
      <dgm:t>
        <a:bodyPr/>
        <a:lstStyle/>
        <a:p>
          <a:r>
            <a:rPr kumimoji="1" lang="ja-JP" altLang="en-US" sz="1400" dirty="0" smtClean="0"/>
            <a:t>切り上げ</a:t>
          </a:r>
          <a:endParaRPr kumimoji="1" lang="ja-JP" altLang="en-US" sz="1400" dirty="0"/>
        </a:p>
      </dgm:t>
    </dgm:pt>
    <dgm:pt modelId="{B391C36F-A5A1-4BBF-81F5-CA3E1225E028}" type="parTrans" cxnId="{B045ABDC-586B-4D26-AFE3-8CE280F22A90}">
      <dgm:prSet/>
      <dgm:spPr/>
      <dgm:t>
        <a:bodyPr/>
        <a:lstStyle/>
        <a:p>
          <a:endParaRPr kumimoji="1" lang="ja-JP" altLang="en-US" sz="2000"/>
        </a:p>
      </dgm:t>
    </dgm:pt>
    <dgm:pt modelId="{4F4922C9-D2D6-41C9-88DB-E18345DF63E8}" type="sibTrans" cxnId="{B045ABDC-586B-4D26-AFE3-8CE280F22A90}">
      <dgm:prSet/>
      <dgm:spPr/>
      <dgm:t>
        <a:bodyPr/>
        <a:lstStyle/>
        <a:p>
          <a:endParaRPr kumimoji="1" lang="ja-JP" altLang="en-US" sz="2000"/>
        </a:p>
      </dgm:t>
    </dgm:pt>
    <dgm:pt modelId="{9DE50556-7D68-4C0C-A296-CB1A0F296FDF}">
      <dgm:prSet phldrT="[テキスト]" custT="1"/>
      <dgm:spPr/>
      <dgm:t>
        <a:bodyPr/>
        <a:lstStyle/>
        <a:p>
          <a:r>
            <a:rPr kumimoji="1" lang="ja-JP" altLang="en-US" sz="1400" dirty="0" smtClean="0"/>
            <a:t>交互に</a:t>
          </a:r>
          <a:r>
            <a:rPr kumimoji="1" lang="en-US" altLang="ja-JP" sz="1400" dirty="0" smtClean="0"/>
            <a:t/>
          </a:r>
          <a:br>
            <a:rPr kumimoji="1" lang="en-US" altLang="ja-JP" sz="1400" dirty="0" smtClean="0"/>
          </a:br>
          <a:r>
            <a:rPr kumimoji="1" lang="ja-JP" altLang="en-US" sz="1400" dirty="0" smtClean="0"/>
            <a:t>加算，減算</a:t>
          </a:r>
          <a:endParaRPr kumimoji="1" lang="ja-JP" altLang="en-US" sz="1400" dirty="0"/>
        </a:p>
      </dgm:t>
    </dgm:pt>
    <dgm:pt modelId="{C6057A64-4E8C-43BB-B721-F7CB0B6933DA}" type="parTrans" cxnId="{A5D89ECD-46E9-44CB-B1F7-18B5FD280C50}">
      <dgm:prSet/>
      <dgm:spPr/>
      <dgm:t>
        <a:bodyPr/>
        <a:lstStyle/>
        <a:p>
          <a:endParaRPr kumimoji="1" lang="ja-JP" altLang="en-US" sz="2000"/>
        </a:p>
      </dgm:t>
    </dgm:pt>
    <dgm:pt modelId="{7353C663-534C-4E4D-A70D-695AE7E8B2BC}" type="sibTrans" cxnId="{A5D89ECD-46E9-44CB-B1F7-18B5FD280C50}">
      <dgm:prSet/>
      <dgm:spPr/>
      <dgm:t>
        <a:bodyPr/>
        <a:lstStyle/>
        <a:p>
          <a:endParaRPr kumimoji="1" lang="ja-JP" altLang="en-US" sz="2000"/>
        </a:p>
      </dgm:t>
    </dgm:pt>
    <dgm:pt modelId="{036A0A25-1602-4003-A15F-E71E2FFB94C5}">
      <dgm:prSet phldrT="[テキスト]" custT="1"/>
      <dgm:spPr/>
      <dgm:t>
        <a:bodyPr/>
        <a:lstStyle/>
        <a:p>
          <a:r>
            <a:rPr kumimoji="1" lang="ja-JP" altLang="en-US" sz="1400" dirty="0" smtClean="0"/>
            <a:t>要素間加算</a:t>
          </a:r>
          <a:endParaRPr kumimoji="1" lang="ja-JP" altLang="en-US" sz="1400" dirty="0"/>
        </a:p>
      </dgm:t>
    </dgm:pt>
    <dgm:pt modelId="{79587F5C-9008-4B53-8392-FC3E7575DADD}" type="parTrans" cxnId="{F5B94F2C-638A-4C2F-AD43-A4CC4BEF9067}">
      <dgm:prSet/>
      <dgm:spPr/>
      <dgm:t>
        <a:bodyPr/>
        <a:lstStyle/>
        <a:p>
          <a:endParaRPr kumimoji="1" lang="ja-JP" altLang="en-US" sz="2000"/>
        </a:p>
      </dgm:t>
    </dgm:pt>
    <dgm:pt modelId="{227B5B36-9E27-4ED6-AB49-216BE7E1BE87}" type="sibTrans" cxnId="{F5B94F2C-638A-4C2F-AD43-A4CC4BEF9067}">
      <dgm:prSet/>
      <dgm:spPr/>
      <dgm:t>
        <a:bodyPr/>
        <a:lstStyle/>
        <a:p>
          <a:endParaRPr kumimoji="1" lang="ja-JP" altLang="en-US" sz="2000"/>
        </a:p>
      </dgm:t>
    </dgm:pt>
    <dgm:pt modelId="{DDE0D61A-7DB6-4CAB-9976-4AE0EB13441F}">
      <dgm:prSet phldrT="[テキスト]" custT="1"/>
      <dgm:spPr/>
      <dgm:t>
        <a:bodyPr/>
        <a:lstStyle/>
        <a:p>
          <a:r>
            <a:rPr kumimoji="1" lang="ja-JP" altLang="en-US" sz="1400" dirty="0" smtClean="0"/>
            <a:t>要素間加算</a:t>
          </a:r>
          <a:endParaRPr kumimoji="1" lang="ja-JP" altLang="en-US" sz="1400" dirty="0"/>
        </a:p>
      </dgm:t>
    </dgm:pt>
    <dgm:pt modelId="{88F77A48-642D-4331-85CE-33EDA30CBE9F}" type="parTrans" cxnId="{F185A9B2-B144-4177-9875-666676418B59}">
      <dgm:prSet/>
      <dgm:spPr/>
      <dgm:t>
        <a:bodyPr/>
        <a:lstStyle/>
        <a:p>
          <a:endParaRPr kumimoji="1" lang="ja-JP" altLang="en-US" sz="2000"/>
        </a:p>
      </dgm:t>
    </dgm:pt>
    <dgm:pt modelId="{3C70B6F7-547F-4D1E-B655-EBE0EE7C42DA}" type="sibTrans" cxnId="{F185A9B2-B144-4177-9875-666676418B59}">
      <dgm:prSet/>
      <dgm:spPr/>
      <dgm:t>
        <a:bodyPr/>
        <a:lstStyle/>
        <a:p>
          <a:endParaRPr kumimoji="1" lang="ja-JP" altLang="en-US" sz="2000"/>
        </a:p>
      </dgm:t>
    </dgm:pt>
    <dgm:pt modelId="{81814401-FBCA-40FF-B6FF-63DF61539369}">
      <dgm:prSet phldrT="[テキスト]" custT="1"/>
      <dgm:spPr/>
      <dgm:t>
        <a:bodyPr/>
        <a:lstStyle/>
        <a:p>
          <a:r>
            <a:rPr kumimoji="1" lang="en-US" altLang="ja-JP" sz="1400" dirty="0" smtClean="0"/>
            <a:t>SAD</a:t>
          </a:r>
          <a:r>
            <a:rPr kumimoji="1" lang="ja-JP" altLang="en-US" sz="1400" dirty="0" smtClean="0"/>
            <a:t>計算</a:t>
          </a:r>
          <a:endParaRPr kumimoji="1" lang="ja-JP" altLang="en-US" sz="1400" dirty="0"/>
        </a:p>
      </dgm:t>
    </dgm:pt>
    <dgm:pt modelId="{0FDF1D76-0A9E-438F-8E74-CBC836DE0F67}" type="parTrans" cxnId="{CE8710A9-0055-4C22-B0E7-B4D46D4476E3}">
      <dgm:prSet/>
      <dgm:spPr/>
      <dgm:t>
        <a:bodyPr/>
        <a:lstStyle/>
        <a:p>
          <a:endParaRPr kumimoji="1" lang="ja-JP" altLang="en-US" sz="2000"/>
        </a:p>
      </dgm:t>
    </dgm:pt>
    <dgm:pt modelId="{F2372D58-4084-4D53-8883-3ECA81CDA269}" type="sibTrans" cxnId="{CE8710A9-0055-4C22-B0E7-B4D46D4476E3}">
      <dgm:prSet/>
      <dgm:spPr/>
      <dgm:t>
        <a:bodyPr/>
        <a:lstStyle/>
        <a:p>
          <a:endParaRPr kumimoji="1" lang="ja-JP" altLang="en-US" sz="2000"/>
        </a:p>
      </dgm:t>
    </dgm:pt>
    <dgm:pt modelId="{B3C883D3-7AA2-48DF-9D4A-148F84B33FFA}">
      <dgm:prSet phldrT="[テキスト]" custT="1"/>
      <dgm:spPr/>
      <dgm:t>
        <a:bodyPr/>
        <a:lstStyle/>
        <a:p>
          <a:r>
            <a:rPr kumimoji="1" lang="ja-JP" altLang="en-US" sz="1400" dirty="0" smtClean="0"/>
            <a:t>比較演算</a:t>
          </a:r>
          <a:endParaRPr kumimoji="1" lang="ja-JP" altLang="en-US" sz="1400" dirty="0"/>
        </a:p>
      </dgm:t>
    </dgm:pt>
    <dgm:pt modelId="{B7D2F2E0-ADB8-4F33-A2BD-3638D546366E}" type="parTrans" cxnId="{A6935A10-6368-4455-9B8B-6B50FD9F5E7E}">
      <dgm:prSet/>
      <dgm:spPr/>
      <dgm:t>
        <a:bodyPr/>
        <a:lstStyle/>
        <a:p>
          <a:endParaRPr kumimoji="1" lang="ja-JP" altLang="en-US" sz="2000"/>
        </a:p>
      </dgm:t>
    </dgm:pt>
    <dgm:pt modelId="{CB4B9757-0FFE-4394-8A08-5DD5DE48D8B0}" type="sibTrans" cxnId="{A6935A10-6368-4455-9B8B-6B50FD9F5E7E}">
      <dgm:prSet/>
      <dgm:spPr/>
      <dgm:t>
        <a:bodyPr/>
        <a:lstStyle/>
        <a:p>
          <a:endParaRPr kumimoji="1" lang="ja-JP" altLang="en-US" sz="2000"/>
        </a:p>
      </dgm:t>
    </dgm:pt>
    <dgm:pt modelId="{E6B1A8FD-CB04-4923-840D-6FD1AAD8CFF2}">
      <dgm:prSet phldrT="[テキスト]" custT="1"/>
      <dgm:spPr/>
      <dgm:t>
        <a:bodyPr/>
        <a:lstStyle/>
        <a:p>
          <a:r>
            <a:rPr kumimoji="1" lang="ja-JP" altLang="en-US" sz="1800" dirty="0" smtClean="0"/>
            <a:t>キャスト</a:t>
          </a:r>
          <a:endParaRPr kumimoji="1" lang="ja-JP" altLang="en-US" sz="1800" dirty="0"/>
        </a:p>
      </dgm:t>
    </dgm:pt>
    <dgm:pt modelId="{57BE620F-FF21-40F0-96BE-47D60F1DA5DD}" type="parTrans" cxnId="{E4092347-6A4F-44A0-9BC4-D7049D09C735}">
      <dgm:prSet/>
      <dgm:spPr/>
      <dgm:t>
        <a:bodyPr/>
        <a:lstStyle/>
        <a:p>
          <a:endParaRPr kumimoji="1" lang="ja-JP" altLang="en-US" sz="2000"/>
        </a:p>
      </dgm:t>
    </dgm:pt>
    <dgm:pt modelId="{FFA522C9-8ECD-42D8-9162-C34F41E20CD8}" type="sibTrans" cxnId="{E4092347-6A4F-44A0-9BC4-D7049D09C735}">
      <dgm:prSet/>
      <dgm:spPr/>
      <dgm:t>
        <a:bodyPr/>
        <a:lstStyle/>
        <a:p>
          <a:endParaRPr kumimoji="1" lang="ja-JP" altLang="en-US" sz="2000"/>
        </a:p>
      </dgm:t>
    </dgm:pt>
    <dgm:pt modelId="{73E5CEDA-68CA-4B49-91E3-3F5E14A8B7B5}">
      <dgm:prSet phldrT="[テキスト]" custT="1"/>
      <dgm:spPr/>
      <dgm:t>
        <a:bodyPr/>
        <a:lstStyle/>
        <a:p>
          <a:r>
            <a:rPr kumimoji="1" lang="en-US" altLang="ja-JP" sz="1800" dirty="0" err="1" smtClean="0"/>
            <a:t>Sqr</a:t>
          </a:r>
          <a:endParaRPr kumimoji="1" lang="ja-JP" altLang="en-US" sz="1800" dirty="0"/>
        </a:p>
      </dgm:t>
    </dgm:pt>
    <dgm:pt modelId="{2DE42B92-EC95-473E-87F7-AA09A4FF2387}" type="parTrans" cxnId="{AFE4A8B0-DD2D-4794-B3EC-C9E4C1276F38}">
      <dgm:prSet/>
      <dgm:spPr/>
      <dgm:t>
        <a:bodyPr/>
        <a:lstStyle/>
        <a:p>
          <a:endParaRPr kumimoji="1" lang="ja-JP" altLang="en-US" sz="2000"/>
        </a:p>
      </dgm:t>
    </dgm:pt>
    <dgm:pt modelId="{BC7A038C-4646-437F-92F8-CED7297134A1}" type="sibTrans" cxnId="{AFE4A8B0-DD2D-4794-B3EC-C9E4C1276F38}">
      <dgm:prSet/>
      <dgm:spPr/>
      <dgm:t>
        <a:bodyPr/>
        <a:lstStyle/>
        <a:p>
          <a:endParaRPr kumimoji="1" lang="ja-JP" altLang="en-US" sz="2000"/>
        </a:p>
      </dgm:t>
    </dgm:pt>
    <dgm:pt modelId="{019E1457-69F2-4969-A3DF-BA1902315CF0}">
      <dgm:prSet phldrT="[テキスト]" custT="1"/>
      <dgm:spPr/>
      <dgm:t>
        <a:bodyPr/>
        <a:lstStyle/>
        <a:p>
          <a:r>
            <a:rPr kumimoji="1" lang="ja-JP" altLang="en-US" sz="1400" smtClean="0"/>
            <a:t>平方根</a:t>
          </a:r>
          <a:endParaRPr kumimoji="1" lang="ja-JP" altLang="en-US" sz="1400" dirty="0"/>
        </a:p>
      </dgm:t>
    </dgm:pt>
    <dgm:pt modelId="{DA6E025C-DC8B-47E0-8814-557654163B8C}" type="parTrans" cxnId="{A755799B-0E34-4414-B533-61D16C6C4A53}">
      <dgm:prSet/>
      <dgm:spPr/>
      <dgm:t>
        <a:bodyPr/>
        <a:lstStyle/>
        <a:p>
          <a:endParaRPr kumimoji="1" lang="ja-JP" altLang="en-US" sz="2000"/>
        </a:p>
      </dgm:t>
    </dgm:pt>
    <dgm:pt modelId="{C7C5DF9A-EAE6-4AD1-9781-0589C0AEB165}" type="sibTrans" cxnId="{A755799B-0E34-4414-B533-61D16C6C4A53}">
      <dgm:prSet/>
      <dgm:spPr/>
      <dgm:t>
        <a:bodyPr/>
        <a:lstStyle/>
        <a:p>
          <a:endParaRPr kumimoji="1" lang="ja-JP" altLang="en-US" sz="2000"/>
        </a:p>
      </dgm:t>
    </dgm:pt>
    <dgm:pt modelId="{FB9BD6A3-3F87-4644-9ECE-FB6406721EB6}">
      <dgm:prSet phldrT="[テキスト]" custT="1"/>
      <dgm:spPr/>
      <dgm:t>
        <a:bodyPr/>
        <a:lstStyle/>
        <a:p>
          <a:r>
            <a:rPr kumimoji="1" lang="en-US" altLang="ja-JP" sz="2000" dirty="0" err="1" smtClean="0"/>
            <a:t>Popcnt</a:t>
          </a:r>
          <a:endParaRPr kumimoji="1" lang="ja-JP" altLang="en-US" sz="2000" dirty="0"/>
        </a:p>
      </dgm:t>
    </dgm:pt>
    <dgm:pt modelId="{578D7911-30F3-4E26-B045-1B3E01D1FA6B}" type="parTrans" cxnId="{F9DFE252-D900-4249-B358-9BC62B128F9E}">
      <dgm:prSet/>
      <dgm:spPr/>
      <dgm:t>
        <a:bodyPr/>
        <a:lstStyle/>
        <a:p>
          <a:endParaRPr kumimoji="1" lang="ja-JP" altLang="en-US" sz="2000"/>
        </a:p>
      </dgm:t>
    </dgm:pt>
    <dgm:pt modelId="{25A71EA2-C9A8-489B-8C5D-D30A791AF54F}" type="sibTrans" cxnId="{F9DFE252-D900-4249-B358-9BC62B128F9E}">
      <dgm:prSet/>
      <dgm:spPr/>
      <dgm:t>
        <a:bodyPr/>
        <a:lstStyle/>
        <a:p>
          <a:endParaRPr kumimoji="1" lang="ja-JP" altLang="en-US" sz="2000"/>
        </a:p>
      </dgm:t>
    </dgm:pt>
    <dgm:pt modelId="{21701470-14C2-4BE9-94B0-EA1257DA89A8}">
      <dgm:prSet phldrT="[テキスト]" custT="1"/>
      <dgm:spPr/>
      <dgm:t>
        <a:bodyPr/>
        <a:lstStyle/>
        <a:p>
          <a:r>
            <a:rPr kumimoji="1" lang="ja-JP" altLang="en-US" sz="1600" dirty="0" smtClean="0"/>
            <a:t>ビット数上げ</a:t>
          </a:r>
          <a:endParaRPr kumimoji="1" lang="ja-JP" altLang="en-US" sz="1600" dirty="0"/>
        </a:p>
      </dgm:t>
    </dgm:pt>
    <dgm:pt modelId="{FEF3003F-3F23-4FAB-954A-4F85509B561B}" type="parTrans" cxnId="{0D8780AE-3B23-4350-80EA-747EEA74E4A2}">
      <dgm:prSet/>
      <dgm:spPr/>
      <dgm:t>
        <a:bodyPr/>
        <a:lstStyle/>
        <a:p>
          <a:endParaRPr kumimoji="1" lang="ja-JP" altLang="en-US" sz="2000"/>
        </a:p>
      </dgm:t>
    </dgm:pt>
    <dgm:pt modelId="{D62BBC5D-9369-40ED-A461-059B79791EEE}" type="sibTrans" cxnId="{0D8780AE-3B23-4350-80EA-747EEA74E4A2}">
      <dgm:prSet/>
      <dgm:spPr/>
      <dgm:t>
        <a:bodyPr/>
        <a:lstStyle/>
        <a:p>
          <a:endParaRPr kumimoji="1" lang="ja-JP" altLang="en-US" sz="2000"/>
        </a:p>
      </dgm:t>
    </dgm:pt>
    <dgm:pt modelId="{825B7DB0-B857-4419-B431-204C2D5F2395}" type="pres">
      <dgm:prSet presAssocID="{5E119602-605B-400C-B23F-88577BBBF857}" presName="diagram" presStyleCnt="0">
        <dgm:presLayoutVars>
          <dgm:dir/>
          <dgm:resizeHandles val="exact"/>
        </dgm:presLayoutVars>
      </dgm:prSet>
      <dgm:spPr/>
      <dgm:t>
        <a:bodyPr/>
        <a:lstStyle/>
        <a:p>
          <a:endParaRPr kumimoji="1" lang="ja-JP" altLang="en-US"/>
        </a:p>
      </dgm:t>
    </dgm:pt>
    <dgm:pt modelId="{289DE390-23AA-4A91-AFC2-384250496E60}" type="pres">
      <dgm:prSet presAssocID="{B9D9D72D-065A-4995-92EA-296077963566}" presName="node" presStyleLbl="node1" presStyleIdx="0" presStyleCnt="18">
        <dgm:presLayoutVars>
          <dgm:bulletEnabled val="1"/>
        </dgm:presLayoutVars>
      </dgm:prSet>
      <dgm:spPr/>
      <dgm:t>
        <a:bodyPr/>
        <a:lstStyle/>
        <a:p>
          <a:endParaRPr kumimoji="1" lang="ja-JP" altLang="en-US"/>
        </a:p>
      </dgm:t>
    </dgm:pt>
    <dgm:pt modelId="{E2CA3D8F-16FF-4821-A42A-17C69F96C0AC}" type="pres">
      <dgm:prSet presAssocID="{359BF34A-2E08-44B7-85BF-50F498D50AC9}" presName="sibTrans" presStyleCnt="0"/>
      <dgm:spPr/>
    </dgm:pt>
    <dgm:pt modelId="{4F32431E-C93F-4918-8D96-61DDC30C20E4}" type="pres">
      <dgm:prSet presAssocID="{8F2EE4DE-7ACD-43E1-AD19-72A00E95E3CC}" presName="node" presStyleLbl="node1" presStyleIdx="1" presStyleCnt="18">
        <dgm:presLayoutVars>
          <dgm:bulletEnabled val="1"/>
        </dgm:presLayoutVars>
      </dgm:prSet>
      <dgm:spPr/>
      <dgm:t>
        <a:bodyPr/>
        <a:lstStyle/>
        <a:p>
          <a:endParaRPr kumimoji="1" lang="ja-JP" altLang="en-US"/>
        </a:p>
      </dgm:t>
    </dgm:pt>
    <dgm:pt modelId="{6F0645A5-DC59-4D3A-869C-D2BB61246A37}" type="pres">
      <dgm:prSet presAssocID="{6A5619E4-C8A6-4B39-86D8-2D939F28B10D}" presName="sibTrans" presStyleCnt="0"/>
      <dgm:spPr/>
    </dgm:pt>
    <dgm:pt modelId="{BF090917-EA10-4DE4-B05F-1C2AAC69D8B0}" type="pres">
      <dgm:prSet presAssocID="{11A90180-0164-4454-967A-FF2A61D7159B}" presName="node" presStyleLbl="node1" presStyleIdx="2" presStyleCnt="18">
        <dgm:presLayoutVars>
          <dgm:bulletEnabled val="1"/>
        </dgm:presLayoutVars>
      </dgm:prSet>
      <dgm:spPr/>
      <dgm:t>
        <a:bodyPr/>
        <a:lstStyle/>
        <a:p>
          <a:endParaRPr kumimoji="1" lang="ja-JP" altLang="en-US"/>
        </a:p>
      </dgm:t>
    </dgm:pt>
    <dgm:pt modelId="{F59762F9-B950-41F8-991F-A73E57CD24F2}" type="pres">
      <dgm:prSet presAssocID="{67A8EA8E-04FF-49FD-B5AC-92DA2D7088A9}" presName="sibTrans" presStyleCnt="0"/>
      <dgm:spPr/>
    </dgm:pt>
    <dgm:pt modelId="{68351107-3E94-4A3F-93D0-9BD1E945F6E1}" type="pres">
      <dgm:prSet presAssocID="{B82B6AC9-E42A-462E-969E-1405CBEE996D}" presName="node" presStyleLbl="node1" presStyleIdx="3" presStyleCnt="18">
        <dgm:presLayoutVars>
          <dgm:bulletEnabled val="1"/>
        </dgm:presLayoutVars>
      </dgm:prSet>
      <dgm:spPr/>
      <dgm:t>
        <a:bodyPr/>
        <a:lstStyle/>
        <a:p>
          <a:endParaRPr kumimoji="1" lang="ja-JP" altLang="en-US"/>
        </a:p>
      </dgm:t>
    </dgm:pt>
    <dgm:pt modelId="{18C7DAE3-97A3-4C8A-BC62-AA6E0B37A599}" type="pres">
      <dgm:prSet presAssocID="{1B2D6B88-29A1-4151-AB92-7F9B26FEB3D2}" presName="sibTrans" presStyleCnt="0"/>
      <dgm:spPr/>
    </dgm:pt>
    <dgm:pt modelId="{6F1E0699-486C-4249-849E-9C9BD1822BBD}" type="pres">
      <dgm:prSet presAssocID="{7AE5BE6D-4F27-4A96-B9CF-1CDF39B4ABC2}" presName="node" presStyleLbl="node1" presStyleIdx="4" presStyleCnt="18">
        <dgm:presLayoutVars>
          <dgm:bulletEnabled val="1"/>
        </dgm:presLayoutVars>
      </dgm:prSet>
      <dgm:spPr/>
      <dgm:t>
        <a:bodyPr/>
        <a:lstStyle/>
        <a:p>
          <a:endParaRPr kumimoji="1" lang="ja-JP" altLang="en-US"/>
        </a:p>
      </dgm:t>
    </dgm:pt>
    <dgm:pt modelId="{0A11DCDB-878D-42BD-9528-A98AA59915CE}" type="pres">
      <dgm:prSet presAssocID="{843C77BC-4FCA-4B15-A351-B9115A662175}" presName="sibTrans" presStyleCnt="0"/>
      <dgm:spPr/>
    </dgm:pt>
    <dgm:pt modelId="{C53EE37D-4BCA-4FD3-BC41-D9D741E388CE}" type="pres">
      <dgm:prSet presAssocID="{375B61C7-8C91-477A-97EC-DBCD7A7EA7C5}" presName="node" presStyleLbl="node1" presStyleIdx="5" presStyleCnt="18">
        <dgm:presLayoutVars>
          <dgm:bulletEnabled val="1"/>
        </dgm:presLayoutVars>
      </dgm:prSet>
      <dgm:spPr/>
      <dgm:t>
        <a:bodyPr/>
        <a:lstStyle/>
        <a:p>
          <a:endParaRPr kumimoji="1" lang="ja-JP" altLang="en-US"/>
        </a:p>
      </dgm:t>
    </dgm:pt>
    <dgm:pt modelId="{8DC46F2B-937B-43A8-A81A-5E07EE08872D}" type="pres">
      <dgm:prSet presAssocID="{A4D1159A-B4B6-4FD0-9FA5-E08716E8D1D6}" presName="sibTrans" presStyleCnt="0"/>
      <dgm:spPr/>
    </dgm:pt>
    <dgm:pt modelId="{E9C3C5C3-0FAE-4191-AA84-512F78E85287}" type="pres">
      <dgm:prSet presAssocID="{8592E2A5-F505-4B30-85B0-A8EE3C683AEF}" presName="node" presStyleLbl="node1" presStyleIdx="6" presStyleCnt="18">
        <dgm:presLayoutVars>
          <dgm:bulletEnabled val="1"/>
        </dgm:presLayoutVars>
      </dgm:prSet>
      <dgm:spPr/>
      <dgm:t>
        <a:bodyPr/>
        <a:lstStyle/>
        <a:p>
          <a:endParaRPr kumimoji="1" lang="ja-JP" altLang="en-US"/>
        </a:p>
      </dgm:t>
    </dgm:pt>
    <dgm:pt modelId="{9A086C82-FD60-440B-B6D7-CFD63FADEE86}" type="pres">
      <dgm:prSet presAssocID="{FA4BF0F3-63A0-4908-9628-243B0FA9AFB1}" presName="sibTrans" presStyleCnt="0"/>
      <dgm:spPr/>
    </dgm:pt>
    <dgm:pt modelId="{0A4F240F-CB8A-4311-AA1F-F88797FB943B}" type="pres">
      <dgm:prSet presAssocID="{9139BD33-7B14-4CC1-9A37-1C66CB2825A0}" presName="node" presStyleLbl="node1" presStyleIdx="7" presStyleCnt="18">
        <dgm:presLayoutVars>
          <dgm:bulletEnabled val="1"/>
        </dgm:presLayoutVars>
      </dgm:prSet>
      <dgm:spPr/>
      <dgm:t>
        <a:bodyPr/>
        <a:lstStyle/>
        <a:p>
          <a:endParaRPr kumimoji="1" lang="ja-JP" altLang="en-US"/>
        </a:p>
      </dgm:t>
    </dgm:pt>
    <dgm:pt modelId="{E7CDBD7F-BFEF-42B5-BCE2-51B403F93898}" type="pres">
      <dgm:prSet presAssocID="{4FDA563E-734D-4966-BDEE-A48BBBB6848A}" presName="sibTrans" presStyleCnt="0"/>
      <dgm:spPr/>
    </dgm:pt>
    <dgm:pt modelId="{DB308CC5-D47A-46DE-98F4-4213A75863E9}" type="pres">
      <dgm:prSet presAssocID="{A75C0031-B609-41CF-841A-E7273078E0DE}" presName="node" presStyleLbl="node1" presStyleIdx="8" presStyleCnt="18">
        <dgm:presLayoutVars>
          <dgm:bulletEnabled val="1"/>
        </dgm:presLayoutVars>
      </dgm:prSet>
      <dgm:spPr/>
      <dgm:t>
        <a:bodyPr/>
        <a:lstStyle/>
        <a:p>
          <a:endParaRPr kumimoji="1" lang="ja-JP" altLang="en-US"/>
        </a:p>
      </dgm:t>
    </dgm:pt>
    <dgm:pt modelId="{A4B6180C-6018-4384-ACF1-E47915EE4A70}" type="pres">
      <dgm:prSet presAssocID="{F43ECA47-F5F5-495C-9714-AFECF0DBEDDF}" presName="sibTrans" presStyleCnt="0"/>
      <dgm:spPr/>
    </dgm:pt>
    <dgm:pt modelId="{D2F6230C-E1E4-43E1-8AD3-701ACEA81B9C}" type="pres">
      <dgm:prSet presAssocID="{494F7E01-7E9F-482B-AACA-2A7A6812C882}" presName="node" presStyleLbl="node1" presStyleIdx="9" presStyleCnt="18">
        <dgm:presLayoutVars>
          <dgm:bulletEnabled val="1"/>
        </dgm:presLayoutVars>
      </dgm:prSet>
      <dgm:spPr/>
      <dgm:t>
        <a:bodyPr/>
        <a:lstStyle/>
        <a:p>
          <a:endParaRPr kumimoji="1" lang="ja-JP" altLang="en-US"/>
        </a:p>
      </dgm:t>
    </dgm:pt>
    <dgm:pt modelId="{448FE27E-FC41-4BB4-94B6-CDDC457F2665}" type="pres">
      <dgm:prSet presAssocID="{70481A65-265B-431B-A5B1-A4D396353EDF}" presName="sibTrans" presStyleCnt="0"/>
      <dgm:spPr/>
    </dgm:pt>
    <dgm:pt modelId="{E2909127-67B4-4501-8C59-A39B52A2FB89}" type="pres">
      <dgm:prSet presAssocID="{085AC0A0-1E49-4200-B28E-AE20EC137E95}" presName="node" presStyleLbl="node1" presStyleIdx="10" presStyleCnt="18">
        <dgm:presLayoutVars>
          <dgm:bulletEnabled val="1"/>
        </dgm:presLayoutVars>
      </dgm:prSet>
      <dgm:spPr/>
      <dgm:t>
        <a:bodyPr/>
        <a:lstStyle/>
        <a:p>
          <a:endParaRPr kumimoji="1" lang="ja-JP" altLang="en-US"/>
        </a:p>
      </dgm:t>
    </dgm:pt>
    <dgm:pt modelId="{7F20110C-99FE-434C-9DBD-AF83AE3D4496}" type="pres">
      <dgm:prSet presAssocID="{5154217D-4DC4-4862-B201-D00580571C7D}" presName="sibTrans" presStyleCnt="0"/>
      <dgm:spPr/>
    </dgm:pt>
    <dgm:pt modelId="{CDD18685-B1AB-4D4C-9800-165519942D6A}" type="pres">
      <dgm:prSet presAssocID="{A8B01DA5-8A9B-48FA-A5C3-51DA27C4F604}" presName="node" presStyleLbl="node1" presStyleIdx="11" presStyleCnt="18">
        <dgm:presLayoutVars>
          <dgm:bulletEnabled val="1"/>
        </dgm:presLayoutVars>
      </dgm:prSet>
      <dgm:spPr/>
      <dgm:t>
        <a:bodyPr/>
        <a:lstStyle/>
        <a:p>
          <a:endParaRPr kumimoji="1" lang="ja-JP" altLang="en-US"/>
        </a:p>
      </dgm:t>
    </dgm:pt>
    <dgm:pt modelId="{5C145386-45D1-4F3B-8187-E59F34F98337}" type="pres">
      <dgm:prSet presAssocID="{CAA0E12C-EB19-4360-9070-7FBFDEF256BA}" presName="sibTrans" presStyleCnt="0"/>
      <dgm:spPr/>
    </dgm:pt>
    <dgm:pt modelId="{BF5CDCCB-C21C-45B4-A447-6A9AD801FA17}" type="pres">
      <dgm:prSet presAssocID="{7565C2CA-1F74-4FF9-B424-3B6A5BFD3723}" presName="node" presStyleLbl="node1" presStyleIdx="12" presStyleCnt="18">
        <dgm:presLayoutVars>
          <dgm:bulletEnabled val="1"/>
        </dgm:presLayoutVars>
      </dgm:prSet>
      <dgm:spPr/>
      <dgm:t>
        <a:bodyPr/>
        <a:lstStyle/>
        <a:p>
          <a:endParaRPr kumimoji="1" lang="ja-JP" altLang="en-US"/>
        </a:p>
      </dgm:t>
    </dgm:pt>
    <dgm:pt modelId="{00A7701C-EE86-461F-83D7-27AF078F76F1}" type="pres">
      <dgm:prSet presAssocID="{50CAB6C3-1A9C-48CA-BAF2-84203470AA06}" presName="sibTrans" presStyleCnt="0"/>
      <dgm:spPr/>
    </dgm:pt>
    <dgm:pt modelId="{B399BAE1-736A-40AE-B1C3-520ED703F759}" type="pres">
      <dgm:prSet presAssocID="{49708998-A718-4581-9BC6-A5C586FD23AC}" presName="node" presStyleLbl="node1" presStyleIdx="13" presStyleCnt="18">
        <dgm:presLayoutVars>
          <dgm:bulletEnabled val="1"/>
        </dgm:presLayoutVars>
      </dgm:prSet>
      <dgm:spPr/>
      <dgm:t>
        <a:bodyPr/>
        <a:lstStyle/>
        <a:p>
          <a:endParaRPr kumimoji="1" lang="ja-JP" altLang="en-US"/>
        </a:p>
      </dgm:t>
    </dgm:pt>
    <dgm:pt modelId="{D28CA74A-AC21-4DAA-AFE7-DF688607792E}" type="pres">
      <dgm:prSet presAssocID="{DA4678DC-EAE3-490A-95B4-5811C79B5929}" presName="sibTrans" presStyleCnt="0"/>
      <dgm:spPr/>
    </dgm:pt>
    <dgm:pt modelId="{815D8725-3090-44B6-94A1-658ED0AB3365}" type="pres">
      <dgm:prSet presAssocID="{73E5CEDA-68CA-4B49-91E3-3F5E14A8B7B5}" presName="node" presStyleLbl="node1" presStyleIdx="14" presStyleCnt="18">
        <dgm:presLayoutVars>
          <dgm:bulletEnabled val="1"/>
        </dgm:presLayoutVars>
      </dgm:prSet>
      <dgm:spPr/>
      <dgm:t>
        <a:bodyPr/>
        <a:lstStyle/>
        <a:p>
          <a:endParaRPr kumimoji="1" lang="ja-JP" altLang="en-US"/>
        </a:p>
      </dgm:t>
    </dgm:pt>
    <dgm:pt modelId="{3D53AAA8-79FD-4172-B4FC-8264597B8A8F}" type="pres">
      <dgm:prSet presAssocID="{BC7A038C-4646-437F-92F8-CED7297134A1}" presName="sibTrans" presStyleCnt="0"/>
      <dgm:spPr/>
    </dgm:pt>
    <dgm:pt modelId="{D44D0069-24E6-421F-9F96-E5E9672BCEC7}" type="pres">
      <dgm:prSet presAssocID="{E6B1A8FD-CB04-4923-840D-6FD1AAD8CFF2}" presName="node" presStyleLbl="node1" presStyleIdx="15" presStyleCnt="18">
        <dgm:presLayoutVars>
          <dgm:bulletEnabled val="1"/>
        </dgm:presLayoutVars>
      </dgm:prSet>
      <dgm:spPr/>
      <dgm:t>
        <a:bodyPr/>
        <a:lstStyle/>
        <a:p>
          <a:endParaRPr kumimoji="1" lang="ja-JP" altLang="en-US"/>
        </a:p>
      </dgm:t>
    </dgm:pt>
    <dgm:pt modelId="{1E04EFB5-8073-40FB-BE9A-8C827085CC22}" type="pres">
      <dgm:prSet presAssocID="{FFA522C9-8ECD-42D8-9162-C34F41E20CD8}" presName="sibTrans" presStyleCnt="0"/>
      <dgm:spPr/>
    </dgm:pt>
    <dgm:pt modelId="{0ADD2C21-3800-46CA-9B4C-20FECB0A04D3}" type="pres">
      <dgm:prSet presAssocID="{1FDC2B05-606F-4F47-B292-D5DA32ED90FD}" presName="node" presStyleLbl="node1" presStyleIdx="16" presStyleCnt="18">
        <dgm:presLayoutVars>
          <dgm:bulletEnabled val="1"/>
        </dgm:presLayoutVars>
      </dgm:prSet>
      <dgm:spPr/>
      <dgm:t>
        <a:bodyPr/>
        <a:lstStyle/>
        <a:p>
          <a:endParaRPr kumimoji="1" lang="ja-JP" altLang="en-US"/>
        </a:p>
      </dgm:t>
    </dgm:pt>
    <dgm:pt modelId="{2545FA39-610A-4BD0-A122-8364C07FEC8A}" type="pres">
      <dgm:prSet presAssocID="{98AD51ED-5AF7-429F-AB14-2C5A9FD71F98}" presName="sibTrans" presStyleCnt="0"/>
      <dgm:spPr/>
    </dgm:pt>
    <dgm:pt modelId="{75CF7BA8-961D-47CE-89FB-BF2494D0F1AF}" type="pres">
      <dgm:prSet presAssocID="{FB9BD6A3-3F87-4644-9ECE-FB6406721EB6}" presName="node" presStyleLbl="node1" presStyleIdx="17" presStyleCnt="18">
        <dgm:presLayoutVars>
          <dgm:bulletEnabled val="1"/>
        </dgm:presLayoutVars>
      </dgm:prSet>
      <dgm:spPr/>
      <dgm:t>
        <a:bodyPr/>
        <a:lstStyle/>
        <a:p>
          <a:endParaRPr kumimoji="1" lang="ja-JP" altLang="en-US"/>
        </a:p>
      </dgm:t>
    </dgm:pt>
  </dgm:ptLst>
  <dgm:cxnLst>
    <dgm:cxn modelId="{676D66D2-3150-4B36-ACEA-41587772A6F2}" type="presOf" srcId="{49708998-A718-4581-9BC6-A5C586FD23AC}" destId="{B399BAE1-736A-40AE-B1C3-520ED703F759}" srcOrd="0" destOrd="0" presId="urn:microsoft.com/office/officeart/2005/8/layout/default"/>
    <dgm:cxn modelId="{448502C3-69CD-48B0-B883-DCF0B0F08D32}" type="presOf" srcId="{375B61C7-8C91-477A-97EC-DBCD7A7EA7C5}" destId="{C53EE37D-4BCA-4FD3-BC41-D9D741E388CE}" srcOrd="0" destOrd="0" presId="urn:microsoft.com/office/officeart/2005/8/layout/default"/>
    <dgm:cxn modelId="{E4092347-6A4F-44A0-9BC4-D7049D09C735}" srcId="{5E119602-605B-400C-B23F-88577BBBF857}" destId="{E6B1A8FD-CB04-4923-840D-6FD1AAD8CFF2}" srcOrd="15" destOrd="0" parTransId="{57BE620F-FF21-40F0-96BE-47D60F1DA5DD}" sibTransId="{FFA522C9-8ECD-42D8-9162-C34F41E20CD8}"/>
    <dgm:cxn modelId="{153C7272-2ECD-4FFB-AB30-97AD60C88A34}" srcId="{5E119602-605B-400C-B23F-88577BBBF857}" destId="{B82B6AC9-E42A-462E-969E-1405CBEE996D}" srcOrd="3" destOrd="0" parTransId="{A5BA5E30-7934-409E-BA90-A115A762E69A}" sibTransId="{1B2D6B88-29A1-4151-AB92-7F9B26FEB3D2}"/>
    <dgm:cxn modelId="{FCFF6627-C676-4108-A20C-370A60FB3339}" srcId="{5E119602-605B-400C-B23F-88577BBBF857}" destId="{B9D9D72D-065A-4995-92EA-296077963566}" srcOrd="0" destOrd="0" parTransId="{9DCA704F-999D-4CD7-BD4E-CC4B580CF196}" sibTransId="{359BF34A-2E08-44B7-85BF-50F498D50AC9}"/>
    <dgm:cxn modelId="{0D8780AE-3B23-4350-80EA-747EEA74E4A2}" srcId="{FB9BD6A3-3F87-4644-9ECE-FB6406721EB6}" destId="{21701470-14C2-4BE9-94B0-EA1257DA89A8}" srcOrd="0" destOrd="0" parTransId="{FEF3003F-3F23-4FAB-954A-4F85509B561B}" sibTransId="{D62BBC5D-9369-40ED-A461-059B79791EEE}"/>
    <dgm:cxn modelId="{1C22E1B5-0139-49D2-9E2D-931A7D660B9D}" srcId="{B82B6AC9-E42A-462E-969E-1405CBEE996D}" destId="{4003060E-D1BA-4C0E-964F-D2C394A0AE89}" srcOrd="0" destOrd="0" parTransId="{E0C96A5A-48B7-4CD5-9E18-F2757A534EEE}" sibTransId="{46EE51E9-42E6-4FF0-B2A8-3AFC8CC591EE}"/>
    <dgm:cxn modelId="{B045ABDC-586B-4D26-AFE3-8CE280F22A90}" srcId="{A75C0031-B609-41CF-841A-E7273078E0DE}" destId="{F59909F7-0177-425E-B044-C43B73A4A889}" srcOrd="0" destOrd="0" parTransId="{B391C36F-A5A1-4BBF-81F5-CA3E1225E028}" sibTransId="{4F4922C9-D2D6-41C9-88DB-E18345DF63E8}"/>
    <dgm:cxn modelId="{B588524D-3EA3-499A-A8A3-75C635CDA2D5}" type="presOf" srcId="{1FDC2B05-606F-4F47-B292-D5DA32ED90FD}" destId="{0ADD2C21-3800-46CA-9B4C-20FECB0A04D3}" srcOrd="0" destOrd="0" presId="urn:microsoft.com/office/officeart/2005/8/layout/default"/>
    <dgm:cxn modelId="{7F0279C0-F783-46AE-B8DB-4C4B75B4E123}" type="presOf" srcId="{085AC0A0-1E49-4200-B28E-AE20EC137E95}" destId="{E2909127-67B4-4501-8C59-A39B52A2FB89}" srcOrd="0" destOrd="0" presId="urn:microsoft.com/office/officeart/2005/8/layout/default"/>
    <dgm:cxn modelId="{0A8F2C67-EEB5-408C-8FC9-10138DF49B8C}" type="presOf" srcId="{5E119602-605B-400C-B23F-88577BBBF857}" destId="{825B7DB0-B857-4419-B431-204C2D5F2395}" srcOrd="0" destOrd="0" presId="urn:microsoft.com/office/officeart/2005/8/layout/default"/>
    <dgm:cxn modelId="{04310A8B-EA79-4329-9146-BDF15F78CD8C}" type="presOf" srcId="{350CAC79-4DD8-43AB-BB38-4CA2A32AECF4}" destId="{289DE390-23AA-4A91-AFC2-384250496E60}" srcOrd="0" destOrd="1" presId="urn:microsoft.com/office/officeart/2005/8/layout/default"/>
    <dgm:cxn modelId="{4F99BCDD-8D0B-471A-AD19-B85C0AD99C5C}" type="presOf" srcId="{21701470-14C2-4BE9-94B0-EA1257DA89A8}" destId="{75CF7BA8-961D-47CE-89FB-BF2494D0F1AF}" srcOrd="0" destOrd="1" presId="urn:microsoft.com/office/officeart/2005/8/layout/default"/>
    <dgm:cxn modelId="{136BBD7E-749D-4AD8-B8F3-18D10680126E}" type="presOf" srcId="{7AE5BE6D-4F27-4A96-B9CF-1CDF39B4ABC2}" destId="{6F1E0699-486C-4249-849E-9C9BD1822BBD}" srcOrd="0" destOrd="0" presId="urn:microsoft.com/office/officeart/2005/8/layout/default"/>
    <dgm:cxn modelId="{B32B96C3-9005-4170-95DA-C4360562DD9D}" srcId="{9139BD33-7B14-4CC1-9A37-1C66CB2825A0}" destId="{0F67AD2C-35F2-4A6F-9E40-29CE8D8EE6F5}" srcOrd="0" destOrd="0" parTransId="{58F505F2-1BF2-4C46-B2EF-E5F2C36796CA}" sibTransId="{5DBC1696-34F9-493A-9AE0-F08CF4D4CEF9}"/>
    <dgm:cxn modelId="{45154DC9-CA9D-44D2-B8C5-C592400F293B}" type="presOf" srcId="{B9D9D72D-065A-4995-92EA-296077963566}" destId="{289DE390-23AA-4A91-AFC2-384250496E60}" srcOrd="0" destOrd="0" presId="urn:microsoft.com/office/officeart/2005/8/layout/default"/>
    <dgm:cxn modelId="{2B593BA8-2280-479A-AD54-038798C61683}" srcId="{5E119602-605B-400C-B23F-88577BBBF857}" destId="{494F7E01-7E9F-482B-AACA-2A7A6812C882}" srcOrd="9" destOrd="0" parTransId="{44EDCC37-9D95-42EB-8FD7-9A289AC66098}" sibTransId="{70481A65-265B-431B-A5B1-A4D396353EDF}"/>
    <dgm:cxn modelId="{604E9466-F3A2-4C6C-B59C-E756C2C662D5}" type="presOf" srcId="{0F67AD2C-35F2-4A6F-9E40-29CE8D8EE6F5}" destId="{0A4F240F-CB8A-4311-AA1F-F88797FB943B}" srcOrd="0" destOrd="1" presId="urn:microsoft.com/office/officeart/2005/8/layout/default"/>
    <dgm:cxn modelId="{00291048-FECD-43F3-B6AF-2A55817AABA7}" type="presOf" srcId="{036A0A25-1602-4003-A15F-E71E2FFB94C5}" destId="{E2909127-67B4-4501-8C59-A39B52A2FB89}" srcOrd="0" destOrd="1" presId="urn:microsoft.com/office/officeart/2005/8/layout/default"/>
    <dgm:cxn modelId="{5AC1E0FF-FDAA-40CE-B2EA-D84A0465CBCC}" srcId="{5E119602-605B-400C-B23F-88577BBBF857}" destId="{A8B01DA5-8A9B-48FA-A5C3-51DA27C4F604}" srcOrd="11" destOrd="0" parTransId="{F8F28AFF-21E9-4655-995E-7A587B76EDC6}" sibTransId="{CAA0E12C-EB19-4360-9070-7FBFDEF256BA}"/>
    <dgm:cxn modelId="{185C5B2D-16A2-4649-97B4-FFEB3FD2D90F}" type="presOf" srcId="{B82B6AC9-E42A-462E-969E-1405CBEE996D}" destId="{68351107-3E94-4A3F-93D0-9BD1E945F6E1}" srcOrd="0" destOrd="0" presId="urn:microsoft.com/office/officeart/2005/8/layout/default"/>
    <dgm:cxn modelId="{D2726248-B5B1-4C1B-817E-C2EB12F62A8A}" srcId="{5E119602-605B-400C-B23F-88577BBBF857}" destId="{8592E2A5-F505-4B30-85B0-A8EE3C683AEF}" srcOrd="6" destOrd="0" parTransId="{566DFDF5-F275-49CE-B9AF-05F9B3960F71}" sibTransId="{FA4BF0F3-63A0-4908-9628-243B0FA9AFB1}"/>
    <dgm:cxn modelId="{EE23E420-9CB7-4C49-8084-43CADA61E693}" type="presOf" srcId="{8592E2A5-F505-4B30-85B0-A8EE3C683AEF}" destId="{E9C3C5C3-0FAE-4191-AA84-512F78E85287}" srcOrd="0" destOrd="0" presId="urn:microsoft.com/office/officeart/2005/8/layout/default"/>
    <dgm:cxn modelId="{C5F6E8FD-F869-42D8-AB0C-6A81B2246D07}" srcId="{375B61C7-8C91-477A-97EC-DBCD7A7EA7C5}" destId="{50AF1E0A-5888-489E-97FA-E9B502D37C99}" srcOrd="0" destOrd="0" parTransId="{DD999A95-BE4A-477B-BC89-60912773AD8C}" sibTransId="{0EB3594E-B763-4F03-AF16-C85BC3980E7E}"/>
    <dgm:cxn modelId="{15CCD942-6D6B-4FE8-8957-7D74A826AAA1}" srcId="{5E119602-605B-400C-B23F-88577BBBF857}" destId="{A75C0031-B609-41CF-841A-E7273078E0DE}" srcOrd="8" destOrd="0" parTransId="{C3B6C8F6-E536-4426-9B8A-3B45AB755D51}" sibTransId="{F43ECA47-F5F5-495C-9714-AFECF0DBEDDF}"/>
    <dgm:cxn modelId="{E23B8EDD-ABF2-4EE4-94B3-9D7E707CDDFC}" srcId="{5E119602-605B-400C-B23F-88577BBBF857}" destId="{49708998-A718-4581-9BC6-A5C586FD23AC}" srcOrd="13" destOrd="0" parTransId="{619A1A79-BE8F-4C67-8668-ECA19784ECEA}" sibTransId="{DA4678DC-EAE3-490A-95B4-5811C79B5929}"/>
    <dgm:cxn modelId="{281C7207-2770-4C3A-A530-CD0BB6CBA9DC}" type="presOf" srcId="{73E5CEDA-68CA-4B49-91E3-3F5E14A8B7B5}" destId="{815D8725-3090-44B6-94A1-658ED0AB3365}" srcOrd="0" destOrd="0" presId="urn:microsoft.com/office/officeart/2005/8/layout/default"/>
    <dgm:cxn modelId="{4A7CB58C-FBBA-4404-AD2B-208AF5D5C2D0}" srcId="{5E119602-605B-400C-B23F-88577BBBF857}" destId="{375B61C7-8C91-477A-97EC-DBCD7A7EA7C5}" srcOrd="5" destOrd="0" parTransId="{267A037E-A978-49E1-B7E1-A06F6A932EF8}" sibTransId="{A4D1159A-B4B6-4FD0-9FA5-E08716E8D1D6}"/>
    <dgm:cxn modelId="{BDA98448-724E-4F00-895E-472101370C8F}" type="presOf" srcId="{DDE0D61A-7DB6-4CAB-9976-4AE0EB13441F}" destId="{CDD18685-B1AB-4D4C-9800-165519942D6A}" srcOrd="0" destOrd="1" presId="urn:microsoft.com/office/officeart/2005/8/layout/default"/>
    <dgm:cxn modelId="{3A108CAB-3B55-449B-BE04-EAFE91C03212}" type="presOf" srcId="{7565C2CA-1F74-4FF9-B424-3B6A5BFD3723}" destId="{BF5CDCCB-C21C-45B4-A447-6A9AD801FA17}" srcOrd="0" destOrd="0" presId="urn:microsoft.com/office/officeart/2005/8/layout/default"/>
    <dgm:cxn modelId="{AFE4A8B0-DD2D-4794-B3EC-C9E4C1276F38}" srcId="{5E119602-605B-400C-B23F-88577BBBF857}" destId="{73E5CEDA-68CA-4B49-91E3-3F5E14A8B7B5}" srcOrd="14" destOrd="0" parTransId="{2DE42B92-EC95-473E-87F7-AA09A4FF2387}" sibTransId="{BC7A038C-4646-437F-92F8-CED7297134A1}"/>
    <dgm:cxn modelId="{F5B94F2C-638A-4C2F-AD43-A4CC4BEF9067}" srcId="{085AC0A0-1E49-4200-B28E-AE20EC137E95}" destId="{036A0A25-1602-4003-A15F-E71E2FFB94C5}" srcOrd="0" destOrd="0" parTransId="{79587F5C-9008-4B53-8392-FC3E7575DADD}" sibTransId="{227B5B36-9E27-4ED6-AB49-216BE7E1BE87}"/>
    <dgm:cxn modelId="{09418975-C952-4FAA-ACCB-4B84966BF778}" srcId="{5E119602-605B-400C-B23F-88577BBBF857}" destId="{9139BD33-7B14-4CC1-9A37-1C66CB2825A0}" srcOrd="7" destOrd="0" parTransId="{58D4435A-02D4-4BCA-932C-E0FA03BBC689}" sibTransId="{4FDA563E-734D-4966-BDEE-A48BBBB6848A}"/>
    <dgm:cxn modelId="{6386C7F4-632B-463A-875B-3266F9D5C7F4}" srcId="{5E119602-605B-400C-B23F-88577BBBF857}" destId="{11A90180-0164-4454-967A-FF2A61D7159B}" srcOrd="2" destOrd="0" parTransId="{CFE225BD-FE1A-49B3-8064-5F8E5E430245}" sibTransId="{67A8EA8E-04FF-49FD-B5AC-92DA2D7088A9}"/>
    <dgm:cxn modelId="{B8E43D12-22D8-4810-82CE-E636B06FFE35}" type="presOf" srcId="{4003060E-D1BA-4C0E-964F-D2C394A0AE89}" destId="{68351107-3E94-4A3F-93D0-9BD1E945F6E1}" srcOrd="0" destOrd="1" presId="urn:microsoft.com/office/officeart/2005/8/layout/default"/>
    <dgm:cxn modelId="{2DB34B37-5862-437D-A2A3-63148DD62CF9}" type="presOf" srcId="{B6627335-5E8E-4069-BFC9-1D82DD9F4104}" destId="{E9C3C5C3-0FAE-4191-AA84-512F78E85287}" srcOrd="0" destOrd="1" presId="urn:microsoft.com/office/officeart/2005/8/layout/default"/>
    <dgm:cxn modelId="{A6935A10-6368-4455-9B8B-6B50FD9F5E7E}" srcId="{49708998-A718-4581-9BC6-A5C586FD23AC}" destId="{B3C883D3-7AA2-48DF-9D4A-148F84B33FFA}" srcOrd="0" destOrd="0" parTransId="{B7D2F2E0-ADB8-4F33-A2BD-3638D546366E}" sibTransId="{CB4B9757-0FFE-4394-8A08-5DD5DE48D8B0}"/>
    <dgm:cxn modelId="{C76DBC58-6D0E-4097-9A7D-DE60AA6E6135}" type="presOf" srcId="{F59909F7-0177-425E-B044-C43B73A4A889}" destId="{DB308CC5-D47A-46DE-98F4-4213A75863E9}" srcOrd="0" destOrd="1" presId="urn:microsoft.com/office/officeart/2005/8/layout/default"/>
    <dgm:cxn modelId="{33410C3A-318F-42A0-8CE4-BF1F242F93AD}" srcId="{5E119602-605B-400C-B23F-88577BBBF857}" destId="{1FDC2B05-606F-4F47-B292-D5DA32ED90FD}" srcOrd="16" destOrd="0" parTransId="{52BCE3D2-7103-4214-AF0A-890E65982428}" sibTransId="{98AD51ED-5AF7-429F-AB14-2C5A9FD71F98}"/>
    <dgm:cxn modelId="{CE8710A9-0055-4C22-B0E7-B4D46D4476E3}" srcId="{7565C2CA-1F74-4FF9-B424-3B6A5BFD3723}" destId="{81814401-FBCA-40FF-B6FF-63DF61539369}" srcOrd="0" destOrd="0" parTransId="{0FDF1D76-0A9E-438F-8E74-CBC836DE0F67}" sibTransId="{F2372D58-4084-4D53-8883-3ECA81CDA269}"/>
    <dgm:cxn modelId="{A755799B-0E34-4414-B533-61D16C6C4A53}" srcId="{73E5CEDA-68CA-4B49-91E3-3F5E14A8B7B5}" destId="{019E1457-69F2-4969-A3DF-BA1902315CF0}" srcOrd="0" destOrd="0" parTransId="{DA6E025C-DC8B-47E0-8814-557654163B8C}" sibTransId="{C7C5DF9A-EAE6-4AD1-9781-0589C0AEB165}"/>
    <dgm:cxn modelId="{89A87C57-DE14-41E1-979C-DFAAF741C1D7}" type="presOf" srcId="{FB9BD6A3-3F87-4644-9ECE-FB6406721EB6}" destId="{75CF7BA8-961D-47CE-89FB-BF2494D0F1AF}" srcOrd="0" destOrd="0" presId="urn:microsoft.com/office/officeart/2005/8/layout/default"/>
    <dgm:cxn modelId="{A5D89ECD-46E9-44CB-B1F7-18B5FD280C50}" srcId="{494F7E01-7E9F-482B-AACA-2A7A6812C882}" destId="{9DE50556-7D68-4C0C-A296-CB1A0F296FDF}" srcOrd="0" destOrd="0" parTransId="{C6057A64-4E8C-43BB-B721-F7CB0B6933DA}" sibTransId="{7353C663-534C-4E4D-A70D-695AE7E8B2BC}"/>
    <dgm:cxn modelId="{88864272-50FE-4816-8059-73D256FB960F}" srcId="{8592E2A5-F505-4B30-85B0-A8EE3C683AEF}" destId="{B6627335-5E8E-4069-BFC9-1D82DD9F4104}" srcOrd="0" destOrd="0" parTransId="{2E176584-165F-4040-AE36-C4CE2EE13E4B}" sibTransId="{555817F6-F217-4DA3-A58A-FF015E4CC1C2}"/>
    <dgm:cxn modelId="{5BB57657-2F47-4755-AB10-90463D3E0157}" type="presOf" srcId="{6188ABA2-4961-46F9-ACE3-26189D8C89C5}" destId="{BF090917-EA10-4DE4-B05F-1C2AAC69D8B0}" srcOrd="0" destOrd="1" presId="urn:microsoft.com/office/officeart/2005/8/layout/default"/>
    <dgm:cxn modelId="{F185A9B2-B144-4177-9875-666676418B59}" srcId="{A8B01DA5-8A9B-48FA-A5C3-51DA27C4F604}" destId="{DDE0D61A-7DB6-4CAB-9976-4AE0EB13441F}" srcOrd="0" destOrd="0" parTransId="{88F77A48-642D-4331-85CE-33EDA30CBE9F}" sibTransId="{3C70B6F7-547F-4D1E-B655-EBE0EE7C42DA}"/>
    <dgm:cxn modelId="{8BD98042-E171-419A-8220-ADD866BD62DC}" type="presOf" srcId="{B3C883D3-7AA2-48DF-9D4A-148F84B33FFA}" destId="{B399BAE1-736A-40AE-B1C3-520ED703F759}" srcOrd="0" destOrd="1" presId="urn:microsoft.com/office/officeart/2005/8/layout/default"/>
    <dgm:cxn modelId="{50AA94C2-E19D-4B5D-BE20-074DB7E2F301}" type="presOf" srcId="{81814401-FBCA-40FF-B6FF-63DF61539369}" destId="{BF5CDCCB-C21C-45B4-A447-6A9AD801FA17}" srcOrd="0" destOrd="1" presId="urn:microsoft.com/office/officeart/2005/8/layout/default"/>
    <dgm:cxn modelId="{B2321D33-FAC3-4846-A819-6DCE536A7350}" type="presOf" srcId="{9DE50556-7D68-4C0C-A296-CB1A0F296FDF}" destId="{D2F6230C-E1E4-43E1-8AD3-701ACEA81B9C}" srcOrd="0" destOrd="1" presId="urn:microsoft.com/office/officeart/2005/8/layout/default"/>
    <dgm:cxn modelId="{930AF999-44F3-41C2-A0FB-DDD98A25C170}" type="presOf" srcId="{923BEB8F-53EE-4952-BB78-492A16BBD458}" destId="{4F32431E-C93F-4918-8D96-61DDC30C20E4}" srcOrd="0" destOrd="1" presId="urn:microsoft.com/office/officeart/2005/8/layout/default"/>
    <dgm:cxn modelId="{15AD060B-998C-454A-B0CE-E59B33F99CB7}" srcId="{5E119602-605B-400C-B23F-88577BBBF857}" destId="{085AC0A0-1E49-4200-B28E-AE20EC137E95}" srcOrd="10" destOrd="0" parTransId="{33149944-47CC-45FF-AA5A-1EBF9ED29D2E}" sibTransId="{5154217D-4DC4-4862-B201-D00580571C7D}"/>
    <dgm:cxn modelId="{D1018559-5F6C-4FC6-8E08-4C4AF039F87A}" type="presOf" srcId="{50AF1E0A-5888-489E-97FA-E9B502D37C99}" destId="{C53EE37D-4BCA-4FD3-BC41-D9D741E388CE}" srcOrd="0" destOrd="1" presId="urn:microsoft.com/office/officeart/2005/8/layout/default"/>
    <dgm:cxn modelId="{290D8D4F-CD7C-4F64-A459-92DFE3176932}" srcId="{7AE5BE6D-4F27-4A96-B9CF-1CDF39B4ABC2}" destId="{9091A2CB-A898-4625-A3C1-F50104B79E07}" srcOrd="0" destOrd="0" parTransId="{1AB8BF11-2AF0-4B09-BFD9-9949A5875111}" sibTransId="{228928F1-5DBF-4E3D-9F56-FC60CFB124B0}"/>
    <dgm:cxn modelId="{F50BBAEA-06FB-4895-A6D2-F8FE8E25B8E3}" type="presOf" srcId="{8F2EE4DE-7ACD-43E1-AD19-72A00E95E3CC}" destId="{4F32431E-C93F-4918-8D96-61DDC30C20E4}" srcOrd="0" destOrd="0" presId="urn:microsoft.com/office/officeart/2005/8/layout/default"/>
    <dgm:cxn modelId="{D07678E3-2E66-4056-9D25-1AB712A952F7}" type="presOf" srcId="{494F7E01-7E9F-482B-AACA-2A7A6812C882}" destId="{D2F6230C-E1E4-43E1-8AD3-701ACEA81B9C}" srcOrd="0" destOrd="0" presId="urn:microsoft.com/office/officeart/2005/8/layout/default"/>
    <dgm:cxn modelId="{A6884E86-850C-4051-816D-DE11D8971549}" type="presOf" srcId="{E6B1A8FD-CB04-4923-840D-6FD1AAD8CFF2}" destId="{D44D0069-24E6-421F-9F96-E5E9672BCEC7}" srcOrd="0" destOrd="0" presId="urn:microsoft.com/office/officeart/2005/8/layout/default"/>
    <dgm:cxn modelId="{BBA11B7D-4E4E-4602-B1AE-B64A33A374FA}" type="presOf" srcId="{A75C0031-B609-41CF-841A-E7273078E0DE}" destId="{DB308CC5-D47A-46DE-98F4-4213A75863E9}" srcOrd="0" destOrd="0" presId="urn:microsoft.com/office/officeart/2005/8/layout/default"/>
    <dgm:cxn modelId="{37DCAAB8-7DEB-48DE-8EBD-0C7D25C9845F}" type="presOf" srcId="{019E1457-69F2-4969-A3DF-BA1902315CF0}" destId="{815D8725-3090-44B6-94A1-658ED0AB3365}" srcOrd="0" destOrd="1" presId="urn:microsoft.com/office/officeart/2005/8/layout/default"/>
    <dgm:cxn modelId="{DBDA5237-7A02-4F9E-9CC6-F6CE58E5B84E}" srcId="{11A90180-0164-4454-967A-FF2A61D7159B}" destId="{6188ABA2-4961-46F9-ACE3-26189D8C89C5}" srcOrd="0" destOrd="0" parTransId="{DBE4B802-5EAB-447C-A5DC-AD0AE3299BB0}" sibTransId="{D1BDF670-3598-48C5-9484-772142F96620}"/>
    <dgm:cxn modelId="{017433DB-6D99-4120-A223-26015EC47C8B}" type="presOf" srcId="{A8B01DA5-8A9B-48FA-A5C3-51DA27C4F604}" destId="{CDD18685-B1AB-4D4C-9800-165519942D6A}" srcOrd="0" destOrd="0" presId="urn:microsoft.com/office/officeart/2005/8/layout/default"/>
    <dgm:cxn modelId="{B41AEE67-728A-4206-B981-1496C1807057}" type="presOf" srcId="{9139BD33-7B14-4CC1-9A37-1C66CB2825A0}" destId="{0A4F240F-CB8A-4311-AA1F-F88797FB943B}" srcOrd="0" destOrd="0" presId="urn:microsoft.com/office/officeart/2005/8/layout/default"/>
    <dgm:cxn modelId="{DBF7EC8C-B312-43CF-A131-E270B8EDE25E}" srcId="{5E119602-605B-400C-B23F-88577BBBF857}" destId="{7565C2CA-1F74-4FF9-B424-3B6A5BFD3723}" srcOrd="12" destOrd="0" parTransId="{4B3D659A-CA47-4B66-92CC-C3D007ECD98D}" sibTransId="{50CAB6C3-1A9C-48CA-BAF2-84203470AA06}"/>
    <dgm:cxn modelId="{E4B9E9C7-5530-45FD-AC43-DB5A3A7F15F0}" type="presOf" srcId="{9091A2CB-A898-4625-A3C1-F50104B79E07}" destId="{6F1E0699-486C-4249-849E-9C9BD1822BBD}" srcOrd="0" destOrd="1" presId="urn:microsoft.com/office/officeart/2005/8/layout/default"/>
    <dgm:cxn modelId="{3FC3A6C0-6AC3-4E73-A191-BFBA24007CE3}" srcId="{5E119602-605B-400C-B23F-88577BBBF857}" destId="{8F2EE4DE-7ACD-43E1-AD19-72A00E95E3CC}" srcOrd="1" destOrd="0" parTransId="{F61068A1-A3B4-4C25-8C7E-E7757E5C20FB}" sibTransId="{6A5619E4-C8A6-4B39-86D8-2D939F28B10D}"/>
    <dgm:cxn modelId="{329D9568-E574-4B66-B641-6D683E72E4B0}" type="presOf" srcId="{11A90180-0164-4454-967A-FF2A61D7159B}" destId="{BF090917-EA10-4DE4-B05F-1C2AAC69D8B0}" srcOrd="0" destOrd="0" presId="urn:microsoft.com/office/officeart/2005/8/layout/default"/>
    <dgm:cxn modelId="{F9DFE252-D900-4249-B358-9BC62B128F9E}" srcId="{5E119602-605B-400C-B23F-88577BBBF857}" destId="{FB9BD6A3-3F87-4644-9ECE-FB6406721EB6}" srcOrd="17" destOrd="0" parTransId="{578D7911-30F3-4E26-B045-1B3E01D1FA6B}" sibTransId="{25A71EA2-C9A8-489B-8C5D-D30A791AF54F}"/>
    <dgm:cxn modelId="{15951061-BB8C-4B6E-8AAE-3B764F8A0152}" srcId="{5E119602-605B-400C-B23F-88577BBBF857}" destId="{7AE5BE6D-4F27-4A96-B9CF-1CDF39B4ABC2}" srcOrd="4" destOrd="0" parTransId="{3A03BAE5-8AFC-449C-851C-D11001A00201}" sibTransId="{843C77BC-4FCA-4B15-A351-B9115A662175}"/>
    <dgm:cxn modelId="{7786035D-66F8-4D20-81D5-02F2DC3CED0B}" srcId="{B9D9D72D-065A-4995-92EA-296077963566}" destId="{350CAC79-4DD8-43AB-BB38-4CA2A32AECF4}" srcOrd="0" destOrd="0" parTransId="{A8AB7858-3164-4B13-8080-6368482C7188}" sibTransId="{1941DC0F-107E-4C0A-89B7-C12411F2ABB4}"/>
    <dgm:cxn modelId="{AB2EB3A5-825C-4AE3-AF21-587A2A22630E}" srcId="{8F2EE4DE-7ACD-43E1-AD19-72A00E95E3CC}" destId="{923BEB8F-53EE-4952-BB78-492A16BBD458}" srcOrd="0" destOrd="0" parTransId="{BECC30D9-DCCB-4C12-A191-6D5E55785615}" sibTransId="{AB2C511C-309A-4945-9E5C-37DA0A237FD7}"/>
    <dgm:cxn modelId="{9667F3E8-5860-454C-9040-E66B05A44673}" type="presParOf" srcId="{825B7DB0-B857-4419-B431-204C2D5F2395}" destId="{289DE390-23AA-4A91-AFC2-384250496E60}" srcOrd="0" destOrd="0" presId="urn:microsoft.com/office/officeart/2005/8/layout/default"/>
    <dgm:cxn modelId="{AB447B04-F77C-4120-8336-80144A6EFE5F}" type="presParOf" srcId="{825B7DB0-B857-4419-B431-204C2D5F2395}" destId="{E2CA3D8F-16FF-4821-A42A-17C69F96C0AC}" srcOrd="1" destOrd="0" presId="urn:microsoft.com/office/officeart/2005/8/layout/default"/>
    <dgm:cxn modelId="{6180241D-6EBA-459E-9028-4B8B1EADED23}" type="presParOf" srcId="{825B7DB0-B857-4419-B431-204C2D5F2395}" destId="{4F32431E-C93F-4918-8D96-61DDC30C20E4}" srcOrd="2" destOrd="0" presId="urn:microsoft.com/office/officeart/2005/8/layout/default"/>
    <dgm:cxn modelId="{825FD80B-7413-4342-BE01-2AC58CD34F46}" type="presParOf" srcId="{825B7DB0-B857-4419-B431-204C2D5F2395}" destId="{6F0645A5-DC59-4D3A-869C-D2BB61246A37}" srcOrd="3" destOrd="0" presId="urn:microsoft.com/office/officeart/2005/8/layout/default"/>
    <dgm:cxn modelId="{877D1E44-0605-4F06-9780-6C0C6D4F1FA6}" type="presParOf" srcId="{825B7DB0-B857-4419-B431-204C2D5F2395}" destId="{BF090917-EA10-4DE4-B05F-1C2AAC69D8B0}" srcOrd="4" destOrd="0" presId="urn:microsoft.com/office/officeart/2005/8/layout/default"/>
    <dgm:cxn modelId="{C078A42E-0E70-418A-814A-189EDEFDBC4E}" type="presParOf" srcId="{825B7DB0-B857-4419-B431-204C2D5F2395}" destId="{F59762F9-B950-41F8-991F-A73E57CD24F2}" srcOrd="5" destOrd="0" presId="urn:microsoft.com/office/officeart/2005/8/layout/default"/>
    <dgm:cxn modelId="{88E61FA0-0690-4FC7-AC01-A0B2E99F2AF2}" type="presParOf" srcId="{825B7DB0-B857-4419-B431-204C2D5F2395}" destId="{68351107-3E94-4A3F-93D0-9BD1E945F6E1}" srcOrd="6" destOrd="0" presId="urn:microsoft.com/office/officeart/2005/8/layout/default"/>
    <dgm:cxn modelId="{CF43B432-68AC-415F-BB91-440FE597E599}" type="presParOf" srcId="{825B7DB0-B857-4419-B431-204C2D5F2395}" destId="{18C7DAE3-97A3-4C8A-BC62-AA6E0B37A599}" srcOrd="7" destOrd="0" presId="urn:microsoft.com/office/officeart/2005/8/layout/default"/>
    <dgm:cxn modelId="{2AEB1B36-E243-4063-BC1B-2EDD66CF04D7}" type="presParOf" srcId="{825B7DB0-B857-4419-B431-204C2D5F2395}" destId="{6F1E0699-486C-4249-849E-9C9BD1822BBD}" srcOrd="8" destOrd="0" presId="urn:microsoft.com/office/officeart/2005/8/layout/default"/>
    <dgm:cxn modelId="{451EA577-5BB6-4CFC-9D5B-E4B0FFA69563}" type="presParOf" srcId="{825B7DB0-B857-4419-B431-204C2D5F2395}" destId="{0A11DCDB-878D-42BD-9528-A98AA59915CE}" srcOrd="9" destOrd="0" presId="urn:microsoft.com/office/officeart/2005/8/layout/default"/>
    <dgm:cxn modelId="{C34E89BD-E2D3-44DB-89E9-0F855DF40C8B}" type="presParOf" srcId="{825B7DB0-B857-4419-B431-204C2D5F2395}" destId="{C53EE37D-4BCA-4FD3-BC41-D9D741E388CE}" srcOrd="10" destOrd="0" presId="urn:microsoft.com/office/officeart/2005/8/layout/default"/>
    <dgm:cxn modelId="{317DC8A2-FC2F-4D45-9B69-3C3EF2595315}" type="presParOf" srcId="{825B7DB0-B857-4419-B431-204C2D5F2395}" destId="{8DC46F2B-937B-43A8-A81A-5E07EE08872D}" srcOrd="11" destOrd="0" presId="urn:microsoft.com/office/officeart/2005/8/layout/default"/>
    <dgm:cxn modelId="{BAA30D9B-0B27-45B1-8FF9-951C24D3BD85}" type="presParOf" srcId="{825B7DB0-B857-4419-B431-204C2D5F2395}" destId="{E9C3C5C3-0FAE-4191-AA84-512F78E85287}" srcOrd="12" destOrd="0" presId="urn:microsoft.com/office/officeart/2005/8/layout/default"/>
    <dgm:cxn modelId="{B3B14588-2137-492D-AD83-9902BBD447A4}" type="presParOf" srcId="{825B7DB0-B857-4419-B431-204C2D5F2395}" destId="{9A086C82-FD60-440B-B6D7-CFD63FADEE86}" srcOrd="13" destOrd="0" presId="urn:microsoft.com/office/officeart/2005/8/layout/default"/>
    <dgm:cxn modelId="{DD27050F-CE63-4E98-A2DD-F3667F0F881B}" type="presParOf" srcId="{825B7DB0-B857-4419-B431-204C2D5F2395}" destId="{0A4F240F-CB8A-4311-AA1F-F88797FB943B}" srcOrd="14" destOrd="0" presId="urn:microsoft.com/office/officeart/2005/8/layout/default"/>
    <dgm:cxn modelId="{196DB0C8-7A4A-4674-BAE9-E68926467B12}" type="presParOf" srcId="{825B7DB0-B857-4419-B431-204C2D5F2395}" destId="{E7CDBD7F-BFEF-42B5-BCE2-51B403F93898}" srcOrd="15" destOrd="0" presId="urn:microsoft.com/office/officeart/2005/8/layout/default"/>
    <dgm:cxn modelId="{774B53F9-59F3-47F2-9FBC-3D042B71C968}" type="presParOf" srcId="{825B7DB0-B857-4419-B431-204C2D5F2395}" destId="{DB308CC5-D47A-46DE-98F4-4213A75863E9}" srcOrd="16" destOrd="0" presId="urn:microsoft.com/office/officeart/2005/8/layout/default"/>
    <dgm:cxn modelId="{D524944D-3AEE-416A-B383-C149249DFEC2}" type="presParOf" srcId="{825B7DB0-B857-4419-B431-204C2D5F2395}" destId="{A4B6180C-6018-4384-ACF1-E47915EE4A70}" srcOrd="17" destOrd="0" presId="urn:microsoft.com/office/officeart/2005/8/layout/default"/>
    <dgm:cxn modelId="{94BFE751-997A-494A-8208-76902CCBED0B}" type="presParOf" srcId="{825B7DB0-B857-4419-B431-204C2D5F2395}" destId="{D2F6230C-E1E4-43E1-8AD3-701ACEA81B9C}" srcOrd="18" destOrd="0" presId="urn:microsoft.com/office/officeart/2005/8/layout/default"/>
    <dgm:cxn modelId="{9506ED53-1773-4092-8499-24E205590632}" type="presParOf" srcId="{825B7DB0-B857-4419-B431-204C2D5F2395}" destId="{448FE27E-FC41-4BB4-94B6-CDDC457F2665}" srcOrd="19" destOrd="0" presId="urn:microsoft.com/office/officeart/2005/8/layout/default"/>
    <dgm:cxn modelId="{27939C78-B513-4356-A5BD-26874C02AB8D}" type="presParOf" srcId="{825B7DB0-B857-4419-B431-204C2D5F2395}" destId="{E2909127-67B4-4501-8C59-A39B52A2FB89}" srcOrd="20" destOrd="0" presId="urn:microsoft.com/office/officeart/2005/8/layout/default"/>
    <dgm:cxn modelId="{B3A61E7B-001E-4FA7-86A3-1706E98FEFCF}" type="presParOf" srcId="{825B7DB0-B857-4419-B431-204C2D5F2395}" destId="{7F20110C-99FE-434C-9DBD-AF83AE3D4496}" srcOrd="21" destOrd="0" presId="urn:microsoft.com/office/officeart/2005/8/layout/default"/>
    <dgm:cxn modelId="{2614B252-E581-497F-9983-549551C5F503}" type="presParOf" srcId="{825B7DB0-B857-4419-B431-204C2D5F2395}" destId="{CDD18685-B1AB-4D4C-9800-165519942D6A}" srcOrd="22" destOrd="0" presId="urn:microsoft.com/office/officeart/2005/8/layout/default"/>
    <dgm:cxn modelId="{8FD9C12A-46FF-408E-A388-197567E232EA}" type="presParOf" srcId="{825B7DB0-B857-4419-B431-204C2D5F2395}" destId="{5C145386-45D1-4F3B-8187-E59F34F98337}" srcOrd="23" destOrd="0" presId="urn:microsoft.com/office/officeart/2005/8/layout/default"/>
    <dgm:cxn modelId="{E1E31240-7AED-4EB1-B060-96353EDA18D2}" type="presParOf" srcId="{825B7DB0-B857-4419-B431-204C2D5F2395}" destId="{BF5CDCCB-C21C-45B4-A447-6A9AD801FA17}" srcOrd="24" destOrd="0" presId="urn:microsoft.com/office/officeart/2005/8/layout/default"/>
    <dgm:cxn modelId="{54DB7455-60B8-4FC2-8639-44016D3B7F7E}" type="presParOf" srcId="{825B7DB0-B857-4419-B431-204C2D5F2395}" destId="{00A7701C-EE86-461F-83D7-27AF078F76F1}" srcOrd="25" destOrd="0" presId="urn:microsoft.com/office/officeart/2005/8/layout/default"/>
    <dgm:cxn modelId="{B81EA7E6-8727-4E4C-966D-6E56CEBA1C74}" type="presParOf" srcId="{825B7DB0-B857-4419-B431-204C2D5F2395}" destId="{B399BAE1-736A-40AE-B1C3-520ED703F759}" srcOrd="26" destOrd="0" presId="urn:microsoft.com/office/officeart/2005/8/layout/default"/>
    <dgm:cxn modelId="{85C05F57-A3D4-435B-8D89-26AB1C6E8BA0}" type="presParOf" srcId="{825B7DB0-B857-4419-B431-204C2D5F2395}" destId="{D28CA74A-AC21-4DAA-AFE7-DF688607792E}" srcOrd="27" destOrd="0" presId="urn:microsoft.com/office/officeart/2005/8/layout/default"/>
    <dgm:cxn modelId="{A4C2B76E-AC89-4273-96A1-216A55973F0A}" type="presParOf" srcId="{825B7DB0-B857-4419-B431-204C2D5F2395}" destId="{815D8725-3090-44B6-94A1-658ED0AB3365}" srcOrd="28" destOrd="0" presId="urn:microsoft.com/office/officeart/2005/8/layout/default"/>
    <dgm:cxn modelId="{86C5713E-4179-48D7-94E2-31FF8A6B8576}" type="presParOf" srcId="{825B7DB0-B857-4419-B431-204C2D5F2395}" destId="{3D53AAA8-79FD-4172-B4FC-8264597B8A8F}" srcOrd="29" destOrd="0" presId="urn:microsoft.com/office/officeart/2005/8/layout/default"/>
    <dgm:cxn modelId="{48E46A12-C06F-4973-9EBA-5C21CA156561}" type="presParOf" srcId="{825B7DB0-B857-4419-B431-204C2D5F2395}" destId="{D44D0069-24E6-421F-9F96-E5E9672BCEC7}" srcOrd="30" destOrd="0" presId="urn:microsoft.com/office/officeart/2005/8/layout/default"/>
    <dgm:cxn modelId="{4015AF71-01C8-4D7F-8758-F6DCCC2BE270}" type="presParOf" srcId="{825B7DB0-B857-4419-B431-204C2D5F2395}" destId="{1E04EFB5-8073-40FB-BE9A-8C827085CC22}" srcOrd="31" destOrd="0" presId="urn:microsoft.com/office/officeart/2005/8/layout/default"/>
    <dgm:cxn modelId="{FAE9A788-DC63-4478-9BF1-47296961AE14}" type="presParOf" srcId="{825B7DB0-B857-4419-B431-204C2D5F2395}" destId="{0ADD2C21-3800-46CA-9B4C-20FECB0A04D3}" srcOrd="32" destOrd="0" presId="urn:microsoft.com/office/officeart/2005/8/layout/default"/>
    <dgm:cxn modelId="{D1053D90-8BC0-4928-B279-466C424F0A06}" type="presParOf" srcId="{825B7DB0-B857-4419-B431-204C2D5F2395}" destId="{2545FA39-610A-4BD0-A122-8364C07FEC8A}" srcOrd="33" destOrd="0" presId="urn:microsoft.com/office/officeart/2005/8/layout/default"/>
    <dgm:cxn modelId="{D9F9DD59-57C1-4109-9CFD-960664AEFFA4}" type="presParOf" srcId="{825B7DB0-B857-4419-B431-204C2D5F2395}" destId="{75CF7BA8-961D-47CE-89FB-BF2494D0F1AF}" srcOrd="3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67F52-1861-46B8-B994-583FAFDA0D97}" type="doc">
      <dgm:prSet loTypeId="urn:microsoft.com/office/officeart/2005/8/layout/pyramid1" loCatId="pyramid" qsTypeId="urn:microsoft.com/office/officeart/2005/8/quickstyle/simple1" qsCatId="simple" csTypeId="urn:microsoft.com/office/officeart/2005/8/colors/accent1_2" csCatId="accent1"/>
      <dgm:spPr/>
      <dgm:t>
        <a:bodyPr/>
        <a:lstStyle/>
        <a:p>
          <a:endParaRPr kumimoji="1" lang="ja-JP" altLang="en-US"/>
        </a:p>
      </dgm:t>
    </dgm:pt>
    <dgm:pt modelId="{A14CBEFC-8097-4FFA-B925-9BF5C5459F5C}">
      <dgm:prSet/>
      <dgm:spPr/>
      <dgm:t>
        <a:bodyPr/>
        <a:lstStyle/>
        <a:p>
          <a:pPr rtl="0"/>
          <a:r>
            <a:rPr kumimoji="1" lang="en-US" smtClean="0"/>
            <a:t>L1</a:t>
          </a:r>
          <a:endParaRPr lang="ja-JP"/>
        </a:p>
      </dgm:t>
    </dgm:pt>
    <dgm:pt modelId="{C84A5F3A-CDE6-4453-845A-8A70EA270C60}" type="parTrans" cxnId="{E264D254-4AB6-410F-917A-1942207269E5}">
      <dgm:prSet/>
      <dgm:spPr/>
      <dgm:t>
        <a:bodyPr/>
        <a:lstStyle/>
        <a:p>
          <a:endParaRPr kumimoji="1" lang="ja-JP" altLang="en-US"/>
        </a:p>
      </dgm:t>
    </dgm:pt>
    <dgm:pt modelId="{131C03F7-9769-4671-A8B0-DF52D3304541}" type="sibTrans" cxnId="{E264D254-4AB6-410F-917A-1942207269E5}">
      <dgm:prSet/>
      <dgm:spPr/>
      <dgm:t>
        <a:bodyPr/>
        <a:lstStyle/>
        <a:p>
          <a:endParaRPr kumimoji="1" lang="ja-JP" altLang="en-US"/>
        </a:p>
      </dgm:t>
    </dgm:pt>
    <dgm:pt modelId="{9ABC6E29-1EBB-46A9-A600-6943A0F9333C}">
      <dgm:prSet/>
      <dgm:spPr/>
      <dgm:t>
        <a:bodyPr/>
        <a:lstStyle/>
        <a:p>
          <a:pPr rtl="0"/>
          <a:r>
            <a:rPr kumimoji="1" lang="en-US" dirty="0" smtClean="0"/>
            <a:t>L2</a:t>
          </a:r>
          <a:endParaRPr lang="ja-JP" dirty="0"/>
        </a:p>
      </dgm:t>
    </dgm:pt>
    <dgm:pt modelId="{F43D4E3A-D616-43F5-80DD-2FC50EA0E240}" type="parTrans" cxnId="{25B51EF1-188B-4E6D-A9F6-79DDD8922633}">
      <dgm:prSet/>
      <dgm:spPr/>
      <dgm:t>
        <a:bodyPr/>
        <a:lstStyle/>
        <a:p>
          <a:endParaRPr kumimoji="1" lang="ja-JP" altLang="en-US"/>
        </a:p>
      </dgm:t>
    </dgm:pt>
    <dgm:pt modelId="{071F2ED4-77F6-4C80-89A8-15DC7BD6D5BC}" type="sibTrans" cxnId="{25B51EF1-188B-4E6D-A9F6-79DDD8922633}">
      <dgm:prSet/>
      <dgm:spPr/>
      <dgm:t>
        <a:bodyPr/>
        <a:lstStyle/>
        <a:p>
          <a:endParaRPr kumimoji="1" lang="ja-JP" altLang="en-US"/>
        </a:p>
      </dgm:t>
    </dgm:pt>
    <dgm:pt modelId="{2CB57609-B9F9-44E4-BC13-53D366FD1ADE}">
      <dgm:prSet/>
      <dgm:spPr/>
      <dgm:t>
        <a:bodyPr/>
        <a:lstStyle/>
        <a:p>
          <a:pPr rtl="0"/>
          <a:r>
            <a:rPr kumimoji="1" lang="ja-JP" smtClean="0"/>
            <a:t>メモリ</a:t>
          </a:r>
          <a:endParaRPr lang="ja-JP"/>
        </a:p>
      </dgm:t>
    </dgm:pt>
    <dgm:pt modelId="{AB9E17AB-72C8-41B2-A0F4-8280F9F1A029}" type="parTrans" cxnId="{D2AEABCC-54FF-4733-AAE7-0765B9520362}">
      <dgm:prSet/>
      <dgm:spPr/>
      <dgm:t>
        <a:bodyPr/>
        <a:lstStyle/>
        <a:p>
          <a:endParaRPr kumimoji="1" lang="ja-JP" altLang="en-US"/>
        </a:p>
      </dgm:t>
    </dgm:pt>
    <dgm:pt modelId="{3C98B693-907C-4E34-9828-2EE351CAD973}" type="sibTrans" cxnId="{D2AEABCC-54FF-4733-AAE7-0765B9520362}">
      <dgm:prSet/>
      <dgm:spPr/>
      <dgm:t>
        <a:bodyPr/>
        <a:lstStyle/>
        <a:p>
          <a:endParaRPr kumimoji="1" lang="ja-JP" altLang="en-US"/>
        </a:p>
      </dgm:t>
    </dgm:pt>
    <dgm:pt modelId="{DC6FA730-3301-4BF9-8105-22D0989BF341}">
      <dgm:prSet/>
      <dgm:spPr/>
      <dgm:t>
        <a:bodyPr/>
        <a:lstStyle/>
        <a:p>
          <a:pPr rtl="0"/>
          <a:r>
            <a:rPr kumimoji="1" lang="en-US" smtClean="0"/>
            <a:t>HDD</a:t>
          </a:r>
          <a:endParaRPr lang="ja-JP"/>
        </a:p>
      </dgm:t>
    </dgm:pt>
    <dgm:pt modelId="{7B318181-165F-49A9-9760-C5CBA3D422EF}" type="parTrans" cxnId="{07D5D0E6-BA11-43F0-8B07-3BB60D4E65E4}">
      <dgm:prSet/>
      <dgm:spPr/>
      <dgm:t>
        <a:bodyPr/>
        <a:lstStyle/>
        <a:p>
          <a:endParaRPr kumimoji="1" lang="ja-JP" altLang="en-US"/>
        </a:p>
      </dgm:t>
    </dgm:pt>
    <dgm:pt modelId="{9CA36BF6-5117-4503-80D4-C5285A7E04E1}" type="sibTrans" cxnId="{07D5D0E6-BA11-43F0-8B07-3BB60D4E65E4}">
      <dgm:prSet/>
      <dgm:spPr/>
      <dgm:t>
        <a:bodyPr/>
        <a:lstStyle/>
        <a:p>
          <a:endParaRPr kumimoji="1" lang="ja-JP" altLang="en-US"/>
        </a:p>
      </dgm:t>
    </dgm:pt>
    <dgm:pt modelId="{33ED92D7-AFB8-4A37-83AF-1DCE5987D463}">
      <dgm:prSet/>
      <dgm:spPr/>
      <dgm:t>
        <a:bodyPr/>
        <a:lstStyle/>
        <a:p>
          <a:pPr rtl="0"/>
          <a:r>
            <a:rPr kumimoji="1" lang="ja-JP" smtClean="0"/>
            <a:t>ネットワーク</a:t>
          </a:r>
          <a:endParaRPr lang="ja-JP"/>
        </a:p>
      </dgm:t>
    </dgm:pt>
    <dgm:pt modelId="{C92608A2-64FB-465F-AD31-E7B75328535D}" type="parTrans" cxnId="{67E547A1-9C83-4295-A0FB-A10BBBF44965}">
      <dgm:prSet/>
      <dgm:spPr/>
      <dgm:t>
        <a:bodyPr/>
        <a:lstStyle/>
        <a:p>
          <a:endParaRPr kumimoji="1" lang="ja-JP" altLang="en-US"/>
        </a:p>
      </dgm:t>
    </dgm:pt>
    <dgm:pt modelId="{D8EF85EB-220E-4E45-B840-66A4069D15E3}" type="sibTrans" cxnId="{67E547A1-9C83-4295-A0FB-A10BBBF44965}">
      <dgm:prSet/>
      <dgm:spPr/>
      <dgm:t>
        <a:bodyPr/>
        <a:lstStyle/>
        <a:p>
          <a:endParaRPr kumimoji="1" lang="ja-JP" altLang="en-US"/>
        </a:p>
      </dgm:t>
    </dgm:pt>
    <dgm:pt modelId="{B40C24C0-0F0D-4924-AA9A-CEF1D6A513DC}" type="pres">
      <dgm:prSet presAssocID="{C0F67F52-1861-46B8-B994-583FAFDA0D97}" presName="Name0" presStyleCnt="0">
        <dgm:presLayoutVars>
          <dgm:dir/>
          <dgm:animLvl val="lvl"/>
          <dgm:resizeHandles val="exact"/>
        </dgm:presLayoutVars>
      </dgm:prSet>
      <dgm:spPr/>
      <dgm:t>
        <a:bodyPr/>
        <a:lstStyle/>
        <a:p>
          <a:endParaRPr kumimoji="1" lang="ja-JP" altLang="en-US"/>
        </a:p>
      </dgm:t>
    </dgm:pt>
    <dgm:pt modelId="{F2592F27-F947-4784-8880-58915A42E52B}" type="pres">
      <dgm:prSet presAssocID="{A14CBEFC-8097-4FFA-B925-9BF5C5459F5C}" presName="Name8" presStyleCnt="0"/>
      <dgm:spPr/>
    </dgm:pt>
    <dgm:pt modelId="{DE9A3A50-24AA-4F6C-A3CD-1BE05C5C41A1}" type="pres">
      <dgm:prSet presAssocID="{A14CBEFC-8097-4FFA-B925-9BF5C5459F5C}" presName="level" presStyleLbl="node1" presStyleIdx="0" presStyleCnt="5">
        <dgm:presLayoutVars>
          <dgm:chMax val="1"/>
          <dgm:bulletEnabled val="1"/>
        </dgm:presLayoutVars>
      </dgm:prSet>
      <dgm:spPr/>
      <dgm:t>
        <a:bodyPr/>
        <a:lstStyle/>
        <a:p>
          <a:endParaRPr kumimoji="1" lang="ja-JP" altLang="en-US"/>
        </a:p>
      </dgm:t>
    </dgm:pt>
    <dgm:pt modelId="{97E88132-9D0B-4183-8518-575687B8E570}" type="pres">
      <dgm:prSet presAssocID="{A14CBEFC-8097-4FFA-B925-9BF5C5459F5C}" presName="levelTx" presStyleLbl="revTx" presStyleIdx="0" presStyleCnt="0">
        <dgm:presLayoutVars>
          <dgm:chMax val="1"/>
          <dgm:bulletEnabled val="1"/>
        </dgm:presLayoutVars>
      </dgm:prSet>
      <dgm:spPr/>
      <dgm:t>
        <a:bodyPr/>
        <a:lstStyle/>
        <a:p>
          <a:endParaRPr kumimoji="1" lang="ja-JP" altLang="en-US"/>
        </a:p>
      </dgm:t>
    </dgm:pt>
    <dgm:pt modelId="{DED9BAB7-B192-427B-897F-62C9CA1FC285}" type="pres">
      <dgm:prSet presAssocID="{9ABC6E29-1EBB-46A9-A600-6943A0F9333C}" presName="Name8" presStyleCnt="0"/>
      <dgm:spPr/>
    </dgm:pt>
    <dgm:pt modelId="{B4CF5E29-31D5-4221-93B3-3923113CE499}" type="pres">
      <dgm:prSet presAssocID="{9ABC6E29-1EBB-46A9-A600-6943A0F9333C}" presName="level" presStyleLbl="node1" presStyleIdx="1" presStyleCnt="5">
        <dgm:presLayoutVars>
          <dgm:chMax val="1"/>
          <dgm:bulletEnabled val="1"/>
        </dgm:presLayoutVars>
      </dgm:prSet>
      <dgm:spPr/>
      <dgm:t>
        <a:bodyPr/>
        <a:lstStyle/>
        <a:p>
          <a:endParaRPr kumimoji="1" lang="ja-JP" altLang="en-US"/>
        </a:p>
      </dgm:t>
    </dgm:pt>
    <dgm:pt modelId="{784ABD48-87C7-4D03-9E35-CE212C089893}" type="pres">
      <dgm:prSet presAssocID="{9ABC6E29-1EBB-46A9-A600-6943A0F9333C}" presName="levelTx" presStyleLbl="revTx" presStyleIdx="0" presStyleCnt="0">
        <dgm:presLayoutVars>
          <dgm:chMax val="1"/>
          <dgm:bulletEnabled val="1"/>
        </dgm:presLayoutVars>
      </dgm:prSet>
      <dgm:spPr/>
      <dgm:t>
        <a:bodyPr/>
        <a:lstStyle/>
        <a:p>
          <a:endParaRPr kumimoji="1" lang="ja-JP" altLang="en-US"/>
        </a:p>
      </dgm:t>
    </dgm:pt>
    <dgm:pt modelId="{0982243C-1FC2-4270-90CA-37ED59912583}" type="pres">
      <dgm:prSet presAssocID="{2CB57609-B9F9-44E4-BC13-53D366FD1ADE}" presName="Name8" presStyleCnt="0"/>
      <dgm:spPr/>
    </dgm:pt>
    <dgm:pt modelId="{0C53BD30-92CC-431B-9947-B2AF7F440ABD}" type="pres">
      <dgm:prSet presAssocID="{2CB57609-B9F9-44E4-BC13-53D366FD1ADE}" presName="level" presStyleLbl="node1" presStyleIdx="2" presStyleCnt="5">
        <dgm:presLayoutVars>
          <dgm:chMax val="1"/>
          <dgm:bulletEnabled val="1"/>
        </dgm:presLayoutVars>
      </dgm:prSet>
      <dgm:spPr/>
      <dgm:t>
        <a:bodyPr/>
        <a:lstStyle/>
        <a:p>
          <a:endParaRPr kumimoji="1" lang="ja-JP" altLang="en-US"/>
        </a:p>
      </dgm:t>
    </dgm:pt>
    <dgm:pt modelId="{8C604447-E17C-45DE-9745-B941D2532C37}" type="pres">
      <dgm:prSet presAssocID="{2CB57609-B9F9-44E4-BC13-53D366FD1ADE}" presName="levelTx" presStyleLbl="revTx" presStyleIdx="0" presStyleCnt="0">
        <dgm:presLayoutVars>
          <dgm:chMax val="1"/>
          <dgm:bulletEnabled val="1"/>
        </dgm:presLayoutVars>
      </dgm:prSet>
      <dgm:spPr/>
      <dgm:t>
        <a:bodyPr/>
        <a:lstStyle/>
        <a:p>
          <a:endParaRPr kumimoji="1" lang="ja-JP" altLang="en-US"/>
        </a:p>
      </dgm:t>
    </dgm:pt>
    <dgm:pt modelId="{491C67C4-4178-418E-B108-B178A7616348}" type="pres">
      <dgm:prSet presAssocID="{DC6FA730-3301-4BF9-8105-22D0989BF341}" presName="Name8" presStyleCnt="0"/>
      <dgm:spPr/>
    </dgm:pt>
    <dgm:pt modelId="{CBE8BD5D-882A-4D38-A3CE-AC44A45C1418}" type="pres">
      <dgm:prSet presAssocID="{DC6FA730-3301-4BF9-8105-22D0989BF341}" presName="level" presStyleLbl="node1" presStyleIdx="3" presStyleCnt="5">
        <dgm:presLayoutVars>
          <dgm:chMax val="1"/>
          <dgm:bulletEnabled val="1"/>
        </dgm:presLayoutVars>
      </dgm:prSet>
      <dgm:spPr/>
      <dgm:t>
        <a:bodyPr/>
        <a:lstStyle/>
        <a:p>
          <a:endParaRPr kumimoji="1" lang="ja-JP" altLang="en-US"/>
        </a:p>
      </dgm:t>
    </dgm:pt>
    <dgm:pt modelId="{22F293FF-0C69-495F-BA2D-B5F929DA98F9}" type="pres">
      <dgm:prSet presAssocID="{DC6FA730-3301-4BF9-8105-22D0989BF341}" presName="levelTx" presStyleLbl="revTx" presStyleIdx="0" presStyleCnt="0">
        <dgm:presLayoutVars>
          <dgm:chMax val="1"/>
          <dgm:bulletEnabled val="1"/>
        </dgm:presLayoutVars>
      </dgm:prSet>
      <dgm:spPr/>
      <dgm:t>
        <a:bodyPr/>
        <a:lstStyle/>
        <a:p>
          <a:endParaRPr kumimoji="1" lang="ja-JP" altLang="en-US"/>
        </a:p>
      </dgm:t>
    </dgm:pt>
    <dgm:pt modelId="{8A16A8F1-3D32-48CB-B24A-86FC935EC925}" type="pres">
      <dgm:prSet presAssocID="{33ED92D7-AFB8-4A37-83AF-1DCE5987D463}" presName="Name8" presStyleCnt="0"/>
      <dgm:spPr/>
    </dgm:pt>
    <dgm:pt modelId="{A8007B7F-E08E-47F3-A1B3-39B228D4DEC9}" type="pres">
      <dgm:prSet presAssocID="{33ED92D7-AFB8-4A37-83AF-1DCE5987D463}" presName="level" presStyleLbl="node1" presStyleIdx="4" presStyleCnt="5">
        <dgm:presLayoutVars>
          <dgm:chMax val="1"/>
          <dgm:bulletEnabled val="1"/>
        </dgm:presLayoutVars>
      </dgm:prSet>
      <dgm:spPr/>
      <dgm:t>
        <a:bodyPr/>
        <a:lstStyle/>
        <a:p>
          <a:endParaRPr kumimoji="1" lang="ja-JP" altLang="en-US"/>
        </a:p>
      </dgm:t>
    </dgm:pt>
    <dgm:pt modelId="{7E617329-2157-4DE5-A828-EE1EB5E54C31}" type="pres">
      <dgm:prSet presAssocID="{33ED92D7-AFB8-4A37-83AF-1DCE5987D463}" presName="levelTx" presStyleLbl="revTx" presStyleIdx="0" presStyleCnt="0">
        <dgm:presLayoutVars>
          <dgm:chMax val="1"/>
          <dgm:bulletEnabled val="1"/>
        </dgm:presLayoutVars>
      </dgm:prSet>
      <dgm:spPr/>
      <dgm:t>
        <a:bodyPr/>
        <a:lstStyle/>
        <a:p>
          <a:endParaRPr kumimoji="1" lang="ja-JP" altLang="en-US"/>
        </a:p>
      </dgm:t>
    </dgm:pt>
  </dgm:ptLst>
  <dgm:cxnLst>
    <dgm:cxn modelId="{ECCB8268-3C08-4B93-8E21-1377056BB29E}" type="presOf" srcId="{C0F67F52-1861-46B8-B994-583FAFDA0D97}" destId="{B40C24C0-0F0D-4924-AA9A-CEF1D6A513DC}" srcOrd="0" destOrd="0" presId="urn:microsoft.com/office/officeart/2005/8/layout/pyramid1"/>
    <dgm:cxn modelId="{FBBF2E14-4CFC-4B15-B7C1-20ED33B5C740}" type="presOf" srcId="{DC6FA730-3301-4BF9-8105-22D0989BF341}" destId="{CBE8BD5D-882A-4D38-A3CE-AC44A45C1418}" srcOrd="0" destOrd="0" presId="urn:microsoft.com/office/officeart/2005/8/layout/pyramid1"/>
    <dgm:cxn modelId="{DEA3209E-4A02-4B31-84B1-512D4B19ACE5}" type="presOf" srcId="{A14CBEFC-8097-4FFA-B925-9BF5C5459F5C}" destId="{97E88132-9D0B-4183-8518-575687B8E570}" srcOrd="1" destOrd="0" presId="urn:microsoft.com/office/officeart/2005/8/layout/pyramid1"/>
    <dgm:cxn modelId="{25B51EF1-188B-4E6D-A9F6-79DDD8922633}" srcId="{C0F67F52-1861-46B8-B994-583FAFDA0D97}" destId="{9ABC6E29-1EBB-46A9-A600-6943A0F9333C}" srcOrd="1" destOrd="0" parTransId="{F43D4E3A-D616-43F5-80DD-2FC50EA0E240}" sibTransId="{071F2ED4-77F6-4C80-89A8-15DC7BD6D5BC}"/>
    <dgm:cxn modelId="{B0D2E921-A7E8-4780-BB79-42D26505BECB}" type="presOf" srcId="{A14CBEFC-8097-4FFA-B925-9BF5C5459F5C}" destId="{DE9A3A50-24AA-4F6C-A3CD-1BE05C5C41A1}" srcOrd="0" destOrd="0" presId="urn:microsoft.com/office/officeart/2005/8/layout/pyramid1"/>
    <dgm:cxn modelId="{D948C937-704C-4436-8B91-95A00596FBB3}" type="presOf" srcId="{9ABC6E29-1EBB-46A9-A600-6943A0F9333C}" destId="{B4CF5E29-31D5-4221-93B3-3923113CE499}" srcOrd="0" destOrd="0" presId="urn:microsoft.com/office/officeart/2005/8/layout/pyramid1"/>
    <dgm:cxn modelId="{E264D254-4AB6-410F-917A-1942207269E5}" srcId="{C0F67F52-1861-46B8-B994-583FAFDA0D97}" destId="{A14CBEFC-8097-4FFA-B925-9BF5C5459F5C}" srcOrd="0" destOrd="0" parTransId="{C84A5F3A-CDE6-4453-845A-8A70EA270C60}" sibTransId="{131C03F7-9769-4671-A8B0-DF52D3304541}"/>
    <dgm:cxn modelId="{67E547A1-9C83-4295-A0FB-A10BBBF44965}" srcId="{C0F67F52-1861-46B8-B994-583FAFDA0D97}" destId="{33ED92D7-AFB8-4A37-83AF-1DCE5987D463}" srcOrd="4" destOrd="0" parTransId="{C92608A2-64FB-465F-AD31-E7B75328535D}" sibTransId="{D8EF85EB-220E-4E45-B840-66A4069D15E3}"/>
    <dgm:cxn modelId="{D2AEABCC-54FF-4733-AAE7-0765B9520362}" srcId="{C0F67F52-1861-46B8-B994-583FAFDA0D97}" destId="{2CB57609-B9F9-44E4-BC13-53D366FD1ADE}" srcOrd="2" destOrd="0" parTransId="{AB9E17AB-72C8-41B2-A0F4-8280F9F1A029}" sibTransId="{3C98B693-907C-4E34-9828-2EE351CAD973}"/>
    <dgm:cxn modelId="{07D5D0E6-BA11-43F0-8B07-3BB60D4E65E4}" srcId="{C0F67F52-1861-46B8-B994-583FAFDA0D97}" destId="{DC6FA730-3301-4BF9-8105-22D0989BF341}" srcOrd="3" destOrd="0" parTransId="{7B318181-165F-49A9-9760-C5CBA3D422EF}" sibTransId="{9CA36BF6-5117-4503-80D4-C5285A7E04E1}"/>
    <dgm:cxn modelId="{1B6C9A28-44EF-492F-B6AC-20833C775AC1}" type="presOf" srcId="{33ED92D7-AFB8-4A37-83AF-1DCE5987D463}" destId="{A8007B7F-E08E-47F3-A1B3-39B228D4DEC9}" srcOrd="0" destOrd="0" presId="urn:microsoft.com/office/officeart/2005/8/layout/pyramid1"/>
    <dgm:cxn modelId="{F0268A36-C125-4B45-9ED3-CBB9B2242C98}" type="presOf" srcId="{2CB57609-B9F9-44E4-BC13-53D366FD1ADE}" destId="{8C604447-E17C-45DE-9745-B941D2532C37}" srcOrd="1" destOrd="0" presId="urn:microsoft.com/office/officeart/2005/8/layout/pyramid1"/>
    <dgm:cxn modelId="{DE3776D8-5B9D-4BCC-B23F-E079214743CA}" type="presOf" srcId="{DC6FA730-3301-4BF9-8105-22D0989BF341}" destId="{22F293FF-0C69-495F-BA2D-B5F929DA98F9}" srcOrd="1" destOrd="0" presId="urn:microsoft.com/office/officeart/2005/8/layout/pyramid1"/>
    <dgm:cxn modelId="{6A1B9696-A22D-40E1-9DCC-786814E2FED4}" type="presOf" srcId="{9ABC6E29-1EBB-46A9-A600-6943A0F9333C}" destId="{784ABD48-87C7-4D03-9E35-CE212C089893}" srcOrd="1" destOrd="0" presId="urn:microsoft.com/office/officeart/2005/8/layout/pyramid1"/>
    <dgm:cxn modelId="{29FCDB8F-3958-4EBE-BF4C-6E5A71275BF5}" type="presOf" srcId="{33ED92D7-AFB8-4A37-83AF-1DCE5987D463}" destId="{7E617329-2157-4DE5-A828-EE1EB5E54C31}" srcOrd="1" destOrd="0" presId="urn:microsoft.com/office/officeart/2005/8/layout/pyramid1"/>
    <dgm:cxn modelId="{10C491D4-CDFD-4D2B-BE24-EC70A091ED1D}" type="presOf" srcId="{2CB57609-B9F9-44E4-BC13-53D366FD1ADE}" destId="{0C53BD30-92CC-431B-9947-B2AF7F440ABD}" srcOrd="0" destOrd="0" presId="urn:microsoft.com/office/officeart/2005/8/layout/pyramid1"/>
    <dgm:cxn modelId="{7035A9BA-AA68-4011-9AF2-859625EBF4C8}" type="presParOf" srcId="{B40C24C0-0F0D-4924-AA9A-CEF1D6A513DC}" destId="{F2592F27-F947-4784-8880-58915A42E52B}" srcOrd="0" destOrd="0" presId="urn:microsoft.com/office/officeart/2005/8/layout/pyramid1"/>
    <dgm:cxn modelId="{A2649791-508A-49BC-A1D5-212B3FEDA547}" type="presParOf" srcId="{F2592F27-F947-4784-8880-58915A42E52B}" destId="{DE9A3A50-24AA-4F6C-A3CD-1BE05C5C41A1}" srcOrd="0" destOrd="0" presId="urn:microsoft.com/office/officeart/2005/8/layout/pyramid1"/>
    <dgm:cxn modelId="{BF4C160E-A80D-4986-84B5-9CD220F16BC1}" type="presParOf" srcId="{F2592F27-F947-4784-8880-58915A42E52B}" destId="{97E88132-9D0B-4183-8518-575687B8E570}" srcOrd="1" destOrd="0" presId="urn:microsoft.com/office/officeart/2005/8/layout/pyramid1"/>
    <dgm:cxn modelId="{B0FA2A92-7C62-44BB-8103-34CA552F4D04}" type="presParOf" srcId="{B40C24C0-0F0D-4924-AA9A-CEF1D6A513DC}" destId="{DED9BAB7-B192-427B-897F-62C9CA1FC285}" srcOrd="1" destOrd="0" presId="urn:microsoft.com/office/officeart/2005/8/layout/pyramid1"/>
    <dgm:cxn modelId="{3AB933A1-158C-4782-B693-21AAC0D6FEE4}" type="presParOf" srcId="{DED9BAB7-B192-427B-897F-62C9CA1FC285}" destId="{B4CF5E29-31D5-4221-93B3-3923113CE499}" srcOrd="0" destOrd="0" presId="urn:microsoft.com/office/officeart/2005/8/layout/pyramid1"/>
    <dgm:cxn modelId="{8164DDAA-D45E-4F8C-B7F5-5DC88A376779}" type="presParOf" srcId="{DED9BAB7-B192-427B-897F-62C9CA1FC285}" destId="{784ABD48-87C7-4D03-9E35-CE212C089893}" srcOrd="1" destOrd="0" presId="urn:microsoft.com/office/officeart/2005/8/layout/pyramid1"/>
    <dgm:cxn modelId="{304C7470-1A29-4894-BDF1-BDFC446EB5C0}" type="presParOf" srcId="{B40C24C0-0F0D-4924-AA9A-CEF1D6A513DC}" destId="{0982243C-1FC2-4270-90CA-37ED59912583}" srcOrd="2" destOrd="0" presId="urn:microsoft.com/office/officeart/2005/8/layout/pyramid1"/>
    <dgm:cxn modelId="{0285C514-9DCC-4A3C-9784-6B389C5A890B}" type="presParOf" srcId="{0982243C-1FC2-4270-90CA-37ED59912583}" destId="{0C53BD30-92CC-431B-9947-B2AF7F440ABD}" srcOrd="0" destOrd="0" presId="urn:microsoft.com/office/officeart/2005/8/layout/pyramid1"/>
    <dgm:cxn modelId="{A4933DFB-7114-4418-B30F-6B7495234FE0}" type="presParOf" srcId="{0982243C-1FC2-4270-90CA-37ED59912583}" destId="{8C604447-E17C-45DE-9745-B941D2532C37}" srcOrd="1" destOrd="0" presId="urn:microsoft.com/office/officeart/2005/8/layout/pyramid1"/>
    <dgm:cxn modelId="{D5F55BDF-06F0-49D0-96AB-2F957E88E61A}" type="presParOf" srcId="{B40C24C0-0F0D-4924-AA9A-CEF1D6A513DC}" destId="{491C67C4-4178-418E-B108-B178A7616348}" srcOrd="3" destOrd="0" presId="urn:microsoft.com/office/officeart/2005/8/layout/pyramid1"/>
    <dgm:cxn modelId="{5D81BFB8-0A73-43D4-A0ED-E772405F7F5D}" type="presParOf" srcId="{491C67C4-4178-418E-B108-B178A7616348}" destId="{CBE8BD5D-882A-4D38-A3CE-AC44A45C1418}" srcOrd="0" destOrd="0" presId="urn:microsoft.com/office/officeart/2005/8/layout/pyramid1"/>
    <dgm:cxn modelId="{56F7B163-4EA2-419B-A08D-9C723E1D5619}" type="presParOf" srcId="{491C67C4-4178-418E-B108-B178A7616348}" destId="{22F293FF-0C69-495F-BA2D-B5F929DA98F9}" srcOrd="1" destOrd="0" presId="urn:microsoft.com/office/officeart/2005/8/layout/pyramid1"/>
    <dgm:cxn modelId="{0B0D6490-D152-4018-950E-321EA12F49EA}" type="presParOf" srcId="{B40C24C0-0F0D-4924-AA9A-CEF1D6A513DC}" destId="{8A16A8F1-3D32-48CB-B24A-86FC935EC925}" srcOrd="4" destOrd="0" presId="urn:microsoft.com/office/officeart/2005/8/layout/pyramid1"/>
    <dgm:cxn modelId="{202B9B54-B5C7-43BA-B6EC-BDCF1694B0E6}" type="presParOf" srcId="{8A16A8F1-3D32-48CB-B24A-86FC935EC925}" destId="{A8007B7F-E08E-47F3-A1B3-39B228D4DEC9}" srcOrd="0" destOrd="0" presId="urn:microsoft.com/office/officeart/2005/8/layout/pyramid1"/>
    <dgm:cxn modelId="{A86C2945-40CB-4643-AD67-CCD11759B861}" type="presParOf" srcId="{8A16A8F1-3D32-48CB-B24A-86FC935EC925}" destId="{7E617329-2157-4DE5-A828-EE1EB5E54C31}"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F5A1D-6B78-4BB0-B7AB-6EA0ABDFF1A4}">
      <dsp:nvSpPr>
        <dsp:cNvPr id="0" name=""/>
        <dsp:cNvSpPr/>
      </dsp:nvSpPr>
      <dsp:spPr>
        <a:xfrm>
          <a:off x="0" y="212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CE32BA-32AD-467D-A912-2F10B2C5EA96}">
      <dsp:nvSpPr>
        <dsp:cNvPr id="0" name=""/>
        <dsp:cNvSpPr/>
      </dsp:nvSpPr>
      <dsp:spPr>
        <a:xfrm>
          <a:off x="0" y="212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sz="3400" kern="1200" dirty="0" smtClean="0"/>
            <a:t>そのアルゴリズム，本当に</a:t>
          </a:r>
          <a:r>
            <a:rPr kumimoji="1" lang="en-US" sz="3400" kern="1200" dirty="0" smtClean="0"/>
            <a:t>GPU</a:t>
          </a:r>
          <a:r>
            <a:rPr kumimoji="1" lang="ja-JP" sz="3400" kern="1200" dirty="0" smtClean="0"/>
            <a:t>で速くなりますか？</a:t>
          </a:r>
          <a:endParaRPr lang="ja-JP" sz="3400" kern="1200" dirty="0"/>
        </a:p>
      </dsp:txBody>
      <dsp:txXfrm>
        <a:off x="0" y="2124"/>
        <a:ext cx="11092542" cy="1449029"/>
      </dsp:txXfrm>
    </dsp:sp>
    <dsp:sp modelId="{9BE19C5A-CC6E-422D-8761-0EC7BE7EAE16}">
      <dsp:nvSpPr>
        <dsp:cNvPr id="0" name=""/>
        <dsp:cNvSpPr/>
      </dsp:nvSpPr>
      <dsp:spPr>
        <a:xfrm>
          <a:off x="0" y="1451154"/>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B66F5-34ED-44E3-8AFD-8C99990ECA1D}">
      <dsp:nvSpPr>
        <dsp:cNvPr id="0" name=""/>
        <dsp:cNvSpPr/>
      </dsp:nvSpPr>
      <dsp:spPr>
        <a:xfrm>
          <a:off x="0" y="1451154"/>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ja-JP" altLang="en-US" sz="3400" kern="1200" dirty="0" smtClean="0"/>
            <a:t>その手法，</a:t>
          </a:r>
          <a:r>
            <a:rPr kumimoji="1" lang="en-US" altLang="ja-JP" sz="3400" kern="1200" dirty="0" smtClean="0"/>
            <a:t>GPU</a:t>
          </a:r>
          <a:r>
            <a:rPr kumimoji="1" lang="ja-JP" altLang="en-US" sz="3400" kern="1200" dirty="0" smtClean="0"/>
            <a:t>で</a:t>
          </a:r>
          <a:r>
            <a:rPr kumimoji="1" lang="ja-JP" sz="3400" kern="1200" dirty="0" smtClean="0"/>
            <a:t>並列化できますか？</a:t>
          </a:r>
          <a:endParaRPr lang="ja-JP" sz="3400" kern="1200" dirty="0"/>
        </a:p>
      </dsp:txBody>
      <dsp:txXfrm>
        <a:off x="0" y="1451154"/>
        <a:ext cx="11092542" cy="1449029"/>
      </dsp:txXfrm>
    </dsp:sp>
    <dsp:sp modelId="{4EB7A2C7-64EC-478A-AE71-1A7C1C04E4F9}">
      <dsp:nvSpPr>
        <dsp:cNvPr id="0" name=""/>
        <dsp:cNvSpPr/>
      </dsp:nvSpPr>
      <dsp:spPr>
        <a:xfrm>
          <a:off x="0" y="2900183"/>
          <a:ext cx="1109254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CF8B5C-E434-4974-8174-9B461E9070C9}">
      <dsp:nvSpPr>
        <dsp:cNvPr id="0" name=""/>
        <dsp:cNvSpPr/>
      </dsp:nvSpPr>
      <dsp:spPr>
        <a:xfrm>
          <a:off x="0" y="2900183"/>
          <a:ext cx="11092542"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rtl="0">
            <a:lnSpc>
              <a:spcPct val="90000"/>
            </a:lnSpc>
            <a:spcBef>
              <a:spcPct val="0"/>
            </a:spcBef>
            <a:spcAft>
              <a:spcPct val="35000"/>
            </a:spcAft>
          </a:pPr>
          <a:r>
            <a:rPr kumimoji="1" lang="en-US" sz="3400" b="1" kern="1200" dirty="0" smtClean="0"/>
            <a:t>GPU</a:t>
          </a:r>
          <a:r>
            <a:rPr kumimoji="1" lang="ja-JP" sz="3400" b="1" kern="1200" dirty="0" smtClean="0"/>
            <a:t>は１００倍速くなる魔法の言葉ではありません</a:t>
          </a:r>
          <a:r>
            <a:rPr kumimoji="1" lang="ja-JP" altLang="en-US" sz="3400" b="1" kern="1200" dirty="0" smtClean="0"/>
            <a:t>！</a:t>
          </a:r>
          <a:endParaRPr lang="ja-JP" sz="3400" b="1" kern="1200" dirty="0"/>
        </a:p>
      </dsp:txBody>
      <dsp:txXfrm>
        <a:off x="0" y="2900183"/>
        <a:ext cx="11092542"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A86EE-11E0-4DE6-BA14-603D2661B2C6}">
      <dsp:nvSpPr>
        <dsp:cNvPr id="0" name=""/>
        <dsp:cNvSpPr/>
      </dsp:nvSpPr>
      <dsp:spPr>
        <a:xfrm>
          <a:off x="0" y="1213167"/>
          <a:ext cx="2937510" cy="29375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038258-DFD8-4D9F-940E-DAD15B3F03B4}">
      <dsp:nvSpPr>
        <dsp:cNvPr id="0" name=""/>
        <dsp:cNvSpPr/>
      </dsp:nvSpPr>
      <dsp:spPr>
        <a:xfrm>
          <a:off x="419819" y="1632986"/>
          <a:ext cx="2097871" cy="20978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90D515-B645-451E-B91A-439324175ECA}">
      <dsp:nvSpPr>
        <dsp:cNvPr id="0" name=""/>
        <dsp:cNvSpPr/>
      </dsp:nvSpPr>
      <dsp:spPr>
        <a:xfrm>
          <a:off x="839393" y="2052560"/>
          <a:ext cx="1258723" cy="12587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202C4B-3118-4407-9393-6F69B1CBB2A3}">
      <dsp:nvSpPr>
        <dsp:cNvPr id="0" name=""/>
        <dsp:cNvSpPr/>
      </dsp:nvSpPr>
      <dsp:spPr>
        <a:xfrm>
          <a:off x="1258967" y="2472135"/>
          <a:ext cx="419574" cy="4195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830606-A091-475E-AAE9-86CA41C0B632}">
      <dsp:nvSpPr>
        <dsp:cNvPr id="0" name=""/>
        <dsp:cNvSpPr/>
      </dsp:nvSpPr>
      <dsp:spPr>
        <a:xfrm>
          <a:off x="3427095" y="233997"/>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画素単位</a:t>
          </a:r>
          <a:endParaRPr lang="ja-JP" sz="1500" kern="1200" dirty="0"/>
        </a:p>
      </dsp:txBody>
      <dsp:txXfrm>
        <a:off x="3427095" y="233997"/>
        <a:ext cx="1468755" cy="702554"/>
      </dsp:txXfrm>
    </dsp:sp>
    <dsp:sp modelId="{41B68870-83B2-4F3F-8D36-B7A7BDD37EA9}">
      <dsp:nvSpPr>
        <dsp:cNvPr id="0" name=""/>
        <dsp:cNvSpPr/>
      </dsp:nvSpPr>
      <dsp:spPr>
        <a:xfrm>
          <a:off x="3059906" y="585274"/>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6A438F-E59F-4566-AE77-B907E39D351B}">
      <dsp:nvSpPr>
        <dsp:cNvPr id="0" name=""/>
        <dsp:cNvSpPr/>
      </dsp:nvSpPr>
      <dsp:spPr>
        <a:xfrm rot="5400000">
          <a:off x="1214170" y="816603"/>
          <a:ext cx="2075840" cy="161563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F165BA-65DF-4723-B617-129BE4E95406}">
      <dsp:nvSpPr>
        <dsp:cNvPr id="0" name=""/>
        <dsp:cNvSpPr/>
      </dsp:nvSpPr>
      <dsp:spPr>
        <a:xfrm>
          <a:off x="3427095" y="936551"/>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ブロック単位</a:t>
          </a:r>
          <a:endParaRPr lang="ja-JP" sz="1500" kern="1200" dirty="0"/>
        </a:p>
      </dsp:txBody>
      <dsp:txXfrm>
        <a:off x="3427095" y="936551"/>
        <a:ext cx="1468755" cy="702554"/>
      </dsp:txXfrm>
    </dsp:sp>
    <dsp:sp modelId="{D3349BD4-5777-4D4A-B35F-64E3F87DB2BB}">
      <dsp:nvSpPr>
        <dsp:cNvPr id="0" name=""/>
        <dsp:cNvSpPr/>
      </dsp:nvSpPr>
      <dsp:spPr>
        <a:xfrm>
          <a:off x="3059906" y="1287829"/>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05CED-DB41-4444-B08C-727C092B0968}">
      <dsp:nvSpPr>
        <dsp:cNvPr id="0" name=""/>
        <dsp:cNvSpPr/>
      </dsp:nvSpPr>
      <dsp:spPr>
        <a:xfrm rot="5400000">
          <a:off x="1573526" y="1507652"/>
          <a:ext cx="1704734" cy="1265577"/>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EBFD38-71F7-43CB-86AC-0B8DD11D09CA}">
      <dsp:nvSpPr>
        <dsp:cNvPr id="0" name=""/>
        <dsp:cNvSpPr/>
      </dsp:nvSpPr>
      <dsp:spPr>
        <a:xfrm>
          <a:off x="3427095" y="1639106"/>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フレーム単位</a:t>
          </a:r>
          <a:endParaRPr lang="ja-JP" sz="1500" kern="1200" dirty="0"/>
        </a:p>
      </dsp:txBody>
      <dsp:txXfrm>
        <a:off x="3427095" y="1639106"/>
        <a:ext cx="1468755" cy="702554"/>
      </dsp:txXfrm>
    </dsp:sp>
    <dsp:sp modelId="{8311A068-A3FF-48FE-9F73-EFA0626E1334}">
      <dsp:nvSpPr>
        <dsp:cNvPr id="0" name=""/>
        <dsp:cNvSpPr/>
      </dsp:nvSpPr>
      <dsp:spPr>
        <a:xfrm>
          <a:off x="3059906" y="1990383"/>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7B5B2-4CCB-4B3E-8345-89D9020517E4}">
      <dsp:nvSpPr>
        <dsp:cNvPr id="0" name=""/>
        <dsp:cNvSpPr/>
      </dsp:nvSpPr>
      <dsp:spPr>
        <a:xfrm rot="5400000">
          <a:off x="1921376" y="2151701"/>
          <a:ext cx="1300337" cy="976722"/>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1C5E5-6C3E-4D9F-AECB-CDED589E05EB}">
      <dsp:nvSpPr>
        <dsp:cNvPr id="0" name=""/>
        <dsp:cNvSpPr/>
      </dsp:nvSpPr>
      <dsp:spPr>
        <a:xfrm>
          <a:off x="3427095" y="2341660"/>
          <a:ext cx="1468755" cy="702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9050" rIns="19050" bIns="19050" numCol="1" spcCol="1270" anchor="ctr" anchorCtr="0">
          <a:noAutofit/>
        </a:bodyPr>
        <a:lstStyle/>
        <a:p>
          <a:pPr lvl="0" algn="l" defTabSz="666750" rtl="0">
            <a:lnSpc>
              <a:spcPct val="90000"/>
            </a:lnSpc>
            <a:spcBef>
              <a:spcPct val="0"/>
            </a:spcBef>
            <a:spcAft>
              <a:spcPct val="35000"/>
            </a:spcAft>
          </a:pPr>
          <a:r>
            <a:rPr kumimoji="1" lang="ja-JP" sz="1500" kern="1200" dirty="0" smtClean="0"/>
            <a:t>シーケンス単位</a:t>
          </a:r>
          <a:endParaRPr lang="ja-JP" sz="1500" kern="1200" dirty="0"/>
        </a:p>
      </dsp:txBody>
      <dsp:txXfrm>
        <a:off x="3427095" y="2341660"/>
        <a:ext cx="1468755" cy="702554"/>
      </dsp:txXfrm>
    </dsp:sp>
    <dsp:sp modelId="{29BFA467-5A14-478A-8CA2-F24D17442748}">
      <dsp:nvSpPr>
        <dsp:cNvPr id="0" name=""/>
        <dsp:cNvSpPr/>
      </dsp:nvSpPr>
      <dsp:spPr>
        <a:xfrm>
          <a:off x="3059906" y="2692938"/>
          <a:ext cx="36718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DCECA1-4BC8-48B1-8083-2A2C90EC4CF6}">
      <dsp:nvSpPr>
        <dsp:cNvPr id="0" name=""/>
        <dsp:cNvSpPr/>
      </dsp:nvSpPr>
      <dsp:spPr>
        <a:xfrm rot="5400000">
          <a:off x="2270058" y="2798296"/>
          <a:ext cx="893786" cy="682481"/>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5BAC6-5684-41DE-95FA-3916E33EFA33}">
      <dsp:nvSpPr>
        <dsp:cNvPr id="0" name=""/>
        <dsp:cNvSpPr/>
      </dsp:nvSpPr>
      <dsp:spPr>
        <a:xfrm>
          <a:off x="0" y="303995"/>
          <a:ext cx="4903675" cy="490367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35C1F-5976-4485-8C93-60A11FFA537F}">
      <dsp:nvSpPr>
        <dsp:cNvPr id="0" name=""/>
        <dsp:cNvSpPr/>
      </dsp:nvSpPr>
      <dsp:spPr>
        <a:xfrm>
          <a:off x="465849" y="769844"/>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SISD</a:t>
          </a:r>
          <a:endParaRPr lang="ja-JP" sz="2600" kern="1200" dirty="0"/>
        </a:p>
        <a:p>
          <a:pPr marL="228600" lvl="1" indent="-228600" algn="l" defTabSz="889000" rtl="0">
            <a:lnSpc>
              <a:spcPct val="90000"/>
            </a:lnSpc>
            <a:spcBef>
              <a:spcPct val="0"/>
            </a:spcBef>
            <a:spcAft>
              <a:spcPct val="15000"/>
            </a:spcAft>
            <a:buChar char="••"/>
          </a:pPr>
          <a:r>
            <a:rPr lang="ja-JP" altLang="en-US" sz="2000" kern="1200" dirty="0" smtClean="0"/>
            <a:t>シングル</a:t>
          </a:r>
          <a:r>
            <a:rPr lang="en-US" altLang="ja-JP" sz="2000" kern="1200" dirty="0" smtClean="0"/>
            <a:t/>
          </a:r>
          <a:br>
            <a:rPr lang="en-US" altLang="ja-JP" sz="2000" kern="1200" dirty="0" smtClean="0"/>
          </a:br>
          <a:r>
            <a:rPr lang="ja-JP" altLang="en-US" sz="2000" kern="1200" dirty="0" smtClean="0"/>
            <a:t>コア</a:t>
          </a:r>
          <a:endParaRPr lang="ja-JP" sz="2000" kern="1200" dirty="0"/>
        </a:p>
      </dsp:txBody>
      <dsp:txXfrm>
        <a:off x="559206" y="863201"/>
        <a:ext cx="1725719" cy="1725719"/>
      </dsp:txXfrm>
    </dsp:sp>
    <dsp:sp modelId="{775370DA-6D8C-44DC-94CD-0AC7D5D610EB}">
      <dsp:nvSpPr>
        <dsp:cNvPr id="0" name=""/>
        <dsp:cNvSpPr/>
      </dsp:nvSpPr>
      <dsp:spPr>
        <a:xfrm>
          <a:off x="2525392" y="769844"/>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SIMD</a:t>
          </a:r>
          <a:endParaRPr lang="ja-JP" sz="2600" kern="1200" dirty="0"/>
        </a:p>
        <a:p>
          <a:pPr marL="228600" lvl="1" indent="-228600" algn="l" defTabSz="889000" rtl="0">
            <a:lnSpc>
              <a:spcPct val="90000"/>
            </a:lnSpc>
            <a:spcBef>
              <a:spcPct val="0"/>
            </a:spcBef>
            <a:spcAft>
              <a:spcPct val="15000"/>
            </a:spcAft>
            <a:buChar char="••"/>
          </a:pPr>
          <a:r>
            <a:rPr lang="en-US" altLang="ja-JP" sz="2000" kern="1200" dirty="0" smtClean="0"/>
            <a:t>SSE</a:t>
          </a:r>
          <a:r>
            <a:rPr lang="ja-JP" altLang="en-US" sz="2000" kern="1200" dirty="0" smtClean="0"/>
            <a:t>・</a:t>
          </a:r>
          <a:r>
            <a:rPr lang="en-US" altLang="ja-JP" sz="2000" kern="1200" dirty="0" smtClean="0"/>
            <a:t>AVX</a:t>
          </a:r>
          <a:r>
            <a:rPr lang="ja-JP" altLang="en-US" sz="2000" kern="1200" dirty="0" smtClean="0"/>
            <a:t> </a:t>
          </a:r>
          <a:r>
            <a:rPr lang="en-US" altLang="ja-JP" sz="2000" kern="1200" dirty="0" smtClean="0"/>
            <a:t>GPU</a:t>
          </a:r>
          <a:endParaRPr lang="ja-JP" sz="2000" kern="1200" dirty="0"/>
        </a:p>
      </dsp:txBody>
      <dsp:txXfrm>
        <a:off x="2618749" y="863201"/>
        <a:ext cx="1725719" cy="1725719"/>
      </dsp:txXfrm>
    </dsp:sp>
    <dsp:sp modelId="{609F19F8-9B70-4517-A1FC-486AEE49B056}">
      <dsp:nvSpPr>
        <dsp:cNvPr id="0" name=""/>
        <dsp:cNvSpPr/>
      </dsp:nvSpPr>
      <dsp:spPr>
        <a:xfrm>
          <a:off x="465849" y="2829387"/>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MISD</a:t>
          </a:r>
          <a:endParaRPr lang="ja-JP" sz="2600" kern="1200" dirty="0"/>
        </a:p>
        <a:p>
          <a:pPr marL="228600" lvl="1" indent="-228600" algn="l" defTabSz="889000" rtl="0">
            <a:lnSpc>
              <a:spcPct val="90000"/>
            </a:lnSpc>
            <a:spcBef>
              <a:spcPct val="0"/>
            </a:spcBef>
            <a:spcAft>
              <a:spcPct val="15000"/>
            </a:spcAft>
            <a:buChar char="••"/>
          </a:pPr>
          <a:r>
            <a:rPr lang="en-US" altLang="ja-JP" sz="2000" kern="1200" dirty="0" smtClean="0"/>
            <a:t>FPGA,H/W†</a:t>
          </a:r>
          <a:endParaRPr lang="ja-JP" sz="2000" kern="1200" dirty="0"/>
        </a:p>
      </dsp:txBody>
      <dsp:txXfrm>
        <a:off x="559206" y="2922744"/>
        <a:ext cx="1725719" cy="1725719"/>
      </dsp:txXfrm>
    </dsp:sp>
    <dsp:sp modelId="{138D4F4C-48F6-441F-BB73-4A5C23BD3C5B}">
      <dsp:nvSpPr>
        <dsp:cNvPr id="0" name=""/>
        <dsp:cNvSpPr/>
      </dsp:nvSpPr>
      <dsp:spPr>
        <a:xfrm>
          <a:off x="2525392" y="2829387"/>
          <a:ext cx="1912433" cy="19124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lvl="0" algn="l" defTabSz="1155700" rtl="0">
            <a:lnSpc>
              <a:spcPct val="90000"/>
            </a:lnSpc>
            <a:spcBef>
              <a:spcPct val="0"/>
            </a:spcBef>
            <a:spcAft>
              <a:spcPct val="35000"/>
            </a:spcAft>
          </a:pPr>
          <a:r>
            <a:rPr kumimoji="1" lang="en-US" sz="2600" kern="1200" dirty="0" smtClean="0"/>
            <a:t>MIMD</a:t>
          </a:r>
          <a:endParaRPr lang="ja-JP" sz="2600" kern="1200" dirty="0"/>
        </a:p>
        <a:p>
          <a:pPr marL="228600" lvl="1" indent="-228600" algn="l" defTabSz="889000" rtl="0">
            <a:lnSpc>
              <a:spcPct val="90000"/>
            </a:lnSpc>
            <a:spcBef>
              <a:spcPct val="0"/>
            </a:spcBef>
            <a:spcAft>
              <a:spcPct val="15000"/>
            </a:spcAft>
            <a:buChar char="••"/>
          </a:pPr>
          <a:r>
            <a:rPr lang="ja-JP" altLang="en-US" sz="2000" kern="1200" dirty="0" smtClean="0"/>
            <a:t>マルチ</a:t>
          </a:r>
          <a:r>
            <a:rPr lang="en-US" altLang="ja-JP" sz="2000" kern="1200" dirty="0" smtClean="0"/>
            <a:t/>
          </a:r>
          <a:br>
            <a:rPr lang="en-US" altLang="ja-JP" sz="2000" kern="1200" dirty="0" smtClean="0"/>
          </a:br>
          <a:r>
            <a:rPr lang="ja-JP" altLang="en-US" sz="2000" kern="1200" dirty="0" smtClean="0"/>
            <a:t>コア</a:t>
          </a:r>
          <a:endParaRPr lang="ja-JP" sz="2000" kern="1200" dirty="0"/>
        </a:p>
      </dsp:txBody>
      <dsp:txXfrm>
        <a:off x="2618749" y="2922744"/>
        <a:ext cx="1725719" cy="1725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9DE390-23AA-4A91-AFC2-384250496E60}">
      <dsp:nvSpPr>
        <dsp:cNvPr id="0" name=""/>
        <dsp:cNvSpPr/>
      </dsp:nvSpPr>
      <dsp:spPr>
        <a:xfrm>
          <a:off x="1283"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add</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加算</a:t>
          </a:r>
          <a:endParaRPr kumimoji="1" lang="ja-JP" altLang="en-US" sz="1400" kern="1200" dirty="0"/>
        </a:p>
      </dsp:txBody>
      <dsp:txXfrm>
        <a:off x="1283" y="558279"/>
        <a:ext cx="1617389" cy="970433"/>
      </dsp:txXfrm>
    </dsp:sp>
    <dsp:sp modelId="{4F32431E-C93F-4918-8D96-61DDC30C20E4}">
      <dsp:nvSpPr>
        <dsp:cNvPr id="0" name=""/>
        <dsp:cNvSpPr/>
      </dsp:nvSpPr>
      <dsp:spPr>
        <a:xfrm>
          <a:off x="1780412"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減算</a:t>
          </a:r>
          <a:endParaRPr kumimoji="1" lang="ja-JP" altLang="en-US" sz="1400" kern="1200" dirty="0"/>
        </a:p>
      </dsp:txBody>
      <dsp:txXfrm>
        <a:off x="1780412" y="558279"/>
        <a:ext cx="1617389" cy="970433"/>
      </dsp:txXfrm>
    </dsp:sp>
    <dsp:sp modelId="{BF090917-EA10-4DE4-B05F-1C2AAC69D8B0}">
      <dsp:nvSpPr>
        <dsp:cNvPr id="0" name=""/>
        <dsp:cNvSpPr/>
      </dsp:nvSpPr>
      <dsp:spPr>
        <a:xfrm>
          <a:off x="3559540"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Mul</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乗算</a:t>
          </a:r>
          <a:endParaRPr kumimoji="1" lang="ja-JP" altLang="en-US" sz="1400" kern="1200" dirty="0"/>
        </a:p>
      </dsp:txBody>
      <dsp:txXfrm>
        <a:off x="3559540" y="558279"/>
        <a:ext cx="1617389" cy="970433"/>
      </dsp:txXfrm>
    </dsp:sp>
    <dsp:sp modelId="{68351107-3E94-4A3F-93D0-9BD1E945F6E1}">
      <dsp:nvSpPr>
        <dsp:cNvPr id="0" name=""/>
        <dsp:cNvSpPr/>
      </dsp:nvSpPr>
      <dsp:spPr>
        <a:xfrm>
          <a:off x="5338669"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Div</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除算</a:t>
          </a:r>
          <a:endParaRPr kumimoji="1" lang="ja-JP" altLang="en-US" sz="1400" kern="1200" dirty="0"/>
        </a:p>
      </dsp:txBody>
      <dsp:txXfrm>
        <a:off x="5338669" y="558279"/>
        <a:ext cx="1617389" cy="970433"/>
      </dsp:txXfrm>
    </dsp:sp>
    <dsp:sp modelId="{6F1E0699-486C-4249-849E-9C9BD1822BBD}">
      <dsp:nvSpPr>
        <dsp:cNvPr id="0" name=""/>
        <dsp:cNvSpPr/>
      </dsp:nvSpPr>
      <dsp:spPr>
        <a:xfrm>
          <a:off x="7117798"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Abs</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絶対値</a:t>
          </a:r>
          <a:endParaRPr kumimoji="1" lang="ja-JP" altLang="en-US" sz="1400" kern="1200" dirty="0"/>
        </a:p>
      </dsp:txBody>
      <dsp:txXfrm>
        <a:off x="7117798" y="558279"/>
        <a:ext cx="1617389" cy="970433"/>
      </dsp:txXfrm>
    </dsp:sp>
    <dsp:sp modelId="{C53EE37D-4BCA-4FD3-BC41-D9D741E388CE}">
      <dsp:nvSpPr>
        <dsp:cNvPr id="0" name=""/>
        <dsp:cNvSpPr/>
      </dsp:nvSpPr>
      <dsp:spPr>
        <a:xfrm>
          <a:off x="8896926" y="558279"/>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Avg</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平均値</a:t>
          </a:r>
          <a:endParaRPr kumimoji="1" lang="ja-JP" altLang="en-US" sz="1400" kern="1200" dirty="0"/>
        </a:p>
      </dsp:txBody>
      <dsp:txXfrm>
        <a:off x="8896926" y="558279"/>
        <a:ext cx="1617389" cy="970433"/>
      </dsp:txXfrm>
    </dsp:sp>
    <dsp:sp modelId="{E9C3C5C3-0FAE-4191-AA84-512F78E85287}">
      <dsp:nvSpPr>
        <dsp:cNvPr id="0" name=""/>
        <dsp:cNvSpPr/>
      </dsp:nvSpPr>
      <dsp:spPr>
        <a:xfrm>
          <a:off x="1283"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Dp</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内積</a:t>
          </a:r>
          <a:endParaRPr kumimoji="1" lang="ja-JP" altLang="en-US" sz="1400" kern="1200" dirty="0"/>
        </a:p>
      </dsp:txBody>
      <dsp:txXfrm>
        <a:off x="1283" y="1690452"/>
        <a:ext cx="1617389" cy="970433"/>
      </dsp:txXfrm>
    </dsp:sp>
    <dsp:sp modelId="{0A4F240F-CB8A-4311-AA1F-F88797FB943B}">
      <dsp:nvSpPr>
        <dsp:cNvPr id="0" name=""/>
        <dsp:cNvSpPr/>
      </dsp:nvSpPr>
      <dsp:spPr>
        <a:xfrm>
          <a:off x="1780412"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Floor</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切り捨て</a:t>
          </a:r>
          <a:endParaRPr kumimoji="1" lang="ja-JP" altLang="en-US" sz="1400" kern="1200" dirty="0"/>
        </a:p>
      </dsp:txBody>
      <dsp:txXfrm>
        <a:off x="1780412" y="1690452"/>
        <a:ext cx="1617389" cy="970433"/>
      </dsp:txXfrm>
    </dsp:sp>
    <dsp:sp modelId="{DB308CC5-D47A-46DE-98F4-4213A75863E9}">
      <dsp:nvSpPr>
        <dsp:cNvPr id="0" name=""/>
        <dsp:cNvSpPr/>
      </dsp:nvSpPr>
      <dsp:spPr>
        <a:xfrm>
          <a:off x="3559540"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smtClean="0"/>
            <a:t>Ceil</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切り上げ</a:t>
          </a:r>
          <a:endParaRPr kumimoji="1" lang="ja-JP" altLang="en-US" sz="1400" kern="1200" dirty="0"/>
        </a:p>
      </dsp:txBody>
      <dsp:txXfrm>
        <a:off x="3559540" y="1690452"/>
        <a:ext cx="1617389" cy="970433"/>
      </dsp:txXfrm>
    </dsp:sp>
    <dsp:sp modelId="{D2F6230C-E1E4-43E1-8AD3-701ACEA81B9C}">
      <dsp:nvSpPr>
        <dsp:cNvPr id="0" name=""/>
        <dsp:cNvSpPr/>
      </dsp:nvSpPr>
      <dsp:spPr>
        <a:xfrm>
          <a:off x="5338669"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Addsub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交互に</a:t>
          </a:r>
          <a:r>
            <a:rPr kumimoji="1" lang="en-US" altLang="ja-JP" sz="1400" kern="1200" dirty="0" smtClean="0"/>
            <a:t/>
          </a:r>
          <a:br>
            <a:rPr kumimoji="1" lang="en-US" altLang="ja-JP" sz="1400" kern="1200" dirty="0" smtClean="0"/>
          </a:br>
          <a:r>
            <a:rPr kumimoji="1" lang="ja-JP" altLang="en-US" sz="1400" kern="1200" dirty="0" smtClean="0"/>
            <a:t>加算，減算</a:t>
          </a:r>
          <a:endParaRPr kumimoji="1" lang="ja-JP" altLang="en-US" sz="1400" kern="1200" dirty="0"/>
        </a:p>
      </dsp:txBody>
      <dsp:txXfrm>
        <a:off x="5338669" y="1690452"/>
        <a:ext cx="1617389" cy="970433"/>
      </dsp:txXfrm>
    </dsp:sp>
    <dsp:sp modelId="{E2909127-67B4-4501-8C59-A39B52A2FB89}">
      <dsp:nvSpPr>
        <dsp:cNvPr id="0" name=""/>
        <dsp:cNvSpPr/>
      </dsp:nvSpPr>
      <dsp:spPr>
        <a:xfrm>
          <a:off x="7117798"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Hadd</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要素間加算</a:t>
          </a:r>
          <a:endParaRPr kumimoji="1" lang="ja-JP" altLang="en-US" sz="1400" kern="1200" dirty="0"/>
        </a:p>
      </dsp:txBody>
      <dsp:txXfrm>
        <a:off x="7117798" y="1690452"/>
        <a:ext cx="1617389" cy="970433"/>
      </dsp:txXfrm>
    </dsp:sp>
    <dsp:sp modelId="{CDD18685-B1AB-4D4C-9800-165519942D6A}">
      <dsp:nvSpPr>
        <dsp:cNvPr id="0" name=""/>
        <dsp:cNvSpPr/>
      </dsp:nvSpPr>
      <dsp:spPr>
        <a:xfrm>
          <a:off x="8896926" y="1690452"/>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Hsub</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要素間加算</a:t>
          </a:r>
          <a:endParaRPr kumimoji="1" lang="ja-JP" altLang="en-US" sz="1400" kern="1200" dirty="0"/>
        </a:p>
      </dsp:txBody>
      <dsp:txXfrm>
        <a:off x="8896926" y="1690452"/>
        <a:ext cx="1617389" cy="970433"/>
      </dsp:txXfrm>
    </dsp:sp>
    <dsp:sp modelId="{BF5CDCCB-C21C-45B4-A447-6A9AD801FA17}">
      <dsp:nvSpPr>
        <dsp:cNvPr id="0" name=""/>
        <dsp:cNvSpPr/>
      </dsp:nvSpPr>
      <dsp:spPr>
        <a:xfrm>
          <a:off x="1283"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Psadbw</a:t>
          </a:r>
          <a:endParaRPr kumimoji="1" lang="ja-JP" altLang="en-US" sz="1800" kern="1200" dirty="0"/>
        </a:p>
        <a:p>
          <a:pPr marL="114300" lvl="1" indent="-114300" algn="l" defTabSz="622300">
            <a:lnSpc>
              <a:spcPct val="90000"/>
            </a:lnSpc>
            <a:spcBef>
              <a:spcPct val="0"/>
            </a:spcBef>
            <a:spcAft>
              <a:spcPct val="15000"/>
            </a:spcAft>
            <a:buChar char="••"/>
          </a:pPr>
          <a:r>
            <a:rPr kumimoji="1" lang="en-US" altLang="ja-JP" sz="1400" kern="1200" dirty="0" smtClean="0"/>
            <a:t>SAD</a:t>
          </a:r>
          <a:r>
            <a:rPr kumimoji="1" lang="ja-JP" altLang="en-US" sz="1400" kern="1200" dirty="0" smtClean="0"/>
            <a:t>計算</a:t>
          </a:r>
          <a:endParaRPr kumimoji="1" lang="ja-JP" altLang="en-US" sz="1400" kern="1200" dirty="0"/>
        </a:p>
      </dsp:txBody>
      <dsp:txXfrm>
        <a:off x="1283" y="2822624"/>
        <a:ext cx="1617389" cy="970433"/>
      </dsp:txXfrm>
    </dsp:sp>
    <dsp:sp modelId="{B399BAE1-736A-40AE-B1C3-520ED703F759}">
      <dsp:nvSpPr>
        <dsp:cNvPr id="0" name=""/>
        <dsp:cNvSpPr/>
      </dsp:nvSpPr>
      <dsp:spPr>
        <a:xfrm>
          <a:off x="1780412"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Cmp</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dirty="0" smtClean="0"/>
            <a:t>比較演算</a:t>
          </a:r>
          <a:endParaRPr kumimoji="1" lang="ja-JP" altLang="en-US" sz="1400" kern="1200" dirty="0"/>
        </a:p>
      </dsp:txBody>
      <dsp:txXfrm>
        <a:off x="1780412" y="2822624"/>
        <a:ext cx="1617389" cy="970433"/>
      </dsp:txXfrm>
    </dsp:sp>
    <dsp:sp modelId="{815D8725-3090-44B6-94A1-658ED0AB3365}">
      <dsp:nvSpPr>
        <dsp:cNvPr id="0" name=""/>
        <dsp:cNvSpPr/>
      </dsp:nvSpPr>
      <dsp:spPr>
        <a:xfrm>
          <a:off x="3559540"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kumimoji="1" lang="en-US" altLang="ja-JP" sz="1800" kern="1200" dirty="0" err="1" smtClean="0"/>
            <a:t>Sqr</a:t>
          </a:r>
          <a:endParaRPr kumimoji="1" lang="ja-JP" altLang="en-US" sz="1800" kern="1200" dirty="0"/>
        </a:p>
        <a:p>
          <a:pPr marL="114300" lvl="1" indent="-114300" algn="l" defTabSz="622300">
            <a:lnSpc>
              <a:spcPct val="90000"/>
            </a:lnSpc>
            <a:spcBef>
              <a:spcPct val="0"/>
            </a:spcBef>
            <a:spcAft>
              <a:spcPct val="15000"/>
            </a:spcAft>
            <a:buChar char="••"/>
          </a:pPr>
          <a:r>
            <a:rPr kumimoji="1" lang="ja-JP" altLang="en-US" sz="1400" kern="1200" smtClean="0"/>
            <a:t>平方根</a:t>
          </a:r>
          <a:endParaRPr kumimoji="1" lang="ja-JP" altLang="en-US" sz="1400" kern="1200" dirty="0"/>
        </a:p>
      </dsp:txBody>
      <dsp:txXfrm>
        <a:off x="3559540" y="2822624"/>
        <a:ext cx="1617389" cy="970433"/>
      </dsp:txXfrm>
    </dsp:sp>
    <dsp:sp modelId="{D44D0069-24E6-421F-9F96-E5E9672BCEC7}">
      <dsp:nvSpPr>
        <dsp:cNvPr id="0" name=""/>
        <dsp:cNvSpPr/>
      </dsp:nvSpPr>
      <dsp:spPr>
        <a:xfrm>
          <a:off x="5338669"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キャスト</a:t>
          </a:r>
          <a:endParaRPr kumimoji="1" lang="ja-JP" altLang="en-US" sz="1800" kern="1200" dirty="0"/>
        </a:p>
      </dsp:txBody>
      <dsp:txXfrm>
        <a:off x="5338669" y="2822624"/>
        <a:ext cx="1617389" cy="970433"/>
      </dsp:txXfrm>
    </dsp:sp>
    <dsp:sp modelId="{0ADD2C21-3800-46CA-9B4C-20FECB0A04D3}">
      <dsp:nvSpPr>
        <dsp:cNvPr id="0" name=""/>
        <dsp:cNvSpPr/>
      </dsp:nvSpPr>
      <dsp:spPr>
        <a:xfrm>
          <a:off x="7117798"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kumimoji="1" lang="ja-JP" altLang="en-US" sz="1800" kern="1200" dirty="0" smtClean="0"/>
            <a:t>ビット演算</a:t>
          </a:r>
          <a:endParaRPr kumimoji="1" lang="ja-JP" altLang="en-US" sz="1800" kern="1200" dirty="0"/>
        </a:p>
      </dsp:txBody>
      <dsp:txXfrm>
        <a:off x="7117798" y="2822624"/>
        <a:ext cx="1617389" cy="970433"/>
      </dsp:txXfrm>
    </dsp:sp>
    <dsp:sp modelId="{75CF7BA8-961D-47CE-89FB-BF2494D0F1AF}">
      <dsp:nvSpPr>
        <dsp:cNvPr id="0" name=""/>
        <dsp:cNvSpPr/>
      </dsp:nvSpPr>
      <dsp:spPr>
        <a:xfrm>
          <a:off x="8896926" y="2822624"/>
          <a:ext cx="1617389" cy="9704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kumimoji="1" lang="en-US" altLang="ja-JP" sz="2000" kern="1200" dirty="0" err="1" smtClean="0"/>
            <a:t>Popcnt</a:t>
          </a:r>
          <a:endParaRPr kumimoji="1" lang="ja-JP" altLang="en-US" sz="2000" kern="1200" dirty="0"/>
        </a:p>
        <a:p>
          <a:pPr marL="171450" lvl="1" indent="-171450" algn="l" defTabSz="711200">
            <a:lnSpc>
              <a:spcPct val="90000"/>
            </a:lnSpc>
            <a:spcBef>
              <a:spcPct val="0"/>
            </a:spcBef>
            <a:spcAft>
              <a:spcPct val="15000"/>
            </a:spcAft>
            <a:buChar char="••"/>
          </a:pPr>
          <a:r>
            <a:rPr kumimoji="1" lang="ja-JP" altLang="en-US" sz="1600" kern="1200" dirty="0" smtClean="0"/>
            <a:t>ビット数上げ</a:t>
          </a:r>
          <a:endParaRPr kumimoji="1" lang="ja-JP" altLang="en-US" sz="1600" kern="1200" dirty="0"/>
        </a:p>
      </dsp:txBody>
      <dsp:txXfrm>
        <a:off x="8896926" y="2822624"/>
        <a:ext cx="1617389" cy="9704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A3A50-24AA-4F6C-A3CD-1BE05C5C41A1}">
      <dsp:nvSpPr>
        <dsp:cNvPr id="0" name=""/>
        <dsp:cNvSpPr/>
      </dsp:nvSpPr>
      <dsp:spPr>
        <a:xfrm>
          <a:off x="1897380" y="0"/>
          <a:ext cx="94868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smtClean="0"/>
            <a:t>L1</a:t>
          </a:r>
          <a:endParaRPr lang="ja-JP" sz="3400" kern="1200"/>
        </a:p>
      </dsp:txBody>
      <dsp:txXfrm>
        <a:off x="1897380" y="0"/>
        <a:ext cx="948689" cy="870267"/>
      </dsp:txXfrm>
    </dsp:sp>
    <dsp:sp modelId="{B4CF5E29-31D5-4221-93B3-3923113CE499}">
      <dsp:nvSpPr>
        <dsp:cNvPr id="0" name=""/>
        <dsp:cNvSpPr/>
      </dsp:nvSpPr>
      <dsp:spPr>
        <a:xfrm>
          <a:off x="1423035" y="870267"/>
          <a:ext cx="189737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dirty="0" smtClean="0"/>
            <a:t>L2</a:t>
          </a:r>
          <a:endParaRPr lang="ja-JP" sz="3400" kern="1200" dirty="0"/>
        </a:p>
      </dsp:txBody>
      <dsp:txXfrm>
        <a:off x="1755076" y="870267"/>
        <a:ext cx="1233297" cy="870267"/>
      </dsp:txXfrm>
    </dsp:sp>
    <dsp:sp modelId="{0C53BD30-92CC-431B-9947-B2AF7F440ABD}">
      <dsp:nvSpPr>
        <dsp:cNvPr id="0" name=""/>
        <dsp:cNvSpPr/>
      </dsp:nvSpPr>
      <dsp:spPr>
        <a:xfrm>
          <a:off x="948690" y="1740535"/>
          <a:ext cx="284606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ja-JP" sz="3400" kern="1200" smtClean="0"/>
            <a:t>メモリ</a:t>
          </a:r>
          <a:endParaRPr lang="ja-JP" sz="3400" kern="1200"/>
        </a:p>
      </dsp:txBody>
      <dsp:txXfrm>
        <a:off x="1446752" y="1740535"/>
        <a:ext cx="1849945" cy="870267"/>
      </dsp:txXfrm>
    </dsp:sp>
    <dsp:sp modelId="{CBE8BD5D-882A-4D38-A3CE-AC44A45C1418}">
      <dsp:nvSpPr>
        <dsp:cNvPr id="0" name=""/>
        <dsp:cNvSpPr/>
      </dsp:nvSpPr>
      <dsp:spPr>
        <a:xfrm>
          <a:off x="474345" y="2610802"/>
          <a:ext cx="379475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en-US" sz="3400" kern="1200" smtClean="0"/>
            <a:t>HDD</a:t>
          </a:r>
          <a:endParaRPr lang="ja-JP" sz="3400" kern="1200"/>
        </a:p>
      </dsp:txBody>
      <dsp:txXfrm>
        <a:off x="1138427" y="2610802"/>
        <a:ext cx="2466594" cy="870267"/>
      </dsp:txXfrm>
    </dsp:sp>
    <dsp:sp modelId="{A8007B7F-E08E-47F3-A1B3-39B228D4DEC9}">
      <dsp:nvSpPr>
        <dsp:cNvPr id="0" name=""/>
        <dsp:cNvSpPr/>
      </dsp:nvSpPr>
      <dsp:spPr>
        <a:xfrm>
          <a:off x="0" y="3481070"/>
          <a:ext cx="4743449" cy="870267"/>
        </a:xfrm>
        <a:prstGeom prst="trapezoid">
          <a:avLst>
            <a:gd name="adj" fmla="val 5450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1511300" rtl="0">
            <a:lnSpc>
              <a:spcPct val="90000"/>
            </a:lnSpc>
            <a:spcBef>
              <a:spcPct val="0"/>
            </a:spcBef>
            <a:spcAft>
              <a:spcPct val="35000"/>
            </a:spcAft>
          </a:pPr>
          <a:r>
            <a:rPr kumimoji="1" lang="ja-JP" sz="3400" kern="1200" smtClean="0"/>
            <a:t>ネットワーク</a:t>
          </a:r>
          <a:endParaRPr lang="ja-JP" sz="3400" kern="1200"/>
        </a:p>
      </dsp:txBody>
      <dsp:txXfrm>
        <a:off x="830103" y="3481070"/>
        <a:ext cx="3083242" cy="8702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9E8D4-45EC-4EBF-9610-D4F807250E9B}" type="datetimeFigureOut">
              <a:rPr kumimoji="1" lang="ja-JP" altLang="en-US" smtClean="0"/>
              <a:t>2014/4/21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B69632-7B73-453D-A212-53A470E177B6}" type="slidenum">
              <a:rPr kumimoji="1" lang="ja-JP" altLang="en-US" smtClean="0"/>
              <a:t>‹#›</a:t>
            </a:fld>
            <a:endParaRPr kumimoji="1" lang="ja-JP" altLang="en-US"/>
          </a:p>
        </p:txBody>
      </p:sp>
    </p:spTree>
    <p:extLst>
      <p:ext uri="{BB962C8B-B14F-4D97-AF65-F5344CB8AC3E}">
        <p14:creationId xmlns:p14="http://schemas.microsoft.com/office/powerpoint/2010/main" val="282071553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1B69632-7B73-453D-A212-53A470E177B6}" type="slidenum">
              <a:rPr kumimoji="1" lang="ja-JP" altLang="en-US" smtClean="0"/>
              <a:t>1</a:t>
            </a:fld>
            <a:endParaRPr kumimoji="1" lang="ja-JP" altLang="en-US"/>
          </a:p>
        </p:txBody>
      </p:sp>
    </p:spTree>
    <p:extLst>
      <p:ext uri="{BB962C8B-B14F-4D97-AF65-F5344CB8AC3E}">
        <p14:creationId xmlns:p14="http://schemas.microsoft.com/office/powerpoint/2010/main" val="243324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88301BA-44A3-40B0-A470-15574DFCFB2E}" type="datetime1">
              <a:rPr kumimoji="1" lang="ja-JP" altLang="en-US" smtClean="0"/>
              <a:t>2014/4/21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2034363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A6FCB14-5B42-4B15-B2BB-EB901348A239}" type="datetime1">
              <a:rPr kumimoji="1" lang="ja-JP" altLang="en-US" smtClean="0"/>
              <a:t>2014/4/21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024425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C94C43F4-D3FA-4DBC-BA7A-1DBFA2E4BF08}" type="datetime1">
              <a:rPr kumimoji="1" lang="ja-JP" altLang="en-US" smtClean="0"/>
              <a:t>2014/4/21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944478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マスター タイトルの書式設定</a:t>
            </a:r>
            <a:endParaRPr kumimoji="1" lang="ja-JP" altLang="en-US" dirty="0"/>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9F9CBA90-D76F-4E92-8895-1E0E55C1F8BC}" type="datetime1">
              <a:rPr kumimoji="1" lang="ja-JP" altLang="en-US" smtClean="0"/>
              <a:t>2014/4/21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1636765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CD5C9B03-E0C1-42E8-8998-3CC193131D4A}" type="datetime1">
              <a:rPr kumimoji="1" lang="ja-JP" altLang="en-US" smtClean="0"/>
              <a:t>2014/4/21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97470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1C67303-A5B8-4FFA-9A89-67DAFB163557}" type="datetime1">
              <a:rPr kumimoji="1" lang="ja-JP" altLang="en-US" smtClean="0"/>
              <a:t>2014/4/21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961212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A00ABD4-729D-4163-9847-C5824C7F93F0}" type="datetime1">
              <a:rPr kumimoji="1" lang="ja-JP" altLang="en-US" smtClean="0"/>
              <a:t>2014/4/21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328250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6187398-763D-4B71-8873-9C1B84B942E1}" type="datetime1">
              <a:rPr kumimoji="1" lang="ja-JP" altLang="en-US" smtClean="0"/>
              <a:t>2014/4/21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41500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72C4461-F0C2-477E-A2F7-226B9861DD7C}" type="datetime1">
              <a:rPr kumimoji="1" lang="ja-JP" altLang="en-US" smtClean="0"/>
              <a:t>2014/4/21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781930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B61A1F1-7915-40FA-9975-F8F1A4FC6289}" type="datetime1">
              <a:rPr kumimoji="1" lang="ja-JP" altLang="en-US" smtClean="0"/>
              <a:t>2014/4/21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2761311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10220826-7D87-4F0E-B40E-88398D136C55}" type="datetime1">
              <a:rPr kumimoji="1" lang="ja-JP" altLang="en-US" smtClean="0"/>
              <a:t>2014/4/21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1830972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CF23F2-A1C5-4607-944F-AF2E0AE460C6}" type="datetime1">
              <a:rPr kumimoji="1" lang="ja-JP" altLang="en-US" smtClean="0"/>
              <a:t>2014/4/21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0F142-3F0F-4891-85ED-B3DFF9789FC8}" type="slidenum">
              <a:rPr kumimoji="1" lang="ja-JP" altLang="en-US" smtClean="0"/>
              <a:t>‹#›</a:t>
            </a:fld>
            <a:endParaRPr kumimoji="1" lang="ja-JP" altLang="en-US"/>
          </a:p>
        </p:txBody>
      </p:sp>
    </p:spTree>
    <p:extLst>
      <p:ext uri="{BB962C8B-B14F-4D97-AF65-F5344CB8AC3E}">
        <p14:creationId xmlns:p14="http://schemas.microsoft.com/office/powerpoint/2010/main" val="302453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nma.web.nitech.ac.jp/fukushima/research/depthmap_postfilter.html"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3" Type="http://schemas.openxmlformats.org/officeDocument/2006/relationships/hyperlink" Target="http://nma.web.nitech.ac.jp/fukushima/research/weightedjointbilateralfilter.html"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nma.web.nitech.ac.jp/fukushima/research/viewsynthesis.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github.com/norishigefukushima/SSII2014"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www.intel.co.jp/content/www/jp/ja/developer/download.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eigen.tuxfamily.org/index.php?title=Main_Page" TargetMode="External"/><Relationship Id="rId2" Type="http://schemas.openxmlformats.org/officeDocument/2006/relationships/hyperlink" Target="http://opencv.org/" TargetMode="External"/><Relationship Id="rId1" Type="http://schemas.openxmlformats.org/officeDocument/2006/relationships/slideLayout" Target="../slideLayouts/slideLayout2.xml"/><Relationship Id="rId6" Type="http://schemas.openxmlformats.org/officeDocument/2006/relationships/hyperlink" Target="http://www.ffmpeg.org/" TargetMode="External"/><Relationship Id="rId5" Type="http://schemas.openxmlformats.org/officeDocument/2006/relationships/hyperlink" Target="http://www.videolan.org/developers/x264.html" TargetMode="External"/><Relationship Id="rId4" Type="http://schemas.openxmlformats.org/officeDocument/2006/relationships/hyperlink" Target="http://www.fftw.org/"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ispc.github.io/"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mailto:fukushima@nitech.ac.j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73100" y="58056"/>
            <a:ext cx="9144000" cy="2387600"/>
          </a:xfrm>
        </p:spPr>
        <p:txBody>
          <a:bodyPr>
            <a:normAutofit/>
          </a:bodyPr>
          <a:lstStyle/>
          <a:p>
            <a:pPr algn="l"/>
            <a:r>
              <a:rPr kumimoji="1" lang="ja-JP" altLang="en-US" sz="6600" dirty="0" smtClean="0"/>
              <a:t>マルチコアを用いた</a:t>
            </a:r>
            <a:r>
              <a:rPr kumimoji="1" lang="en-US" altLang="ja-JP" sz="6600" dirty="0" smtClean="0"/>
              <a:t/>
            </a:r>
            <a:br>
              <a:rPr kumimoji="1" lang="en-US" altLang="ja-JP" sz="6600" dirty="0" smtClean="0"/>
            </a:br>
            <a:r>
              <a:rPr kumimoji="1" lang="ja-JP" altLang="en-US" sz="6600" dirty="0" smtClean="0"/>
              <a:t>画像処理</a:t>
            </a:r>
            <a:endParaRPr kumimoji="1" lang="ja-JP" altLang="en-US" sz="6600" dirty="0"/>
          </a:p>
        </p:txBody>
      </p:sp>
      <p:sp>
        <p:nvSpPr>
          <p:cNvPr id="3" name="サブタイトル 2"/>
          <p:cNvSpPr>
            <a:spLocks noGrp="1"/>
          </p:cNvSpPr>
          <p:nvPr>
            <p:ph type="subTitle" idx="1"/>
          </p:nvPr>
        </p:nvSpPr>
        <p:spPr>
          <a:xfrm>
            <a:off x="6669809" y="2370705"/>
            <a:ext cx="4683991" cy="1655762"/>
          </a:xfrm>
        </p:spPr>
        <p:txBody>
          <a:bodyPr>
            <a:normAutofit lnSpcReduction="10000"/>
          </a:bodyPr>
          <a:lstStyle/>
          <a:p>
            <a:pPr algn="l"/>
            <a:r>
              <a:rPr lang="ja-JP" altLang="en-US" sz="3200" dirty="0" smtClean="0">
                <a:solidFill>
                  <a:schemeClr val="bg1">
                    <a:lumMod val="50000"/>
                  </a:schemeClr>
                </a:solidFill>
              </a:rPr>
              <a:t>名古屋工業大学</a:t>
            </a:r>
            <a:endParaRPr lang="en-US" altLang="ja-JP" sz="3200" dirty="0" smtClean="0">
              <a:solidFill>
                <a:schemeClr val="bg1">
                  <a:lumMod val="50000"/>
                </a:schemeClr>
              </a:solidFill>
            </a:endParaRPr>
          </a:p>
          <a:p>
            <a:pPr algn="l"/>
            <a:r>
              <a:rPr lang="ja-JP" altLang="en-US" sz="3200" dirty="0" smtClean="0">
                <a:solidFill>
                  <a:schemeClr val="bg1">
                    <a:lumMod val="50000"/>
                  </a:schemeClr>
                </a:solidFill>
              </a:rPr>
              <a:t>福嶋 慶繁</a:t>
            </a:r>
            <a:endParaRPr lang="en-US" altLang="ja-JP" sz="3200" dirty="0" smtClean="0">
              <a:solidFill>
                <a:schemeClr val="bg1">
                  <a:lumMod val="50000"/>
                </a:schemeClr>
              </a:solidFill>
            </a:endParaRPr>
          </a:p>
          <a:p>
            <a:pPr algn="l"/>
            <a:r>
              <a:rPr lang="en-US" altLang="ja-JP" sz="3200" dirty="0" smtClean="0">
                <a:solidFill>
                  <a:schemeClr val="bg1">
                    <a:lumMod val="50000"/>
                  </a:schemeClr>
                </a:solidFill>
              </a:rPr>
              <a:t>SSII2014</a:t>
            </a:r>
            <a:r>
              <a:rPr lang="ja-JP" altLang="en-US" sz="3200" dirty="0" smtClean="0">
                <a:solidFill>
                  <a:schemeClr val="bg1">
                    <a:lumMod val="50000"/>
                  </a:schemeClr>
                </a:solidFill>
              </a:rPr>
              <a:t> チュートリアル</a:t>
            </a:r>
            <a:endParaRPr lang="en-US" altLang="ja-JP" sz="3200" dirty="0">
              <a:solidFill>
                <a:schemeClr val="bg1">
                  <a:lumMod val="50000"/>
                </a:schemeClr>
              </a:solidFill>
            </a:endParaRPr>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a:t>
            </a:fld>
            <a:endParaRPr kumimoji="1" lang="ja-JP" altLang="en-US"/>
          </a:p>
        </p:txBody>
      </p:sp>
      <p:sp>
        <p:nvSpPr>
          <p:cNvPr id="6" name="正方形/長方形 5"/>
          <p:cNvSpPr/>
          <p:nvPr/>
        </p:nvSpPr>
        <p:spPr>
          <a:xfrm>
            <a:off x="-12700" y="4343400"/>
            <a:ext cx="6578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http://www.ssii.jp/img/header/image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29919"/>
            <a:ext cx="59055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国立大学法人名古屋工業大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73" y="5351235"/>
            <a:ext cx="5276850" cy="99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950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さらに</a:t>
            </a:r>
            <a:r>
              <a:rPr lang="ja-JP" altLang="en-US" dirty="0" err="1" smtClean="0"/>
              <a:t>．．</a:t>
            </a:r>
            <a:r>
              <a:rPr lang="ja-JP" altLang="en-US" dirty="0" err="1"/>
              <a:t>．</a:t>
            </a:r>
            <a:r>
              <a:rPr lang="ja-JP" altLang="en-US" dirty="0" smtClean="0"/>
              <a:t>ダークシリコン</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u="sng" dirty="0" smtClean="0"/>
              <a:t>フリーランチ時代　～</a:t>
            </a:r>
            <a:r>
              <a:rPr kumimoji="1" lang="en-US" altLang="ja-JP" u="sng" dirty="0" smtClean="0"/>
              <a:t>2005</a:t>
            </a:r>
          </a:p>
          <a:p>
            <a:pPr lvl="1"/>
            <a:r>
              <a:rPr lang="ja-JP" altLang="en-US" dirty="0" smtClean="0"/>
              <a:t>トランジスタ数はクロック数へ</a:t>
            </a:r>
            <a:endParaRPr lang="en-US" altLang="ja-JP" dirty="0" smtClean="0"/>
          </a:p>
          <a:p>
            <a:r>
              <a:rPr kumimoji="1" lang="ja-JP" altLang="en-US" u="sng" dirty="0" smtClean="0"/>
              <a:t>ホモジニアス・マルチコア時代　</a:t>
            </a:r>
            <a:r>
              <a:rPr kumimoji="1" lang="en-US" altLang="ja-JP" u="sng" dirty="0" smtClean="0"/>
              <a:t>2005</a:t>
            </a:r>
            <a:r>
              <a:rPr kumimoji="1" lang="ja-JP" altLang="en-US" u="sng" dirty="0" smtClean="0"/>
              <a:t>～</a:t>
            </a:r>
            <a:r>
              <a:rPr kumimoji="1" lang="en-US" altLang="ja-JP" u="sng" dirty="0" smtClean="0"/>
              <a:t>20??</a:t>
            </a:r>
          </a:p>
          <a:p>
            <a:pPr lvl="1"/>
            <a:r>
              <a:rPr lang="ja-JP" altLang="en-US" dirty="0" smtClean="0"/>
              <a:t>トランジスタ数はコア数へ</a:t>
            </a:r>
            <a:endParaRPr lang="en-US" altLang="ja-JP" dirty="0" smtClean="0"/>
          </a:p>
          <a:p>
            <a:r>
              <a:rPr lang="ja-JP" altLang="en-US" u="sng" dirty="0"/>
              <a:t>へテロジニアスコアへ</a:t>
            </a:r>
            <a:endParaRPr lang="en-US" altLang="ja-JP" u="sng" dirty="0"/>
          </a:p>
          <a:p>
            <a:pPr lvl="1"/>
            <a:r>
              <a:rPr kumimoji="1" lang="ja-JP" altLang="en-US" dirty="0" smtClean="0"/>
              <a:t>高いクロック数を持つコアと複数のコアを持つ低速なコアとの複合</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a:t>
            </a:fld>
            <a:endParaRPr kumimoji="1" lang="ja-JP" altLang="en-US"/>
          </a:p>
        </p:txBody>
      </p:sp>
      <p:sp>
        <p:nvSpPr>
          <p:cNvPr id="5" name="正方形/長方形 4"/>
          <p:cNvSpPr/>
          <p:nvPr/>
        </p:nvSpPr>
        <p:spPr>
          <a:xfrm>
            <a:off x="1785257" y="4534865"/>
            <a:ext cx="8621486" cy="2062103"/>
          </a:xfrm>
          <a:prstGeom prst="rect">
            <a:avLst/>
          </a:prstGeom>
        </p:spPr>
        <p:txBody>
          <a:bodyPr wrap="square">
            <a:spAutoFit/>
          </a:bodyPr>
          <a:lstStyle/>
          <a:p>
            <a:r>
              <a:rPr lang="ja-JP" altLang="en-US" sz="3200" b="1" dirty="0" smtClean="0"/>
              <a:t>理由：発熱</a:t>
            </a:r>
            <a:r>
              <a:rPr lang="ja-JP" altLang="en-US" sz="3200" b="1" dirty="0"/>
              <a:t>，電力対策</a:t>
            </a:r>
            <a:endParaRPr lang="en-US" altLang="ja-JP" sz="3200" b="1" dirty="0"/>
          </a:p>
          <a:p>
            <a:pPr marL="800100" lvl="1" indent="-342900">
              <a:buFont typeface="Arial" panose="020B0604020202020204" pitchFamily="34" charset="0"/>
              <a:buChar char="•"/>
            </a:pPr>
            <a:r>
              <a:rPr lang="ja-JP" altLang="en-US" sz="2400" dirty="0"/>
              <a:t>トランジスタは搭載可能だが電力が足りない</a:t>
            </a:r>
            <a:endParaRPr lang="en-US" altLang="ja-JP" sz="2400" dirty="0"/>
          </a:p>
          <a:p>
            <a:pPr marL="800100" lvl="1" indent="-342900">
              <a:buFont typeface="Arial" panose="020B0604020202020204" pitchFamily="34" charset="0"/>
              <a:buChar char="•"/>
            </a:pPr>
            <a:r>
              <a:rPr lang="ja-JP" altLang="en-US" sz="2400" dirty="0"/>
              <a:t>熱を抑制するために</a:t>
            </a:r>
            <a:r>
              <a:rPr lang="ja-JP" altLang="en-US" sz="2400" dirty="0" smtClean="0"/>
              <a:t>高クロック化が不可能</a:t>
            </a:r>
            <a:endParaRPr lang="en-US" altLang="ja-JP" sz="2400" dirty="0"/>
          </a:p>
          <a:p>
            <a:pPr marL="800100" lvl="1" indent="-342900">
              <a:buFont typeface="Arial" panose="020B0604020202020204" pitchFamily="34" charset="0"/>
              <a:buChar char="•"/>
            </a:pPr>
            <a:r>
              <a:rPr lang="ja-JP" altLang="en-US" sz="2400" dirty="0"/>
              <a:t>不要なチップの部分の電源をオフに→</a:t>
            </a:r>
            <a:r>
              <a:rPr lang="ja-JP" altLang="en-US" sz="2400" b="1" dirty="0"/>
              <a:t>ダークシリコン</a:t>
            </a:r>
            <a:endParaRPr lang="en-US" altLang="ja-JP" sz="2400" b="1" dirty="0"/>
          </a:p>
          <a:p>
            <a:pPr marL="1257300" lvl="2" indent="-342900">
              <a:buFont typeface="Arial" panose="020B0604020202020204" pitchFamily="34" charset="0"/>
              <a:buChar char="•"/>
            </a:pPr>
            <a:r>
              <a:rPr lang="ja-JP" altLang="en-US" sz="2400" dirty="0"/>
              <a:t>ターボブーストの理由</a:t>
            </a:r>
          </a:p>
        </p:txBody>
      </p:sp>
    </p:spTree>
    <p:extLst>
      <p:ext uri="{BB962C8B-B14F-4D97-AF65-F5344CB8AC3E}">
        <p14:creationId xmlns:p14="http://schemas.microsoft.com/office/powerpoint/2010/main" val="333476755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ソートによる行列転置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100</a:t>
            </a:fld>
            <a:endParaRPr kumimoji="1" lang="ja-JP" altLang="en-US"/>
          </a:p>
        </p:txBody>
      </p:sp>
      <p:sp>
        <p:nvSpPr>
          <p:cNvPr id="7" name="テキスト ボックス 6"/>
          <p:cNvSpPr txBox="1"/>
          <p:nvPr/>
        </p:nvSpPr>
        <p:spPr>
          <a:xfrm>
            <a:off x="274906" y="1404494"/>
            <a:ext cx="2084225" cy="1200329"/>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a:p>
            <a:r>
              <a:rPr kumimoji="1" lang="en-US" altLang="ja-JP" dirty="0" smtClean="0">
                <a:latin typeface="Consolas" panose="020B0609020204030204" pitchFamily="49" charset="0"/>
                <a:cs typeface="Consolas" panose="020B0609020204030204" pitchFamily="49" charset="0"/>
              </a:rPr>
              <a:t> 2   6  10  14 </a:t>
            </a:r>
          </a:p>
          <a:p>
            <a:r>
              <a:rPr kumimoji="1" lang="en-US" altLang="ja-JP" dirty="0" smtClean="0">
                <a:latin typeface="Consolas" panose="020B0609020204030204" pitchFamily="49" charset="0"/>
                <a:cs typeface="Consolas" panose="020B0609020204030204" pitchFamily="49" charset="0"/>
              </a:rPr>
              <a:t> 3   7  11  15 </a:t>
            </a:r>
          </a:p>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0" name="テキスト ボックス 9"/>
          <p:cNvSpPr txBox="1"/>
          <p:nvPr/>
        </p:nvSpPr>
        <p:spPr>
          <a:xfrm>
            <a:off x="1633517"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1   5   9  13 </a:t>
            </a:r>
          </a:p>
        </p:txBody>
      </p:sp>
      <p:sp>
        <p:nvSpPr>
          <p:cNvPr id="11" name="テキスト ボックス 10"/>
          <p:cNvSpPr txBox="1"/>
          <p:nvPr/>
        </p:nvSpPr>
        <p:spPr>
          <a:xfrm>
            <a:off x="4145808"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2   6  10  14 </a:t>
            </a:r>
          </a:p>
        </p:txBody>
      </p:sp>
      <p:sp>
        <p:nvSpPr>
          <p:cNvPr id="12" name="テキスト ボックス 11"/>
          <p:cNvSpPr txBox="1"/>
          <p:nvPr/>
        </p:nvSpPr>
        <p:spPr>
          <a:xfrm>
            <a:off x="6658099" y="3079668"/>
            <a:ext cx="2084225" cy="369332"/>
          </a:xfrm>
          <a:prstGeom prst="rect">
            <a:avLst/>
          </a:prstGeom>
          <a:solidFill>
            <a:schemeClr val="accent6">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3   7  11  15 </a:t>
            </a:r>
          </a:p>
        </p:txBody>
      </p:sp>
      <p:sp>
        <p:nvSpPr>
          <p:cNvPr id="13" name="テキスト ボックス 12"/>
          <p:cNvSpPr txBox="1"/>
          <p:nvPr/>
        </p:nvSpPr>
        <p:spPr>
          <a:xfrm>
            <a:off x="9170389" y="3079668"/>
            <a:ext cx="2084225" cy="369332"/>
          </a:xfrm>
          <a:prstGeom prst="rect">
            <a:avLst/>
          </a:prstGeom>
          <a:solidFill>
            <a:schemeClr val="accent6">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4   8  12  16 </a:t>
            </a:r>
            <a:endParaRPr kumimoji="1" lang="en-US" altLang="ja-JP" dirty="0" smtClean="0">
              <a:latin typeface="Consolas" panose="020B0609020204030204" pitchFamily="49" charset="0"/>
              <a:cs typeface="Consolas" panose="020B0609020204030204" pitchFamily="49" charset="0"/>
            </a:endParaRPr>
          </a:p>
        </p:txBody>
      </p:sp>
      <p:sp>
        <p:nvSpPr>
          <p:cNvPr id="14" name="テキスト ボックス 13"/>
          <p:cNvSpPr txBox="1"/>
          <p:nvPr/>
        </p:nvSpPr>
        <p:spPr>
          <a:xfrm>
            <a:off x="1633517"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5</a:t>
            </a:r>
            <a:r>
              <a:rPr lang="en-US" altLang="ja-JP" dirty="0" smtClean="0">
                <a:latin typeface="Consolas" panose="020B0609020204030204" pitchFamily="49" charset="0"/>
                <a:cs typeface="Consolas" panose="020B0609020204030204" pitchFamily="49" charset="0"/>
              </a:rPr>
              <a:t>   6 </a:t>
            </a:r>
          </a:p>
        </p:txBody>
      </p:sp>
      <p:sp>
        <p:nvSpPr>
          <p:cNvPr id="15" name="テキスト ボックス 14"/>
          <p:cNvSpPr txBox="1"/>
          <p:nvPr/>
        </p:nvSpPr>
        <p:spPr>
          <a:xfrm>
            <a:off x="4145808"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13  14 </a:t>
            </a:r>
          </a:p>
        </p:txBody>
      </p:sp>
      <p:sp>
        <p:nvSpPr>
          <p:cNvPr id="16" name="テキスト ボックス 15"/>
          <p:cNvSpPr txBox="1"/>
          <p:nvPr/>
        </p:nvSpPr>
        <p:spPr>
          <a:xfrm>
            <a:off x="6658099" y="4076941"/>
            <a:ext cx="2084225" cy="369332"/>
          </a:xfrm>
          <a:prstGeom prst="rect">
            <a:avLst/>
          </a:prstGeom>
          <a:solidFill>
            <a:schemeClr val="accent2">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3   4   7   8 </a:t>
            </a:r>
          </a:p>
        </p:txBody>
      </p:sp>
      <p:sp>
        <p:nvSpPr>
          <p:cNvPr id="17" name="テキスト ボックス 16"/>
          <p:cNvSpPr txBox="1"/>
          <p:nvPr/>
        </p:nvSpPr>
        <p:spPr>
          <a:xfrm>
            <a:off x="9170389" y="4076941"/>
            <a:ext cx="2084225" cy="369332"/>
          </a:xfrm>
          <a:prstGeom prst="rect">
            <a:avLst/>
          </a:prstGeom>
          <a:solidFill>
            <a:schemeClr val="accent2">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11  12  15  16 </a:t>
            </a:r>
            <a:endParaRPr kumimoji="1" lang="en-US" altLang="ja-JP" dirty="0" smtClean="0">
              <a:latin typeface="Consolas" panose="020B0609020204030204" pitchFamily="49" charset="0"/>
              <a:cs typeface="Consolas" panose="020B0609020204030204" pitchFamily="49" charset="0"/>
            </a:endParaRPr>
          </a:p>
        </p:txBody>
      </p:sp>
      <p:sp>
        <p:nvSpPr>
          <p:cNvPr id="18" name="テキスト ボックス 17"/>
          <p:cNvSpPr txBox="1"/>
          <p:nvPr/>
        </p:nvSpPr>
        <p:spPr>
          <a:xfrm>
            <a:off x="1633517"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1   2   3   </a:t>
            </a:r>
            <a:r>
              <a:rPr lang="en-US" altLang="ja-JP" dirty="0">
                <a:latin typeface="Consolas" panose="020B0609020204030204" pitchFamily="49" charset="0"/>
                <a:cs typeface="Consolas" panose="020B0609020204030204" pitchFamily="49" charset="0"/>
              </a:rPr>
              <a:t>4</a:t>
            </a:r>
            <a:r>
              <a:rPr lang="en-US" altLang="ja-JP" dirty="0" smtClean="0">
                <a:latin typeface="Consolas" panose="020B0609020204030204" pitchFamily="49" charset="0"/>
                <a:cs typeface="Consolas" panose="020B0609020204030204" pitchFamily="49" charset="0"/>
              </a:rPr>
              <a:t> </a:t>
            </a:r>
          </a:p>
        </p:txBody>
      </p:sp>
      <p:sp>
        <p:nvSpPr>
          <p:cNvPr id="19" name="テキスト ボックス 18"/>
          <p:cNvSpPr txBox="1"/>
          <p:nvPr/>
        </p:nvSpPr>
        <p:spPr>
          <a:xfrm>
            <a:off x="4145808"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5  </a:t>
            </a:r>
            <a:r>
              <a:rPr lang="en-US" altLang="ja-JP" dirty="0">
                <a:latin typeface="Consolas" panose="020B0609020204030204" pitchFamily="49" charset="0"/>
                <a:cs typeface="Consolas" panose="020B0609020204030204" pitchFamily="49" charset="0"/>
              </a:rPr>
              <a:t> </a:t>
            </a:r>
            <a:r>
              <a:rPr lang="en-US" altLang="ja-JP" dirty="0" smtClean="0">
                <a:latin typeface="Consolas" panose="020B0609020204030204" pitchFamily="49" charset="0"/>
                <a:cs typeface="Consolas" panose="020B0609020204030204" pitchFamily="49" charset="0"/>
              </a:rPr>
              <a:t>6</a:t>
            </a:r>
            <a:r>
              <a:rPr kumimoji="1" lang="en-US" altLang="ja-JP" dirty="0" smtClean="0">
                <a:latin typeface="Consolas" panose="020B0609020204030204" pitchFamily="49" charset="0"/>
                <a:cs typeface="Consolas" panose="020B0609020204030204" pitchFamily="49" charset="0"/>
              </a:rPr>
              <a:t>   7   8 </a:t>
            </a:r>
          </a:p>
        </p:txBody>
      </p:sp>
      <p:sp>
        <p:nvSpPr>
          <p:cNvPr id="20" name="テキスト ボックス 19"/>
          <p:cNvSpPr txBox="1"/>
          <p:nvPr/>
        </p:nvSpPr>
        <p:spPr>
          <a:xfrm>
            <a:off x="6658099" y="4980132"/>
            <a:ext cx="2084225" cy="369332"/>
          </a:xfrm>
          <a:prstGeom prst="rect">
            <a:avLst/>
          </a:prstGeom>
          <a:solidFill>
            <a:schemeClr val="accent5">
              <a:lumMod val="20000"/>
              <a:lumOff val="80000"/>
            </a:schemeClr>
          </a:solidFill>
        </p:spPr>
        <p:txBody>
          <a:bodyPr wrap="none" rtlCol="0">
            <a:spAutoFit/>
          </a:bodyPr>
          <a:lstStyle/>
          <a:p>
            <a:r>
              <a:rPr kumimoji="1" lang="en-US" altLang="ja-JP" dirty="0" smtClean="0">
                <a:latin typeface="Consolas" panose="020B0609020204030204" pitchFamily="49" charset="0"/>
                <a:cs typeface="Consolas" panose="020B0609020204030204" pitchFamily="49" charset="0"/>
              </a:rPr>
              <a:t> 9  10  11  </a:t>
            </a:r>
            <a:r>
              <a:rPr lang="en-US" altLang="ja-JP" dirty="0" smtClean="0">
                <a:latin typeface="Consolas" panose="020B0609020204030204" pitchFamily="49" charset="0"/>
                <a:cs typeface="Consolas" panose="020B0609020204030204" pitchFamily="49" charset="0"/>
              </a:rPr>
              <a:t>12</a:t>
            </a:r>
            <a:r>
              <a:rPr kumimoji="1" lang="en-US" altLang="ja-JP" dirty="0" smtClean="0">
                <a:latin typeface="Consolas" panose="020B0609020204030204" pitchFamily="49" charset="0"/>
                <a:cs typeface="Consolas" panose="020B0609020204030204" pitchFamily="49" charset="0"/>
              </a:rPr>
              <a:t> </a:t>
            </a:r>
          </a:p>
        </p:txBody>
      </p:sp>
      <p:sp>
        <p:nvSpPr>
          <p:cNvPr id="21" name="テキスト ボックス 20"/>
          <p:cNvSpPr txBox="1"/>
          <p:nvPr/>
        </p:nvSpPr>
        <p:spPr>
          <a:xfrm>
            <a:off x="9170389" y="4980132"/>
            <a:ext cx="2084225" cy="369332"/>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sp>
        <p:nvSpPr>
          <p:cNvPr id="23" name="テキスト ボックス 22"/>
          <p:cNvSpPr txBox="1"/>
          <p:nvPr/>
        </p:nvSpPr>
        <p:spPr>
          <a:xfrm>
            <a:off x="274905" y="5521146"/>
            <a:ext cx="2084225" cy="1200329"/>
          </a:xfrm>
          <a:prstGeom prst="rect">
            <a:avLst/>
          </a:prstGeom>
          <a:solidFill>
            <a:schemeClr val="accent5">
              <a:lumMod val="20000"/>
              <a:lumOff val="80000"/>
            </a:schemeClr>
          </a:solidFill>
        </p:spPr>
        <p:txBody>
          <a:bodyPr wrap="none" rtlCol="0">
            <a:spAutoFit/>
          </a:bodyPr>
          <a:lstStyle/>
          <a:p>
            <a:r>
              <a:rPr lang="en-US" altLang="ja-JP" dirty="0" smtClean="0">
                <a:latin typeface="Consolas" panose="020B0609020204030204" pitchFamily="49" charset="0"/>
                <a:cs typeface="Consolas" panose="020B0609020204030204" pitchFamily="49" charset="0"/>
              </a:rPr>
              <a:t> 1   2   </a:t>
            </a:r>
            <a:r>
              <a:rPr lang="en-US" altLang="ja-JP" dirty="0">
                <a:latin typeface="Consolas" panose="020B0609020204030204" pitchFamily="49" charset="0"/>
                <a:cs typeface="Consolas" panose="020B0609020204030204" pitchFamily="49" charset="0"/>
              </a:rPr>
              <a:t>3</a:t>
            </a:r>
            <a:r>
              <a:rPr lang="en-US" altLang="ja-JP" dirty="0" smtClean="0">
                <a:latin typeface="Consolas" panose="020B0609020204030204" pitchFamily="49" charset="0"/>
                <a:cs typeface="Consolas" panose="020B0609020204030204" pitchFamily="49" charset="0"/>
              </a:rPr>
              <a:t>   4 </a:t>
            </a:r>
          </a:p>
          <a:p>
            <a:r>
              <a:rPr kumimoji="1" lang="en-US" altLang="ja-JP" dirty="0" smtClean="0">
                <a:latin typeface="Consolas" panose="020B0609020204030204" pitchFamily="49" charset="0"/>
                <a:cs typeface="Consolas" panose="020B0609020204030204" pitchFamily="49" charset="0"/>
              </a:rPr>
              <a:t> 5   6   7   8 </a:t>
            </a:r>
          </a:p>
          <a:p>
            <a:r>
              <a:rPr kumimoji="1" lang="en-US" altLang="ja-JP" dirty="0" smtClean="0">
                <a:latin typeface="Consolas" panose="020B0609020204030204" pitchFamily="49" charset="0"/>
                <a:cs typeface="Consolas" panose="020B0609020204030204" pitchFamily="49" charset="0"/>
              </a:rPr>
              <a:t> 9  </a:t>
            </a:r>
            <a:r>
              <a:rPr lang="en-US" altLang="ja-JP" dirty="0" smtClean="0">
                <a:latin typeface="Consolas" panose="020B0609020204030204" pitchFamily="49" charset="0"/>
                <a:cs typeface="Consolas" panose="020B0609020204030204" pitchFamily="49" charset="0"/>
              </a:rPr>
              <a:t>10</a:t>
            </a:r>
            <a:r>
              <a:rPr kumimoji="1" lang="en-US" altLang="ja-JP" dirty="0" smtClean="0">
                <a:latin typeface="Consolas" panose="020B0609020204030204" pitchFamily="49" charset="0"/>
                <a:cs typeface="Consolas" panose="020B0609020204030204" pitchFamily="49" charset="0"/>
              </a:rPr>
              <a:t>  11  12 </a:t>
            </a:r>
          </a:p>
          <a:p>
            <a:r>
              <a:rPr lang="en-US" altLang="ja-JP" dirty="0" smtClean="0">
                <a:latin typeface="Consolas" panose="020B0609020204030204" pitchFamily="49" charset="0"/>
                <a:cs typeface="Consolas" panose="020B0609020204030204" pitchFamily="49" charset="0"/>
              </a:rPr>
              <a:t>13  14  15  16 </a:t>
            </a:r>
            <a:endParaRPr kumimoji="1" lang="en-US" altLang="ja-JP" dirty="0" smtClean="0">
              <a:latin typeface="Consolas" panose="020B0609020204030204" pitchFamily="49" charset="0"/>
              <a:cs typeface="Consolas" panose="020B0609020204030204" pitchFamily="49" charset="0"/>
            </a:endParaRPr>
          </a:p>
        </p:txBody>
      </p:sp>
      <p:grpSp>
        <p:nvGrpSpPr>
          <p:cNvPr id="80" name="グループ化 79"/>
          <p:cNvGrpSpPr/>
          <p:nvPr/>
        </p:nvGrpSpPr>
        <p:grpSpPr>
          <a:xfrm>
            <a:off x="1912505" y="3468003"/>
            <a:ext cx="3914081" cy="572319"/>
            <a:chOff x="1912505" y="3468003"/>
            <a:chExt cx="3914081" cy="572319"/>
          </a:xfrm>
        </p:grpSpPr>
        <p:cxnSp>
          <p:nvCxnSpPr>
            <p:cNvPr id="25" name="直線コネクタ 24"/>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4" name="直線コネクタ 43"/>
          <p:cNvCxnSpPr/>
          <p:nvPr/>
        </p:nvCxnSpPr>
        <p:spPr>
          <a:xfrm>
            <a:off x="2403581"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912505" y="443585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2894658" y="4435853"/>
            <a:ext cx="1541541"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3385733" y="4435853"/>
            <a:ext cx="1531229"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a:off x="4414433" y="4435853"/>
            <a:ext cx="2509433"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909733" y="4435853"/>
            <a:ext cx="2524671"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344073" y="4435853"/>
            <a:ext cx="406677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5826586" y="4435853"/>
            <a:ext cx="407876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flipH="1">
            <a:off x="2900728" y="4435853"/>
            <a:ext cx="402313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H="1">
            <a:off x="3417586" y="4435853"/>
            <a:ext cx="3993961"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H="1">
            <a:off x="5397484" y="4435853"/>
            <a:ext cx="2517442"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5931650" y="4435853"/>
            <a:ext cx="2512288" cy="507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78967" y="4435853"/>
            <a:ext cx="1520072" cy="514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8388458" y="4435853"/>
            <a:ext cx="1519850" cy="4887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10418790" y="4435853"/>
            <a:ext cx="2" cy="5128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10901560" y="4435853"/>
            <a:ext cx="2" cy="512870"/>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グループ化 80"/>
          <p:cNvGrpSpPr/>
          <p:nvPr/>
        </p:nvGrpSpPr>
        <p:grpSpPr>
          <a:xfrm>
            <a:off x="6956298" y="3468003"/>
            <a:ext cx="3914081" cy="572319"/>
            <a:chOff x="1912505" y="3468003"/>
            <a:chExt cx="3914081" cy="572319"/>
          </a:xfrm>
        </p:grpSpPr>
        <p:cxnSp>
          <p:nvCxnSpPr>
            <p:cNvPr id="82" name="直線コネクタ 81"/>
            <p:cNvCxnSpPr/>
            <p:nvPr/>
          </p:nvCxnSpPr>
          <p:spPr>
            <a:xfrm>
              <a:off x="2403581" y="3468003"/>
              <a:ext cx="494963" cy="52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1912505" y="3468003"/>
              <a:ext cx="0" cy="514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2918007" y="3485300"/>
              <a:ext cx="1494121" cy="538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3372076" y="3485300"/>
              <a:ext cx="1989964" cy="543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2423044" y="3517516"/>
              <a:ext cx="1989084" cy="463357"/>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flipH="1">
              <a:off x="3397868" y="3517516"/>
              <a:ext cx="1519094" cy="47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H="1">
              <a:off x="4861561" y="3512055"/>
              <a:ext cx="503061" cy="498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a:off x="5826586" y="3468003"/>
              <a:ext cx="0" cy="572319"/>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9" name="正方形/長方形 108"/>
          <p:cNvSpPr/>
          <p:nvPr/>
        </p:nvSpPr>
        <p:spPr>
          <a:xfrm>
            <a:off x="6877931" y="141999"/>
            <a:ext cx="5155979" cy="2677656"/>
          </a:xfrm>
          <a:prstGeom prst="rect">
            <a:avLst/>
          </a:prstGeom>
          <a:pattFill prst="pct10">
            <a:fgClr>
              <a:schemeClr val="accent1"/>
            </a:fgClr>
            <a:bgClr>
              <a:schemeClr val="bg1"/>
            </a:bgClr>
          </a:pattFill>
        </p:spPr>
        <p:txBody>
          <a:bodyPr wrap="square">
            <a:spAutoFit/>
          </a:bodyPr>
          <a:lstStyle/>
          <a:p>
            <a:r>
              <a:rPr lang="en-US" altLang="ja-JP" sz="14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sz="1400" dirty="0">
                <a:solidFill>
                  <a:srgbClr val="0000FF"/>
                </a:solidFill>
                <a:highlight>
                  <a:srgbClr val="FFFFFF"/>
                </a:highlight>
                <a:latin typeface="ＭＳ ゴシック" panose="020B0609070205080204" pitchFamily="49" charset="-128"/>
                <a:ea typeface="ＭＳ ゴシック" panose="020B0609070205080204" pitchFamily="49" charset="-128"/>
              </a:rPr>
              <a:t>define</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6F008A"/>
                </a:solidFill>
                <a:highlight>
                  <a:srgbClr val="FFFFFF"/>
                </a:highlight>
                <a:latin typeface="ＭＳ ゴシック" panose="020B0609070205080204" pitchFamily="49" charset="-128"/>
                <a:ea typeface="ＭＳ ゴシック" panose="020B0609070205080204" pitchFamily="49" charset="-128"/>
              </a:rPr>
              <a:t>_MM_TRANSPOSE4_PS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row2, row3</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p>
          <a:p>
            <a:r>
              <a:rPr lang="en-US" altLang="ja-JP" sz="1400" dirty="0">
                <a:solidFill>
                  <a:srgbClr val="2B91AF"/>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tmp2, tmp1, tmp0;                    \</a:t>
            </a:r>
          </a:p>
          <a:p>
            <a:r>
              <a:rPr lang="ja-JP" altLang="en-US"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tmp0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tmp2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(row1), 0xEE</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tmp1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0x44);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tmp3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(row3), 0xEE);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ja-JP" altLang="en-US" sz="14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row0)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row1)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(tmp0, tmp1, 0xDD);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row2)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0x88);     </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row3) = _</a:t>
            </a:r>
            <a:r>
              <a:rPr lang="en-US" altLang="ja-JP" sz="1400" dirty="0" err="1">
                <a:solidFill>
                  <a:srgbClr val="000000"/>
                </a:solidFill>
                <a:highlight>
                  <a:srgbClr val="FFFFFF"/>
                </a:highlight>
                <a:latin typeface="ＭＳ ゴシック" panose="020B0609070205080204" pitchFamily="49" charset="-128"/>
                <a:ea typeface="ＭＳ ゴシック" panose="020B0609070205080204" pitchFamily="49" charset="-128"/>
              </a:rPr>
              <a:t>mm_shuffle_ps</a:t>
            </a:r>
            <a:r>
              <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rPr>
              <a:t>(tmp2, tmp3, 0xDD</a:t>
            </a:r>
            <a:r>
              <a:rPr lang="en-US" altLang="ja-JP" sz="1400"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endParaRPr lang="en-US" altLang="ja-JP" sz="1400"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613410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転置</a:t>
            </a:r>
            <a:r>
              <a:rPr lang="ja-JP" altLang="en-US" dirty="0" smtClean="0"/>
              <a:t>の実装例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101</a:t>
            </a:fld>
            <a:endParaRPr kumimoji="1" lang="ja-JP" altLang="en-US"/>
          </a:p>
        </p:txBody>
      </p:sp>
      <p:sp>
        <p:nvSpPr>
          <p:cNvPr id="5" name="正方形/長方形 4"/>
          <p:cNvSpPr/>
          <p:nvPr/>
        </p:nvSpPr>
        <p:spPr>
          <a:xfrm>
            <a:off x="6464300" y="299442"/>
            <a:ext cx="5613400" cy="6463308"/>
          </a:xfrm>
          <a:prstGeom prst="rect">
            <a:avLst/>
          </a:prstGeom>
        </p:spPr>
        <p:txBody>
          <a:bodyPr wrap="square">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transpose_sse_omp</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ww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2*</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smtClean="0">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www = 3*</a:t>
            </a:r>
            <a:r>
              <a:rPr lang="en-US" altLang="ja-JP" dirty="0" smtClean="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smtClean="0">
                <a:solidFill>
                  <a:srgbClr val="0000FF"/>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s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*j;</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+=4)</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smtClean="0">
                <a:solidFill>
                  <a:srgbClr val="2B91AF"/>
                </a:solidFill>
                <a:highlight>
                  <a:srgbClr val="FFFFFF"/>
                </a:highlight>
                <a:latin typeface="ＭＳ ゴシック" panose="020B0609070205080204" pitchFamily="49" charset="-128"/>
                <a:ea typeface="ＭＳ ゴシック" panose="020B0609070205080204" pitchFamily="49" charset="-128"/>
              </a:rPr>
              <a:t>__</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m0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m1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m2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m3 = 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mm_load_ps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s+www+i</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2"/>
            <a:r>
              <a:rPr lang="en-US" altLang="ja-JP" dirty="0" smtClean="0">
                <a:solidFill>
                  <a:srgbClr val="6F008A"/>
                </a:solidFill>
                <a:highlight>
                  <a:srgbClr val="FFFFFF"/>
                </a:highlight>
                <a:latin typeface="ＭＳ ゴシック" panose="020B0609070205080204" pitchFamily="49" charset="-128"/>
                <a:ea typeface="ＭＳ ゴシック" panose="020B0609070205080204" pitchFamily="49" charset="-128"/>
              </a:rPr>
              <a:t>_</a:t>
            </a:r>
            <a:r>
              <a:rPr lang="en-US" altLang="ja-JP" dirty="0">
                <a:solidFill>
                  <a:srgbClr val="6F008A"/>
                </a:solidFill>
                <a:highlight>
                  <a:srgbClr val="FFFFFF"/>
                </a:highlight>
                <a:latin typeface="ＭＳ ゴシック" panose="020B0609070205080204" pitchFamily="49" charset="-128"/>
                <a:ea typeface="ＭＳ ゴシック" panose="020B0609070205080204" pitchFamily="49" charset="-128"/>
              </a:rPr>
              <a:t>MM_TRANSPOSE4_PS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(m0,m1,m2,m3);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*i+j,m0);</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*(i+1)+j,m1);</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*(i+2)+j,m2);</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_</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mm_store_ps</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*(i+3)+j,m3);</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6" name="正方形/長方形 5"/>
          <p:cNvSpPr/>
          <p:nvPr/>
        </p:nvSpPr>
        <p:spPr>
          <a:xfrm>
            <a:off x="304800" y="2315359"/>
            <a:ext cx="6096000" cy="3416320"/>
          </a:xfrm>
          <a:prstGeom prst="rect">
            <a:avLst/>
          </a:prstGeom>
        </p:spPr>
        <p:txBody>
          <a:bodyPr>
            <a:spAutoFit/>
          </a:bodyPr>
          <a:lstStyle/>
          <a:p>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void</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transpose</a:t>
            </a:r>
            <a:b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b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float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8000"/>
                </a:solidFill>
                <a:highlight>
                  <a:srgbClr val="FFFFFF"/>
                </a:highlight>
                <a:latin typeface="ＭＳ ゴシック" panose="020B0609070205080204" pitchFamily="49" charset="-128"/>
                <a:ea typeface="ＭＳ ゴシック" panose="020B0609070205080204" pitchFamily="49" charset="-128"/>
              </a:rPr>
              <a:t>//naive </a:t>
            </a:r>
            <a:r>
              <a:rPr lang="en-US" altLang="ja-JP" dirty="0" err="1">
                <a:solidFill>
                  <a:srgbClr val="008000"/>
                </a:solidFill>
                <a:highlight>
                  <a:srgbClr val="FFFFFF"/>
                </a:highlight>
                <a:latin typeface="ＭＳ ゴシック" panose="020B0609070205080204" pitchFamily="49" charset="-128"/>
                <a:ea typeface="ＭＳ ゴシック" panose="020B0609070205080204" pitchFamily="49" charset="-128"/>
              </a:rPr>
              <a:t>imprimentation</a:t>
            </a:r>
            <a:endPar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j=0;j&lt;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for</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FF"/>
                </a:solidFill>
                <a:highlight>
                  <a:srgbClr val="FFFFFF"/>
                </a:highlight>
                <a:latin typeface="ＭＳ ゴシック" panose="020B0609070205080204" pitchFamily="49" charset="-128"/>
                <a:ea typeface="ＭＳ ゴシック" panose="020B0609070205080204" pitchFamily="49" charset="-128"/>
              </a:rPr>
              <a:t>int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=0;i&lt;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h</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i+j</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 </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src</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w</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j+i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2"/>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pPr lvl="1"/>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p>
        </p:txBody>
      </p:sp>
      <p:sp>
        <p:nvSpPr>
          <p:cNvPr id="7" name="右矢印 6"/>
          <p:cNvSpPr/>
          <p:nvPr/>
        </p:nvSpPr>
        <p:spPr>
          <a:xfrm>
            <a:off x="5422392" y="3984403"/>
            <a:ext cx="978408" cy="484632"/>
          </a:xfrm>
          <a:prstGeom prst="rightArrow">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algn="ctr"/>
            <a:endParaRPr kumimoji="1" lang="ja-JP" altLang="en-US"/>
          </a:p>
        </p:txBody>
      </p:sp>
    </p:spTree>
    <p:extLst>
      <p:ext uri="{BB962C8B-B14F-4D97-AF65-F5344CB8AC3E}">
        <p14:creationId xmlns:p14="http://schemas.microsoft.com/office/powerpoint/2010/main" val="3186148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プログラムの最適化時はメモリにも注意</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kumimoji="1" lang="ja-JP" altLang="en-US" dirty="0" smtClean="0"/>
              <a:t>普段注目されているもの</a:t>
            </a:r>
            <a:endParaRPr kumimoji="1" lang="en-US" altLang="ja-JP" dirty="0" smtClean="0"/>
          </a:p>
          <a:p>
            <a:pPr lvl="1">
              <a:lnSpc>
                <a:spcPct val="150000"/>
              </a:lnSpc>
            </a:pPr>
            <a:r>
              <a:rPr kumimoji="1" lang="ja-JP" altLang="en-US" dirty="0" smtClean="0"/>
              <a:t>積和の回数</a:t>
            </a:r>
            <a:endParaRPr kumimoji="1" lang="en-US" altLang="ja-JP" dirty="0" smtClean="0"/>
          </a:p>
          <a:p>
            <a:pPr>
              <a:lnSpc>
                <a:spcPct val="150000"/>
              </a:lnSpc>
            </a:pPr>
            <a:r>
              <a:rPr lang="ja-JP" altLang="en-US" dirty="0" smtClean="0"/>
              <a:t>実は</a:t>
            </a:r>
            <a:r>
              <a:rPr lang="ja-JP" altLang="en-US" dirty="0"/>
              <a:t>最</a:t>
            </a:r>
            <a:r>
              <a:rPr lang="ja-JP" altLang="en-US" dirty="0" smtClean="0"/>
              <a:t>も重要なポイント</a:t>
            </a:r>
            <a:endParaRPr lang="en-US" altLang="ja-JP" dirty="0" smtClean="0"/>
          </a:p>
          <a:p>
            <a:pPr lvl="1">
              <a:lnSpc>
                <a:spcPct val="150000"/>
              </a:lnSpc>
            </a:pPr>
            <a:r>
              <a:rPr lang="ja-JP" altLang="en-US" dirty="0" smtClean="0"/>
              <a:t>ロードストアの回数</a:t>
            </a:r>
            <a:endParaRPr lang="en-US" altLang="ja-JP" dirty="0" smtClean="0"/>
          </a:p>
          <a:p>
            <a:pPr lvl="1">
              <a:lnSpc>
                <a:spcPct val="150000"/>
              </a:lnSpc>
            </a:pPr>
            <a:r>
              <a:rPr kumimoji="1" lang="ja-JP" altLang="en-US" dirty="0" smtClean="0"/>
              <a:t>キャッシュミスの割合（プロファイリングツー</a:t>
            </a:r>
            <a:r>
              <a:rPr lang="ja-JP" altLang="en-US" dirty="0"/>
              <a:t>ル</a:t>
            </a:r>
            <a:r>
              <a:rPr kumimoji="1" lang="ja-JP" altLang="en-US" dirty="0" smtClean="0"/>
              <a:t>）</a:t>
            </a:r>
            <a:endParaRPr kumimoji="1" lang="en-US" altLang="ja-JP" dirty="0" smtClean="0"/>
          </a:p>
          <a:p>
            <a:pPr lvl="1">
              <a:lnSpc>
                <a:spcPct val="150000"/>
              </a:lnSpc>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102</a:t>
            </a:fld>
            <a:endParaRPr kumimoji="1" lang="ja-JP" altLang="en-US"/>
          </a:p>
        </p:txBody>
      </p:sp>
    </p:spTree>
    <p:extLst>
      <p:ext uri="{BB962C8B-B14F-4D97-AF65-F5344CB8AC3E}">
        <p14:creationId xmlns:p14="http://schemas.microsoft.com/office/powerpoint/2010/main" val="40446939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研究紹介</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103</a:t>
            </a:fld>
            <a:endParaRPr kumimoji="1" lang="ja-JP" altLang="en-US"/>
          </a:p>
        </p:txBody>
      </p:sp>
    </p:spTree>
    <p:extLst>
      <p:ext uri="{BB962C8B-B14F-4D97-AF65-F5344CB8AC3E}">
        <p14:creationId xmlns:p14="http://schemas.microsoft.com/office/powerpoint/2010/main" val="296412783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Removing Depth Map Coding Distortion </a:t>
            </a:r>
            <a:r>
              <a:rPr lang="en-US" altLang="ja-JP" dirty="0" smtClean="0">
                <a:solidFill>
                  <a:srgbClr val="000000"/>
                </a:solidFill>
                <a:latin typeface="?l?r ?o?S?V?b?N"/>
              </a:rPr>
              <a:t>by </a:t>
            </a:r>
            <a:r>
              <a:rPr lang="en-US" altLang="ja-JP" dirty="0">
                <a:solidFill>
                  <a:srgbClr val="000000"/>
                </a:solidFill>
                <a:latin typeface="?l?r ?o?S?V?b?N"/>
              </a:rPr>
              <a:t>Using Post Filter Set</a:t>
            </a:r>
            <a:endParaRPr kumimoji="1" lang="ja-JP" altLang="en-US" dirty="0"/>
          </a:p>
        </p:txBody>
      </p:sp>
      <p:sp>
        <p:nvSpPr>
          <p:cNvPr id="3" name="コンテンツ プレースホルダー 2"/>
          <p:cNvSpPr>
            <a:spLocks noGrp="1"/>
          </p:cNvSpPr>
          <p:nvPr>
            <p:ph idx="1"/>
          </p:nvPr>
        </p:nvSpPr>
        <p:spPr>
          <a:xfrm>
            <a:off x="838200" y="1825625"/>
            <a:ext cx="11010900" cy="4351338"/>
          </a:xfrm>
        </p:spPr>
        <p:txBody>
          <a:bodyPr/>
          <a:lstStyle/>
          <a:p>
            <a:endParaRPr kumimoji="1" lang="en-US" altLang="ja-JP" dirty="0" smtClean="0"/>
          </a:p>
          <a:p>
            <a:r>
              <a:rPr kumimoji="1" lang="ja-JP" altLang="en-US" dirty="0" smtClean="0"/>
              <a:t>デプスマップの符号化</a:t>
            </a:r>
            <a:r>
              <a:rPr lang="ja-JP" altLang="en-US" dirty="0" smtClean="0"/>
              <a:t>歪み</a:t>
            </a:r>
            <a:r>
              <a:rPr kumimoji="1" lang="ja-JP" altLang="en-US" dirty="0" smtClean="0"/>
              <a:t>をリアルタイム除去するアルゴリズム</a:t>
            </a:r>
            <a:endParaRPr kumimoji="1" lang="en-US" altLang="ja-JP" dirty="0" smtClean="0"/>
          </a:p>
          <a:p>
            <a:r>
              <a:rPr lang="ja-JP" altLang="en-US" dirty="0" smtClean="0"/>
              <a:t>１０数</a:t>
            </a:r>
            <a:r>
              <a:rPr lang="en-US" altLang="ja-JP" dirty="0" err="1" smtClean="0"/>
              <a:t>ms</a:t>
            </a:r>
            <a:r>
              <a:rPr lang="ja-JP" altLang="en-US" dirty="0" smtClean="0"/>
              <a:t>以内にすべての処理を終了させるビデオプロセッシング</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104</a:t>
            </a:fld>
            <a:endParaRPr kumimoji="1" lang="ja-JP" altLang="en-US"/>
          </a:p>
        </p:txBody>
      </p:sp>
      <p:sp>
        <p:nvSpPr>
          <p:cNvPr id="6" name="正方形/長方形 5"/>
          <p:cNvSpPr/>
          <p:nvPr/>
        </p:nvSpPr>
        <p:spPr>
          <a:xfrm>
            <a:off x="3390900" y="1595716"/>
            <a:ext cx="8356600" cy="369332"/>
          </a:xfrm>
          <a:prstGeom prst="rect">
            <a:avLst/>
          </a:prstGeom>
        </p:spPr>
        <p:txBody>
          <a:bodyPr wrap="square">
            <a:spAutoFit/>
          </a:bodyPr>
          <a:lstStyle/>
          <a:p>
            <a:r>
              <a:rPr lang="en-US" altLang="ja-JP" dirty="0" smtClean="0">
                <a:solidFill>
                  <a:srgbClr val="000000"/>
                </a:solidFill>
                <a:latin typeface="?l?r ?o?S?V?b?N"/>
              </a:rPr>
              <a:t>Proc</a:t>
            </a:r>
            <a:r>
              <a:rPr lang="en-US" altLang="ja-JP" dirty="0">
                <a:solidFill>
                  <a:srgbClr val="000000"/>
                </a:solidFill>
                <a:latin typeface="?l?r ?o?S?V?b?N"/>
              </a:rPr>
              <a:t>. IEEE International Conference on Multimedia and Expo (ICME 2013), July 2013.</a:t>
            </a:r>
            <a:endParaRPr lang="ja-JP" altLang="en-US" dirty="0"/>
          </a:p>
        </p:txBody>
      </p:sp>
      <p:sp>
        <p:nvSpPr>
          <p:cNvPr id="8" name="正方形/長方形 7"/>
          <p:cNvSpPr/>
          <p:nvPr/>
        </p:nvSpPr>
        <p:spPr>
          <a:xfrm>
            <a:off x="444500" y="5853797"/>
            <a:ext cx="8064500" cy="646331"/>
          </a:xfrm>
          <a:prstGeom prst="rect">
            <a:avLst/>
          </a:prstGeom>
        </p:spPr>
        <p:txBody>
          <a:bodyPr wrap="square">
            <a:spAutoFit/>
          </a:bodyPr>
          <a:lstStyle/>
          <a:p>
            <a:r>
              <a:rPr lang="en-US" altLang="ja-JP" dirty="0" smtClean="0"/>
              <a:t>project</a:t>
            </a:r>
            <a:r>
              <a:rPr lang="ja-JP" altLang="en-US" dirty="0" smtClean="0"/>
              <a:t>ページ：</a:t>
            </a:r>
            <a:endParaRPr lang="en-US" altLang="ja-JP" dirty="0" smtClean="0"/>
          </a:p>
          <a:p>
            <a:r>
              <a:rPr lang="ja-JP" altLang="en-US" dirty="0" smtClean="0">
                <a:hlinkClick r:id="rId2"/>
              </a:rPr>
              <a:t>http</a:t>
            </a:r>
            <a:r>
              <a:rPr lang="ja-JP" altLang="en-US" dirty="0">
                <a:hlinkClick r:id="rId2"/>
              </a:rPr>
              <a:t>://nma.web.nitech.ac.jp/fukushima/research/depthmap_postfilter.</a:t>
            </a:r>
            <a:r>
              <a:rPr lang="ja-JP" altLang="en-US" dirty="0" smtClean="0">
                <a:hlinkClick r:id="rId2"/>
              </a:rPr>
              <a:t>html</a:t>
            </a:r>
            <a:endParaRPr lang="en-US" altLang="ja-JP" dirty="0" smtClean="0"/>
          </a:p>
        </p:txBody>
      </p:sp>
      <p:pic>
        <p:nvPicPr>
          <p:cNvPr id="9" name="図 8"/>
          <p:cNvPicPr>
            <a:picLocks noChangeAspect="1"/>
          </p:cNvPicPr>
          <p:nvPr/>
        </p:nvPicPr>
        <p:blipFill>
          <a:blip r:embed="rId3"/>
          <a:stretch>
            <a:fillRect/>
          </a:stretch>
        </p:blipFill>
        <p:spPr>
          <a:xfrm>
            <a:off x="6599963" y="3457199"/>
            <a:ext cx="2885431" cy="2329130"/>
          </a:xfrm>
          <a:prstGeom prst="rect">
            <a:avLst/>
          </a:prstGeom>
        </p:spPr>
      </p:pic>
      <p:pic>
        <p:nvPicPr>
          <p:cNvPr id="10" name="図 9"/>
          <p:cNvPicPr>
            <a:picLocks noChangeAspect="1"/>
          </p:cNvPicPr>
          <p:nvPr/>
        </p:nvPicPr>
        <p:blipFill>
          <a:blip r:embed="rId4"/>
          <a:stretch>
            <a:fillRect/>
          </a:stretch>
        </p:blipFill>
        <p:spPr>
          <a:xfrm>
            <a:off x="2222501" y="3449440"/>
            <a:ext cx="3253898" cy="2404358"/>
          </a:xfrm>
          <a:prstGeom prst="rect">
            <a:avLst/>
          </a:prstGeom>
        </p:spPr>
      </p:pic>
    </p:spTree>
    <p:extLst>
      <p:ext uri="{BB962C8B-B14F-4D97-AF65-F5344CB8AC3E}">
        <p14:creationId xmlns:p14="http://schemas.microsoft.com/office/powerpoint/2010/main" val="11439114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solidFill>
                  <a:srgbClr val="000000"/>
                </a:solidFill>
                <a:latin typeface="?l?r ?o?S?V?b?N"/>
              </a:rPr>
              <a:t>Weighted </a:t>
            </a:r>
            <a:r>
              <a:rPr lang="en-US" altLang="ja-JP" dirty="0">
                <a:solidFill>
                  <a:srgbClr val="000000"/>
                </a:solidFill>
                <a:latin typeface="?l?r ?o?S?V?b?N"/>
              </a:rPr>
              <a:t>Joint Bilateral Filter with Slope Depth Compensation Filter for Depth Map </a:t>
            </a:r>
            <a:r>
              <a:rPr lang="en-US" altLang="ja-JP" dirty="0" smtClean="0">
                <a:solidFill>
                  <a:srgbClr val="000000"/>
                </a:solidFill>
                <a:latin typeface="?l?r ?o?S?V?b?N"/>
              </a:rPr>
              <a:t>Refinement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105</a:t>
            </a:fld>
            <a:endParaRPr kumimoji="1" lang="ja-JP" altLang="en-US"/>
          </a:p>
        </p:txBody>
      </p:sp>
      <p:sp>
        <p:nvSpPr>
          <p:cNvPr id="5" name="コンテンツ プレースホルダー 4"/>
          <p:cNvSpPr>
            <a:spLocks noGrp="1"/>
          </p:cNvSpPr>
          <p:nvPr>
            <p:ph idx="1"/>
          </p:nvPr>
        </p:nvSpPr>
        <p:spPr/>
        <p:txBody>
          <a:bodyPr/>
          <a:lstStyle/>
          <a:p>
            <a:endParaRPr kumimoji="1" lang="en-US" altLang="ja-JP" dirty="0" smtClean="0"/>
          </a:p>
          <a:p>
            <a:endParaRPr kumimoji="1" lang="ja-JP" altLang="en-US" dirty="0"/>
          </a:p>
        </p:txBody>
      </p:sp>
      <p:sp>
        <p:nvSpPr>
          <p:cNvPr id="6" name="正方形/長方形 5"/>
          <p:cNvSpPr/>
          <p:nvPr/>
        </p:nvSpPr>
        <p:spPr>
          <a:xfrm>
            <a:off x="2057400" y="1646238"/>
            <a:ext cx="10134600" cy="369332"/>
          </a:xfrm>
          <a:prstGeom prst="rect">
            <a:avLst/>
          </a:prstGeom>
        </p:spPr>
        <p:txBody>
          <a:bodyPr wrap="square">
            <a:spAutoFit/>
          </a:bodyPr>
          <a:lstStyle/>
          <a:p>
            <a:r>
              <a:rPr lang="en-US" altLang="ja-JP" dirty="0">
                <a:solidFill>
                  <a:srgbClr val="000000"/>
                </a:solidFill>
                <a:latin typeface="?l?r ?o?S?V?b?N"/>
              </a:rPr>
              <a:t>Proc. International Conference on Computer Vision Theory and Applications (VISAPP 2013), Feb. 2013</a:t>
            </a:r>
            <a:r>
              <a:rPr lang="en-US" altLang="ja-JP" dirty="0" smtClean="0">
                <a:solidFill>
                  <a:srgbClr val="000000"/>
                </a:solidFill>
                <a:latin typeface="?l?r ?o?S?V?b?N"/>
              </a:rPr>
              <a:t>.</a:t>
            </a:r>
            <a:endParaRPr lang="ja-JP" altLang="en-US" dirty="0"/>
          </a:p>
        </p:txBody>
      </p:sp>
      <p:pic>
        <p:nvPicPr>
          <p:cNvPr id="8" name="Picture 2" descr="Kinect depth refinement resul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3567" y="2298700"/>
            <a:ext cx="5350933" cy="401320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166436" y="2748340"/>
            <a:ext cx="6340197" cy="1569660"/>
          </a:xfrm>
          <a:prstGeom prst="rect">
            <a:avLst/>
          </a:prstGeom>
          <a:noFill/>
        </p:spPr>
        <p:txBody>
          <a:bodyPr wrap="none" rtlCol="0">
            <a:spAutoFit/>
          </a:bodyPr>
          <a:lstStyle/>
          <a:p>
            <a:r>
              <a:rPr kumimoji="1" lang="ja-JP" altLang="en-US" sz="2400" dirty="0" smtClean="0"/>
              <a:t>実時間でデプスマップの輪郭補正を行う手法</a:t>
            </a:r>
            <a:endParaRPr lang="en-US" altLang="ja-JP" sz="2400" dirty="0"/>
          </a:p>
          <a:p>
            <a:r>
              <a:rPr kumimoji="1" lang="ja-JP" altLang="en-US" sz="2400" dirty="0" smtClean="0"/>
              <a:t>フィルタ処理をすべて</a:t>
            </a:r>
            <a:r>
              <a:rPr kumimoji="1" lang="en-US" altLang="ja-JP" sz="2400" dirty="0" smtClean="0"/>
              <a:t>TBB, SIMD</a:t>
            </a:r>
            <a:r>
              <a:rPr kumimoji="1" lang="ja-JP" altLang="en-US" sz="2400" dirty="0" smtClean="0"/>
              <a:t>で並列化</a:t>
            </a:r>
            <a:endParaRPr kumimoji="1" lang="en-US" altLang="ja-JP" sz="2400" dirty="0" smtClean="0"/>
          </a:p>
          <a:p>
            <a:endParaRPr lang="en-US" altLang="ja-JP" sz="2400" dirty="0"/>
          </a:p>
          <a:p>
            <a:r>
              <a:rPr kumimoji="1" lang="en-US" altLang="ja-JP" sz="2400" dirty="0" smtClean="0"/>
              <a:t>Kinect</a:t>
            </a:r>
            <a:r>
              <a:rPr kumimoji="1" lang="ja-JP" altLang="en-US" sz="2400" dirty="0" smtClean="0"/>
              <a:t>等のインプットがかなりきれいに</a:t>
            </a:r>
            <a:endParaRPr kumimoji="1" lang="ja-JP" altLang="en-US" sz="2400" dirty="0"/>
          </a:p>
        </p:txBody>
      </p:sp>
      <p:sp>
        <p:nvSpPr>
          <p:cNvPr id="9" name="正方形/長方形 8"/>
          <p:cNvSpPr/>
          <p:nvPr/>
        </p:nvSpPr>
        <p:spPr>
          <a:xfrm>
            <a:off x="317500" y="5615582"/>
            <a:ext cx="6096000" cy="923330"/>
          </a:xfrm>
          <a:prstGeom prst="rect">
            <a:avLst/>
          </a:prstGeom>
        </p:spPr>
        <p:txBody>
          <a:bodyPr>
            <a:spAutoFit/>
          </a:bodyPr>
          <a:lstStyle/>
          <a:p>
            <a:r>
              <a:rPr lang="en-US" altLang="ja-JP" dirty="0"/>
              <a:t>project</a:t>
            </a:r>
            <a:r>
              <a:rPr lang="ja-JP" altLang="en-US" dirty="0"/>
              <a:t>ページ</a:t>
            </a:r>
            <a:r>
              <a:rPr lang="ja-JP" altLang="en-US" dirty="0" smtClean="0"/>
              <a:t>：</a:t>
            </a:r>
            <a:endParaRPr lang="en-US" altLang="ja-JP" dirty="0" smtClean="0"/>
          </a:p>
          <a:p>
            <a:r>
              <a:rPr lang="ja-JP" altLang="en-US" dirty="0" smtClean="0">
                <a:hlinkClick r:id="rId3"/>
              </a:rPr>
              <a:t>http</a:t>
            </a:r>
            <a:r>
              <a:rPr lang="ja-JP" altLang="en-US" dirty="0">
                <a:hlinkClick r:id="rId3"/>
              </a:rPr>
              <a:t>://nma.web.nitech.ac.jp/fukushima/research/weightedjointbilateralfilter.</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7597721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solidFill>
                  <a:srgbClr val="000000"/>
                </a:solidFill>
                <a:latin typeface="?l?r ?o?S?V?b?N"/>
              </a:rPr>
              <a:t>Filter </a:t>
            </a:r>
            <a:r>
              <a:rPr lang="en-US" altLang="ja-JP" dirty="0" smtClean="0">
                <a:solidFill>
                  <a:srgbClr val="000000"/>
                </a:solidFill>
                <a:latin typeface="?l?r ?o?S?V?b?N"/>
              </a:rPr>
              <a:t>Based Alpha Matting for </a:t>
            </a:r>
            <a:br>
              <a:rPr lang="en-US" altLang="ja-JP" dirty="0" smtClean="0">
                <a:solidFill>
                  <a:srgbClr val="000000"/>
                </a:solidFill>
                <a:latin typeface="?l?r ?o?S?V?b?N"/>
              </a:rPr>
            </a:br>
            <a:r>
              <a:rPr lang="en-US" altLang="ja-JP" dirty="0" smtClean="0">
                <a:solidFill>
                  <a:srgbClr val="000000"/>
                </a:solidFill>
                <a:latin typeface="?l?r ?o?S?V?b?N"/>
              </a:rPr>
              <a:t>Depth Image Based </a:t>
            </a:r>
            <a:r>
              <a:rPr lang="en-US" altLang="ja-JP" dirty="0">
                <a:solidFill>
                  <a:srgbClr val="000000"/>
                </a:solidFill>
                <a:latin typeface="?l?r ?o?S?V?b?N"/>
              </a:rPr>
              <a:t>R</a:t>
            </a:r>
            <a:r>
              <a:rPr lang="en-US" altLang="ja-JP" dirty="0" smtClean="0">
                <a:solidFill>
                  <a:srgbClr val="000000"/>
                </a:solidFill>
                <a:latin typeface="?l?r ?o?S?V?b?N"/>
              </a:rPr>
              <a:t>endering</a:t>
            </a:r>
            <a:endParaRPr kumimoji="1" lang="ja-JP" altLang="en-US" dirty="0"/>
          </a:p>
        </p:txBody>
      </p:sp>
      <p:sp>
        <p:nvSpPr>
          <p:cNvPr id="3" name="コンテンツ プレースホルダー 2"/>
          <p:cNvSpPr>
            <a:spLocks noGrp="1"/>
          </p:cNvSpPr>
          <p:nvPr>
            <p:ph idx="1"/>
          </p:nvPr>
        </p:nvSpPr>
        <p:spPr/>
        <p:txBody>
          <a:bodyPr/>
          <a:lstStyle/>
          <a:p>
            <a:endParaRPr lang="en-US" altLang="ja-JP" dirty="0" smtClean="0"/>
          </a:p>
          <a:p>
            <a:r>
              <a:rPr lang="ja-JP" altLang="en-US" dirty="0" smtClean="0"/>
              <a:t>左右の画像から任意視点の画像を合成</a:t>
            </a:r>
            <a:endParaRPr lang="en-US" altLang="ja-JP" dirty="0" smtClean="0"/>
          </a:p>
          <a:p>
            <a:r>
              <a:rPr kumimoji="1" lang="ja-JP" altLang="en-US" dirty="0" smtClean="0"/>
              <a:t>物体境界をアルファマッティングすることで高品質な画像合成を実現</a:t>
            </a:r>
            <a:endParaRPr kumimoji="1" lang="en-US" altLang="ja-JP" dirty="0" smtClean="0"/>
          </a:p>
          <a:p>
            <a:r>
              <a:rPr kumimoji="1" lang="ja-JP" altLang="en-US" dirty="0" smtClean="0"/>
              <a:t>マッティング処理を並列化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106</a:t>
            </a:fld>
            <a:endParaRPr kumimoji="1" lang="ja-JP" altLang="en-US"/>
          </a:p>
        </p:txBody>
      </p:sp>
      <p:sp>
        <p:nvSpPr>
          <p:cNvPr id="6" name="正方形/長方形 5"/>
          <p:cNvSpPr/>
          <p:nvPr/>
        </p:nvSpPr>
        <p:spPr>
          <a:xfrm>
            <a:off x="4597400" y="1640959"/>
            <a:ext cx="8026400" cy="369332"/>
          </a:xfrm>
          <a:prstGeom prst="rect">
            <a:avLst/>
          </a:prstGeom>
        </p:spPr>
        <p:txBody>
          <a:bodyPr wrap="square">
            <a:spAutoFit/>
          </a:bodyPr>
          <a:lstStyle/>
          <a:p>
            <a:r>
              <a:rPr lang="en-US" altLang="ja-JP" dirty="0">
                <a:solidFill>
                  <a:srgbClr val="000000"/>
                </a:solidFill>
                <a:latin typeface="?l?r ?o?S?V?b?N"/>
              </a:rPr>
              <a:t>in Proc. IEEE Visual Communications and Image Processing (VCIP), Nov. 2013</a:t>
            </a:r>
            <a:endParaRPr lang="ja-JP" altLang="en-US" dirty="0"/>
          </a:p>
        </p:txBody>
      </p:sp>
      <p:pic>
        <p:nvPicPr>
          <p:cNvPr id="7" name="図 6"/>
          <p:cNvPicPr>
            <a:picLocks noChangeAspect="1"/>
          </p:cNvPicPr>
          <p:nvPr/>
        </p:nvPicPr>
        <p:blipFill>
          <a:blip r:embed="rId2"/>
          <a:stretch>
            <a:fillRect/>
          </a:stretch>
        </p:blipFill>
        <p:spPr>
          <a:xfrm>
            <a:off x="6591300" y="3322912"/>
            <a:ext cx="5199062" cy="3033438"/>
          </a:xfrm>
          <a:prstGeom prst="rect">
            <a:avLst/>
          </a:prstGeom>
        </p:spPr>
      </p:pic>
      <p:sp>
        <p:nvSpPr>
          <p:cNvPr id="8" name="正方形/長方形 7"/>
          <p:cNvSpPr/>
          <p:nvPr/>
        </p:nvSpPr>
        <p:spPr>
          <a:xfrm>
            <a:off x="401638" y="5798145"/>
            <a:ext cx="6096000" cy="923330"/>
          </a:xfrm>
          <a:prstGeom prst="rect">
            <a:avLst/>
          </a:prstGeom>
        </p:spPr>
        <p:txBody>
          <a:bodyPr>
            <a:spAutoFit/>
          </a:bodyPr>
          <a:lstStyle/>
          <a:p>
            <a:r>
              <a:rPr lang="en-US" altLang="ja-JP" dirty="0"/>
              <a:t>project</a:t>
            </a:r>
            <a:r>
              <a:rPr lang="ja-JP" altLang="en-US" dirty="0"/>
              <a:t>ページ：</a:t>
            </a:r>
            <a:endParaRPr lang="en-US" altLang="ja-JP" dirty="0"/>
          </a:p>
          <a:p>
            <a:r>
              <a:rPr lang="ja-JP" altLang="en-US" dirty="0" smtClean="0">
                <a:hlinkClick r:id="rId3"/>
              </a:rPr>
              <a:t>http</a:t>
            </a:r>
            <a:r>
              <a:rPr lang="ja-JP" altLang="en-US" dirty="0">
                <a:hlinkClick r:id="rId3"/>
              </a:rPr>
              <a:t>://nma.web.nitech.ac.jp/fukushima/research/viewsynthesis.</a:t>
            </a:r>
            <a:r>
              <a:rPr lang="ja-JP" altLang="en-US" dirty="0" smtClean="0">
                <a:hlinkClick r:id="rId3"/>
              </a:rPr>
              <a:t>html</a:t>
            </a:r>
            <a:endParaRPr lang="en-US" altLang="ja-JP" dirty="0" smtClean="0"/>
          </a:p>
        </p:txBody>
      </p:sp>
    </p:spTree>
    <p:extLst>
      <p:ext uri="{BB962C8B-B14F-4D97-AF65-F5344CB8AC3E}">
        <p14:creationId xmlns:p14="http://schemas.microsoft.com/office/powerpoint/2010/main" val="28383500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アルゴリズムの</a:t>
            </a:r>
            <a:r>
              <a:rPr lang="ja-JP" altLang="en-US" dirty="0"/>
              <a:t>最適</a:t>
            </a:r>
            <a:r>
              <a:rPr lang="ja-JP" altLang="en-US" dirty="0" smtClean="0"/>
              <a:t>な</a:t>
            </a:r>
            <a:r>
              <a:rPr kumimoji="1" lang="ja-JP" altLang="en-US" dirty="0" smtClean="0"/>
              <a:t>選択</a:t>
            </a:r>
            <a:endParaRPr kumimoji="1" lang="ja-JP" altLang="en-US" dirty="0"/>
          </a:p>
        </p:txBody>
      </p:sp>
      <p:sp>
        <p:nvSpPr>
          <p:cNvPr id="3" name="コンテンツ プレースホルダー 2"/>
          <p:cNvSpPr>
            <a:spLocks noGrp="1"/>
          </p:cNvSpPr>
          <p:nvPr>
            <p:ph idx="1"/>
          </p:nvPr>
        </p:nvSpPr>
        <p:spPr/>
        <p:txBody>
          <a:bodyPr>
            <a:normAutofit fontScale="85000" lnSpcReduction="20000"/>
          </a:bodyPr>
          <a:lstStyle/>
          <a:p>
            <a:pPr marL="0" indent="0">
              <a:buNone/>
            </a:pPr>
            <a:r>
              <a:rPr kumimoji="1" lang="ja-JP" altLang="en-US" sz="3500" b="1" dirty="0" smtClean="0"/>
              <a:t>並列性，メモリ効率を考えると最適なアルゴリズムは通常とは異なる</a:t>
            </a:r>
            <a:endParaRPr kumimoji="1" lang="en-US" altLang="ja-JP" sz="3500" b="1" dirty="0" smtClean="0"/>
          </a:p>
          <a:p>
            <a:endParaRPr lang="en-US" altLang="ja-JP" sz="3200" dirty="0"/>
          </a:p>
          <a:p>
            <a:r>
              <a:rPr kumimoji="1" lang="ja-JP" altLang="en-US" sz="3200" dirty="0" smtClean="0"/>
              <a:t>クイックソートが最適とは限らない→バイトニックソート</a:t>
            </a:r>
            <a:endParaRPr kumimoji="1" lang="en-US" altLang="ja-JP" sz="3200" dirty="0" smtClean="0"/>
          </a:p>
          <a:p>
            <a:r>
              <a:rPr kumimoji="1" lang="en-US" altLang="ja-JP" sz="3200" dirty="0" smtClean="0"/>
              <a:t>O(</a:t>
            </a:r>
            <a:r>
              <a:rPr kumimoji="1" lang="ja-JP" altLang="en-US" sz="3200" dirty="0" smtClean="0"/>
              <a:t>１</a:t>
            </a:r>
            <a:r>
              <a:rPr kumimoji="1" lang="en-US" altLang="ja-JP" sz="3200" dirty="0" smtClean="0"/>
              <a:t>)</a:t>
            </a:r>
            <a:r>
              <a:rPr kumimoji="1" lang="ja-JP" altLang="en-US" sz="3200" dirty="0" smtClean="0"/>
              <a:t>フィルタは小さいカーネルのときは重たい</a:t>
            </a:r>
            <a:endParaRPr kumimoji="1" lang="en-US" altLang="ja-JP" sz="3200" dirty="0" smtClean="0"/>
          </a:p>
          <a:p>
            <a:pPr marL="0" indent="0">
              <a:buNone/>
            </a:pPr>
            <a:r>
              <a:rPr lang="en-US" altLang="ja-JP" sz="3200" dirty="0" smtClean="0"/>
              <a:t>		</a:t>
            </a:r>
            <a:r>
              <a:rPr lang="ja-JP" altLang="en-US" sz="2600" dirty="0" smtClean="0"/>
              <a:t>インテグラルイメージ </a:t>
            </a:r>
            <a:r>
              <a:rPr lang="en-US" altLang="ja-JP" sz="2600" dirty="0" smtClean="0"/>
              <a:t>vs</a:t>
            </a:r>
            <a:r>
              <a:rPr lang="ja-JP" altLang="en-US" sz="2600" dirty="0" smtClean="0"/>
              <a:t> ナイーブな実装</a:t>
            </a:r>
            <a:endParaRPr lang="en-US" altLang="ja-JP" sz="2600" dirty="0" smtClean="0"/>
          </a:p>
          <a:p>
            <a:pPr marL="0" indent="0">
              <a:buNone/>
            </a:pPr>
            <a:r>
              <a:rPr kumimoji="1" lang="en-US" altLang="ja-JP" sz="2600" dirty="0"/>
              <a:t>	</a:t>
            </a:r>
            <a:r>
              <a:rPr kumimoji="1" lang="en-US" altLang="ja-JP" sz="2600" dirty="0" smtClean="0"/>
              <a:t>	O(</a:t>
            </a:r>
            <a:r>
              <a:rPr kumimoji="1" lang="ja-JP" altLang="en-US" sz="2600" dirty="0" smtClean="0"/>
              <a:t>１</a:t>
            </a:r>
            <a:r>
              <a:rPr kumimoji="1" lang="en-US" altLang="ja-JP" sz="2600" dirty="0" smtClean="0"/>
              <a:t>)</a:t>
            </a:r>
            <a:r>
              <a:rPr kumimoji="1" lang="ja-JP" altLang="en-US" sz="2600" dirty="0" smtClean="0"/>
              <a:t>メディアンフィルタ </a:t>
            </a:r>
            <a:r>
              <a:rPr kumimoji="1" lang="en-US" altLang="ja-JP" sz="2600" dirty="0" smtClean="0"/>
              <a:t>vs</a:t>
            </a:r>
            <a:r>
              <a:rPr kumimoji="1" lang="ja-JP" altLang="en-US" sz="2600" dirty="0" smtClean="0"/>
              <a:t> </a:t>
            </a:r>
            <a:r>
              <a:rPr kumimoji="1" lang="en-US" altLang="ja-JP" sz="2600" dirty="0" smtClean="0"/>
              <a:t>3x3</a:t>
            </a:r>
            <a:r>
              <a:rPr kumimoji="1" lang="ja-JP" altLang="en-US" sz="2600" dirty="0" smtClean="0"/>
              <a:t>メディアンフィルタ</a:t>
            </a:r>
            <a:r>
              <a:rPr kumimoji="1" lang="en-US" altLang="ja-JP" sz="2600" dirty="0" smtClean="0"/>
              <a:t>	</a:t>
            </a:r>
          </a:p>
          <a:p>
            <a:endParaRPr lang="en-US" altLang="ja-JP" sz="3200" dirty="0"/>
          </a:p>
          <a:p>
            <a:pPr marL="0" indent="0">
              <a:buNone/>
            </a:pPr>
            <a:r>
              <a:rPr kumimoji="1" lang="ja-JP" altLang="en-US" sz="3200" dirty="0" smtClean="0"/>
              <a:t>並列化を考えると，かなりの数のアルゴリズム</a:t>
            </a:r>
            <a:r>
              <a:rPr lang="ja-JP" altLang="en-US" sz="3200" dirty="0" smtClean="0"/>
              <a:t>が</a:t>
            </a:r>
            <a:endParaRPr lang="en-US" altLang="ja-JP" sz="3200" dirty="0" smtClean="0"/>
          </a:p>
          <a:p>
            <a:pPr marL="0" indent="0">
              <a:buNone/>
            </a:pPr>
            <a:r>
              <a:rPr kumimoji="1" lang="en-US" altLang="ja-JP" sz="3200" dirty="0" smtClean="0"/>
              <a:t>					</a:t>
            </a:r>
            <a:r>
              <a:rPr kumimoji="1" lang="ja-JP" altLang="en-US" sz="3200" dirty="0" smtClean="0"/>
              <a:t>ナイーブな実装がより実用的</a:t>
            </a:r>
            <a:endParaRPr kumimoji="1" lang="en-US" altLang="ja-JP" sz="3200" dirty="0" smtClean="0"/>
          </a:p>
          <a:p>
            <a:pPr marL="0" indent="0">
              <a:buNone/>
            </a:pPr>
            <a:endParaRPr kumimoji="1" lang="ja-JP" altLang="en-US" sz="32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107</a:t>
            </a:fld>
            <a:endParaRPr kumimoji="1" lang="ja-JP" altLang="en-US"/>
          </a:p>
        </p:txBody>
      </p:sp>
    </p:spTree>
    <p:extLst>
      <p:ext uri="{BB962C8B-B14F-4D97-AF65-F5344CB8AC3E}">
        <p14:creationId xmlns:p14="http://schemas.microsoft.com/office/powerpoint/2010/main" val="3847477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CPU</a:t>
            </a:r>
            <a:r>
              <a:rPr lang="ja-JP" altLang="en-US" dirty="0" err="1" smtClean="0"/>
              <a:t>での</a:t>
            </a:r>
            <a:r>
              <a:rPr lang="ja-JP" altLang="en-US" dirty="0" smtClean="0"/>
              <a:t>並列化プログラミング</a:t>
            </a:r>
            <a:endParaRPr lang="en-US" altLang="ja-JP" dirty="0" smtClean="0"/>
          </a:p>
          <a:p>
            <a:pPr lvl="1"/>
            <a:r>
              <a:rPr kumimoji="1" lang="ja-JP" altLang="en-US" dirty="0" smtClean="0"/>
              <a:t>ムーアの法則，アムダールの法則，粒度，</a:t>
            </a:r>
            <a:r>
              <a:rPr kumimoji="1" lang="en-US" altLang="ja-JP" dirty="0" smtClean="0"/>
              <a:t>SIMD, MIMD</a:t>
            </a:r>
            <a:endParaRPr kumimoji="1" lang="en-US" altLang="ja-JP" dirty="0" smtClean="0"/>
          </a:p>
          <a:p>
            <a:pPr lvl="1"/>
            <a:r>
              <a:rPr lang="ja-JP" altLang="en-US" dirty="0" smtClean="0"/>
              <a:t>デザインパターン</a:t>
            </a:r>
            <a:r>
              <a:rPr lang="en-US" altLang="ja-JP" dirty="0" smtClean="0"/>
              <a:t>:</a:t>
            </a:r>
            <a:r>
              <a:rPr lang="ja-JP" altLang="en-US" dirty="0"/>
              <a:t> </a:t>
            </a:r>
            <a:r>
              <a:rPr lang="en-US" altLang="ja-JP" dirty="0" smtClean="0"/>
              <a:t>Map, Stencil, Reduction, Scan, Fork-join, Pile-line</a:t>
            </a:r>
          </a:p>
          <a:p>
            <a:pPr lvl="1"/>
            <a:r>
              <a:rPr lang="en-US" altLang="ja-JP" dirty="0" smtClean="0"/>
              <a:t>OpenMP, SIMD</a:t>
            </a:r>
            <a:r>
              <a:rPr lang="ja-JP" altLang="en-US" dirty="0"/>
              <a:t> </a:t>
            </a:r>
            <a:r>
              <a:rPr lang="en-US" altLang="ja-JP" dirty="0" err="1" smtClean="0"/>
              <a:t>Intrinsics</a:t>
            </a:r>
            <a:endParaRPr lang="en-US" altLang="ja-JP" dirty="0" smtClean="0"/>
          </a:p>
          <a:p>
            <a:pPr lvl="1"/>
            <a:r>
              <a:rPr lang="ja-JP" altLang="en-US" dirty="0" smtClean="0"/>
              <a:t>メモリ</a:t>
            </a:r>
            <a:r>
              <a:rPr lang="en-US" altLang="ja-JP" dirty="0" smtClean="0"/>
              <a:t>IO</a:t>
            </a:r>
            <a:endParaRPr kumimoji="1" lang="en-US" altLang="ja-JP" dirty="0" smtClean="0"/>
          </a:p>
          <a:p>
            <a:pPr marL="0" indent="0">
              <a:buNone/>
            </a:pPr>
            <a:endParaRPr kumimoji="1" lang="en-US" altLang="ja-JP" dirty="0" smtClean="0"/>
          </a:p>
          <a:p>
            <a:r>
              <a:rPr kumimoji="1" lang="ja-JP" altLang="en-US" dirty="0" smtClean="0"/>
              <a:t>本日のコードは</a:t>
            </a:r>
            <a:r>
              <a:rPr kumimoji="1" lang="en-US" altLang="ja-JP" dirty="0" err="1" smtClean="0"/>
              <a:t>Github</a:t>
            </a:r>
            <a:r>
              <a:rPr kumimoji="1" lang="ja-JP" altLang="en-US" dirty="0" smtClean="0"/>
              <a:t>上にアップロード</a:t>
            </a:r>
            <a:endParaRPr kumimoji="1" lang="en-US" altLang="ja-JP" dirty="0" smtClean="0"/>
          </a:p>
          <a:p>
            <a:pPr marL="0" indent="0">
              <a:buNone/>
            </a:pPr>
            <a:r>
              <a:rPr lang="en-US" altLang="ja-JP" dirty="0" smtClean="0"/>
              <a:t>	</a:t>
            </a:r>
            <a:r>
              <a:rPr lang="en-US" altLang="ja-JP" dirty="0" smtClean="0">
                <a:hlinkClick r:id="rId2"/>
              </a:rPr>
              <a:t>https</a:t>
            </a:r>
            <a:r>
              <a:rPr lang="en-US" altLang="ja-JP" dirty="0">
                <a:hlinkClick r:id="rId2"/>
              </a:rPr>
              <a:t>://</a:t>
            </a:r>
            <a:r>
              <a:rPr lang="en-US" altLang="ja-JP" dirty="0" smtClean="0">
                <a:hlinkClick r:id="rId2"/>
              </a:rPr>
              <a:t>github.com/norishigefukushima/SSII2014</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108</a:t>
            </a:fld>
            <a:endParaRPr kumimoji="1" lang="ja-JP" altLang="en-US"/>
          </a:p>
        </p:txBody>
      </p:sp>
    </p:spTree>
    <p:extLst>
      <p:ext uri="{BB962C8B-B14F-4D97-AF65-F5344CB8AC3E}">
        <p14:creationId xmlns:p14="http://schemas.microsoft.com/office/powerpoint/2010/main" val="411759646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参考</a:t>
            </a:r>
            <a:r>
              <a:rPr lang="ja-JP" altLang="en-US" dirty="0"/>
              <a:t>文献</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109</a:t>
            </a:fld>
            <a:endParaRPr kumimoji="1" lang="ja-JP" altLang="en-US"/>
          </a:p>
        </p:txBody>
      </p:sp>
    </p:spTree>
    <p:extLst>
      <p:ext uri="{BB962C8B-B14F-4D97-AF65-F5344CB8AC3E}">
        <p14:creationId xmlns:p14="http://schemas.microsoft.com/office/powerpoint/2010/main" val="966034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a:t>
            </a:fld>
            <a:endParaRPr kumimoji="1" lang="ja-JP" altLang="en-US"/>
          </a:p>
        </p:txBody>
      </p:sp>
      <p:pic>
        <p:nvPicPr>
          <p:cNvPr id="1028" name="Picture 4" descr="http://cdn.wccftech.com/wp-content/uploads/2013/01/GeForce-Titan-GPU.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3963" y="607601"/>
            <a:ext cx="4290466" cy="32379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brightsideofnews.com/Data/2013_2_19/Meet-the-Titans-Nvidia-Unveils-Tesla-for-Gamers/NVDA_Titan_Specs_6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38" y="2938461"/>
            <a:ext cx="6562725"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4451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The Art of Multiprocessor Programming</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OS</a:t>
            </a:r>
            <a:r>
              <a:rPr lang="ja-JP" altLang="en-US" dirty="0" smtClean="0"/>
              <a:t>に近い場所の話から始めて並列化の事例まで説明した教科書</a:t>
            </a:r>
            <a:endParaRPr lang="en-US" altLang="ja-JP" dirty="0" smtClean="0"/>
          </a:p>
        </p:txBody>
      </p:sp>
      <p:pic>
        <p:nvPicPr>
          <p:cNvPr id="1026" name="Picture 2" descr="http://ecx.images-amazon.com/images/I/51I1tXDVosL._SL500_AA3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710" y="3681412"/>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ecx.images-amazon.com/images/I/51UWJJamzlL._BO2,204,203,200_PIsitb-sticker-arrow-click,TopRight,35,-76_AA300_SH20_OU09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210" y="356812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110</a:t>
            </a:fld>
            <a:endParaRPr kumimoji="1" lang="ja-JP" altLang="en-US"/>
          </a:p>
        </p:txBody>
      </p:sp>
      <p:sp>
        <p:nvSpPr>
          <p:cNvPr id="7" name="正方形/長方形 6"/>
          <p:cNvSpPr/>
          <p:nvPr/>
        </p:nvSpPr>
        <p:spPr>
          <a:xfrm>
            <a:off x="1320801" y="2559840"/>
            <a:ext cx="10522494" cy="646331"/>
          </a:xfrm>
          <a:prstGeom prst="rect">
            <a:avLst/>
          </a:prstGeom>
        </p:spPr>
        <p:txBody>
          <a:bodyPr wrap="square">
            <a:spAutoFit/>
          </a:bodyPr>
          <a:lstStyle/>
          <a:p>
            <a:r>
              <a:rPr lang="en-US" altLang="ja-JP" dirty="0"/>
              <a:t>The Art of Multiprocessor Programming </a:t>
            </a:r>
            <a:r>
              <a:rPr lang="ja-JP" altLang="en-US" dirty="0"/>
              <a:t>並行プログラミングの原理から実践まで </a:t>
            </a:r>
            <a:r>
              <a:rPr lang="en-US" altLang="ja-JP" dirty="0"/>
              <a:t>[</a:t>
            </a:r>
            <a:r>
              <a:rPr lang="ja-JP" altLang="en-US" dirty="0"/>
              <a:t>大型本</a:t>
            </a:r>
            <a:r>
              <a:rPr lang="en-US" altLang="ja-JP" dirty="0"/>
              <a:t>]</a:t>
            </a:r>
          </a:p>
          <a:p>
            <a:r>
              <a:rPr lang="en-US" altLang="ja-JP" dirty="0"/>
              <a:t>Maurice </a:t>
            </a:r>
            <a:r>
              <a:rPr lang="en-US" altLang="ja-JP" dirty="0" err="1"/>
              <a:t>Herlihy</a:t>
            </a:r>
            <a:r>
              <a:rPr lang="en-US" altLang="ja-JP" dirty="0"/>
              <a:t> (</a:t>
            </a:r>
            <a:r>
              <a:rPr lang="ja-JP" altLang="en-US" dirty="0"/>
              <a:t>著</a:t>
            </a:r>
            <a:r>
              <a:rPr lang="en-US" altLang="ja-JP" dirty="0"/>
              <a:t>), </a:t>
            </a:r>
            <a:r>
              <a:rPr lang="en-US" altLang="ja-JP" dirty="0" err="1"/>
              <a:t>Nir</a:t>
            </a:r>
            <a:r>
              <a:rPr lang="en-US" altLang="ja-JP" dirty="0"/>
              <a:t> </a:t>
            </a:r>
            <a:r>
              <a:rPr lang="en-US" altLang="ja-JP" dirty="0" err="1"/>
              <a:t>Shavit</a:t>
            </a:r>
            <a:r>
              <a:rPr lang="en-US" altLang="ja-JP" dirty="0"/>
              <a:t> (</a:t>
            </a:r>
            <a:r>
              <a:rPr lang="ja-JP" altLang="en-US" dirty="0"/>
              <a:t>著</a:t>
            </a:r>
            <a:r>
              <a:rPr lang="en-US" altLang="ja-JP" dirty="0"/>
              <a:t>), </a:t>
            </a:r>
            <a:r>
              <a:rPr lang="ja-JP" altLang="en-US" dirty="0"/>
              <a:t>株式会社クイープ </a:t>
            </a:r>
            <a:r>
              <a:rPr lang="en-US" altLang="ja-JP" dirty="0"/>
              <a:t>(</a:t>
            </a:r>
            <a:r>
              <a:rPr lang="ja-JP" altLang="en-US" dirty="0"/>
              <a:t>翻訳</a:t>
            </a:r>
            <a:r>
              <a:rPr lang="en-US" altLang="ja-JP" dirty="0"/>
              <a:t>)</a:t>
            </a:r>
            <a:endParaRPr lang="ja-JP" altLang="en-US" dirty="0"/>
          </a:p>
        </p:txBody>
      </p:sp>
    </p:spTree>
    <p:extLst>
      <p:ext uri="{BB962C8B-B14F-4D97-AF65-F5344CB8AC3E}">
        <p14:creationId xmlns:p14="http://schemas.microsoft.com/office/powerpoint/2010/main" val="286243545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コンピュータの構成と設計</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計算機アーキテクチャから学習する</a:t>
            </a:r>
            <a:endParaRPr kumimoji="1" lang="en-US" altLang="ja-JP" dirty="0" smtClean="0"/>
          </a:p>
          <a:p>
            <a:r>
              <a:rPr kumimoji="1" lang="ja-JP" altLang="en-US" dirty="0" smtClean="0"/>
              <a:t>一般的な教科書：学部生の教科書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111</a:t>
            </a:fld>
            <a:endParaRPr kumimoji="1" lang="ja-JP" altLang="en-US"/>
          </a:p>
        </p:txBody>
      </p:sp>
      <p:pic>
        <p:nvPicPr>
          <p:cNvPr id="3074" name="Picture 2" descr="コンピュータの構成と設計 第4版 上 (Computer Organization and Design: The Hardware/Software Interface, Fourth E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3" y="2882052"/>
            <a:ext cx="3626545" cy="36265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コンピュータの構成と設計 第4版 下 (Computer Organization and Design: The Hardware/Software Interface, Fourth Ed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901" y="2859086"/>
            <a:ext cx="3626545" cy="362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75831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アセンブラ画像処理</a:t>
            </a:r>
            <a:r>
              <a:rPr lang="ja-JP" altLang="en-US" dirty="0" smtClean="0"/>
              <a:t>プログラミング</a:t>
            </a:r>
            <a:r>
              <a:rPr lang="en-US" altLang="ja-JP" dirty="0" smtClean="0"/>
              <a:t/>
            </a:r>
            <a:br>
              <a:rPr lang="en-US" altLang="ja-JP" dirty="0" smtClean="0"/>
            </a:br>
            <a:r>
              <a:rPr lang="en-US" altLang="ja-JP" dirty="0" smtClean="0"/>
              <a:t>―</a:t>
            </a:r>
            <a:r>
              <a:rPr lang="en-US" altLang="ja-JP" dirty="0"/>
              <a:t>SIMD</a:t>
            </a:r>
            <a:r>
              <a:rPr lang="ja-JP" altLang="en-US" dirty="0"/>
              <a:t>による処理の</a:t>
            </a:r>
            <a:r>
              <a:rPr lang="ja-JP" altLang="en-US" dirty="0" smtClean="0"/>
              <a:t>高速化</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112</a:t>
            </a:fld>
            <a:endParaRPr kumimoji="1" lang="ja-JP" altLang="en-US"/>
          </a:p>
        </p:txBody>
      </p:sp>
      <p:pic>
        <p:nvPicPr>
          <p:cNvPr id="6146" name="Picture 2" descr="アセンブラ画像処理プログラミング―SIMDによる処理の高速化"/>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27813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107418" y="3023245"/>
            <a:ext cx="8664551" cy="2000548"/>
          </a:xfrm>
          <a:prstGeom prst="rect">
            <a:avLst/>
          </a:prstGeom>
          <a:noFill/>
        </p:spPr>
        <p:txBody>
          <a:bodyPr wrap="none" rtlCol="0">
            <a:spAutoFit/>
          </a:bodyPr>
          <a:lstStyle/>
          <a:p>
            <a:r>
              <a:rPr lang="en-US" altLang="ja-JP" sz="2800" dirty="0" smtClean="0">
                <a:latin typeface="+mn-ea"/>
              </a:rPr>
              <a:t>SIMD</a:t>
            </a:r>
            <a:r>
              <a:rPr lang="ja-JP" altLang="en-US" sz="2800" dirty="0" smtClean="0">
                <a:latin typeface="+mn-ea"/>
              </a:rPr>
              <a:t>による画像処理について書かれたほぼ唯一の本</a:t>
            </a:r>
            <a:endParaRPr lang="en-US" altLang="ja-JP" sz="2800" dirty="0" smtClean="0">
              <a:latin typeface="+mn-ea"/>
            </a:endParaRPr>
          </a:p>
          <a:p>
            <a:endParaRPr lang="en-US" altLang="ja-JP" sz="2400" dirty="0" smtClean="0">
              <a:latin typeface="+mn-ea"/>
            </a:endParaRPr>
          </a:p>
          <a:p>
            <a:r>
              <a:rPr lang="ja-JP" altLang="en-US" sz="2400" dirty="0" smtClean="0">
                <a:latin typeface="+mn-ea"/>
              </a:rPr>
              <a:t>　すべてアセンブラなため入門者向けではない</a:t>
            </a:r>
            <a:endParaRPr kumimoji="1" lang="en-US" altLang="ja-JP" sz="2400" dirty="0" smtClean="0">
              <a:latin typeface="+mn-ea"/>
            </a:endParaRPr>
          </a:p>
          <a:p>
            <a:r>
              <a:rPr lang="ja-JP" altLang="en-US" sz="2400" dirty="0" smtClean="0">
                <a:latin typeface="+mn-ea"/>
              </a:rPr>
              <a:t>　基本的な事項を列挙</a:t>
            </a:r>
            <a:endParaRPr kumimoji="1" lang="en-US" altLang="ja-JP" sz="2400" dirty="0" smtClean="0">
              <a:latin typeface="+mn-ea"/>
            </a:endParaRPr>
          </a:p>
          <a:p>
            <a:r>
              <a:rPr lang="ja-JP" altLang="en-US" sz="2400" dirty="0" smtClean="0">
                <a:latin typeface="+mn-ea"/>
              </a:rPr>
              <a:t>　発展的な内容の記述は少ない</a:t>
            </a:r>
            <a:endParaRPr kumimoji="1" lang="ja-JP" altLang="en-US" sz="2400" dirty="0">
              <a:latin typeface="+mn-ea"/>
            </a:endParaRPr>
          </a:p>
        </p:txBody>
      </p:sp>
    </p:spTree>
    <p:extLst>
      <p:ext uri="{BB962C8B-B14F-4D97-AF65-F5344CB8AC3E}">
        <p14:creationId xmlns:p14="http://schemas.microsoft.com/office/powerpoint/2010/main" val="197122873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Intel</a:t>
            </a:r>
            <a:r>
              <a:rPr lang="ja-JP" altLang="en-US" dirty="0"/>
              <a:t>の日本語技術資料</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Web</a:t>
            </a:r>
            <a:r>
              <a:rPr kumimoji="1" lang="ja-JP" altLang="en-US" dirty="0" smtClean="0"/>
              <a:t>ページ</a:t>
            </a:r>
            <a:endParaRPr kumimoji="1" lang="en-US" altLang="ja-JP" dirty="0" smtClean="0"/>
          </a:p>
          <a:p>
            <a:pPr lvl="1"/>
            <a:r>
              <a:rPr lang="en-US" altLang="ja-JP" dirty="0">
                <a:hlinkClick r:id="rId2"/>
              </a:rPr>
              <a:t>http://</a:t>
            </a:r>
            <a:r>
              <a:rPr lang="en-US" altLang="ja-JP" dirty="0" smtClean="0">
                <a:hlinkClick r:id="rId2"/>
              </a:rPr>
              <a:t>www.intel.co.jp/content/www/jp/ja/developer/download.html</a:t>
            </a:r>
            <a:endParaRPr lang="en-US" altLang="ja-JP" dirty="0" smtClean="0"/>
          </a:p>
          <a:p>
            <a:pPr lvl="1"/>
            <a:endParaRPr kumimoji="1" lang="en-US" altLang="ja-JP" dirty="0"/>
          </a:p>
          <a:p>
            <a:r>
              <a:rPr lang="ja-JP" altLang="en-US" dirty="0"/>
              <a:t>インテル</a:t>
            </a:r>
            <a:r>
              <a:rPr lang="en-US" altLang="ja-JP" dirty="0"/>
              <a:t>® 64 </a:t>
            </a:r>
            <a:r>
              <a:rPr lang="ja-JP" altLang="en-US" dirty="0"/>
              <a:t>アーキテクチャー</a:t>
            </a:r>
            <a:r>
              <a:rPr lang="ja-JP" altLang="en-US" dirty="0" smtClean="0"/>
              <a:t>および</a:t>
            </a:r>
            <a:r>
              <a:rPr lang="en-US" altLang="ja-JP" dirty="0" smtClean="0"/>
              <a:t/>
            </a:r>
            <a:br>
              <a:rPr lang="en-US" altLang="ja-JP" dirty="0" smtClean="0"/>
            </a:br>
            <a:r>
              <a:rPr lang="ja-JP" altLang="en-US" dirty="0" smtClean="0"/>
              <a:t> </a:t>
            </a:r>
            <a:r>
              <a:rPr lang="en-US" altLang="ja-JP" dirty="0"/>
              <a:t>IA-32 </a:t>
            </a:r>
            <a:r>
              <a:rPr lang="ja-JP" altLang="en-US" dirty="0"/>
              <a:t>アーキテクチャー最適化リファレンス・マニュアル </a:t>
            </a:r>
            <a:r>
              <a:rPr lang="ja-JP" altLang="en-US" dirty="0" smtClean="0"/>
              <a:t>　</a:t>
            </a:r>
            <a:r>
              <a:rPr lang="ja-JP" altLang="en-US" dirty="0" smtClean="0">
                <a:solidFill>
                  <a:srgbClr val="FF0000"/>
                </a:solidFill>
              </a:rPr>
              <a:t>（なん</a:t>
            </a:r>
            <a:r>
              <a:rPr lang="ja-JP" altLang="en-US" dirty="0">
                <a:solidFill>
                  <a:srgbClr val="FF0000"/>
                </a:solidFill>
              </a:rPr>
              <a:t>と</a:t>
            </a:r>
            <a:r>
              <a:rPr lang="en-US" altLang="ja-JP" dirty="0" smtClean="0">
                <a:solidFill>
                  <a:srgbClr val="FF0000"/>
                </a:solidFill>
              </a:rPr>
              <a:t>788</a:t>
            </a:r>
            <a:r>
              <a:rPr lang="ja-JP" altLang="en-US" dirty="0" smtClean="0">
                <a:solidFill>
                  <a:srgbClr val="FF0000"/>
                </a:solidFill>
              </a:rPr>
              <a:t>ページ）</a:t>
            </a:r>
            <a:endParaRPr lang="en-US" altLang="ja-JP" dirty="0" smtClean="0">
              <a:solidFill>
                <a:srgbClr val="FF0000"/>
              </a:solidFill>
            </a:endParaRPr>
          </a:p>
          <a:p>
            <a:pPr lvl="1"/>
            <a:r>
              <a:rPr kumimoji="1" lang="ja-JP" altLang="en-US" dirty="0" smtClean="0"/>
              <a:t>ソフトウェア開発者向けコード最適化マニュアル</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113</a:t>
            </a:fld>
            <a:endParaRPr kumimoji="1" lang="ja-JP" altLang="en-US"/>
          </a:p>
        </p:txBody>
      </p:sp>
    </p:spTree>
    <p:extLst>
      <p:ext uri="{BB962C8B-B14F-4D97-AF65-F5344CB8AC3E}">
        <p14:creationId xmlns:p14="http://schemas.microsoft.com/office/powerpoint/2010/main" val="64387420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 </a:t>
            </a:r>
            <a:r>
              <a:rPr kumimoji="1" lang="en-US" altLang="ja-JP" dirty="0" smtClean="0"/>
              <a:t>Eigen,</a:t>
            </a:r>
            <a:r>
              <a:rPr kumimoji="1" lang="ja-JP" altLang="en-US" dirty="0" smtClean="0"/>
              <a:t> </a:t>
            </a:r>
            <a:r>
              <a:rPr kumimoji="1" lang="en-US" altLang="ja-JP" dirty="0" err="1" smtClean="0"/>
              <a:t>fftw</a:t>
            </a:r>
            <a:r>
              <a:rPr kumimoji="1" lang="en-US" altLang="ja-JP" dirty="0" smtClean="0"/>
              <a:t>,</a:t>
            </a:r>
            <a:r>
              <a:rPr lang="ja-JP" altLang="en-US" dirty="0"/>
              <a:t> </a:t>
            </a:r>
            <a:r>
              <a:rPr kumimoji="1" lang="en-US" altLang="ja-JP" dirty="0" smtClean="0"/>
              <a:t>x264,ffmpeg</a:t>
            </a:r>
            <a:br>
              <a:rPr kumimoji="1" lang="en-US" altLang="ja-JP" dirty="0" smtClean="0"/>
            </a:br>
            <a:r>
              <a:rPr kumimoji="1" lang="ja-JP" altLang="en-US" dirty="0" smtClean="0"/>
              <a:t>の</a:t>
            </a:r>
            <a:r>
              <a:rPr lang="ja-JP" altLang="en-US" dirty="0"/>
              <a:t>ソース</a:t>
            </a:r>
            <a:r>
              <a:rPr kumimoji="1" lang="ja-JP" altLang="en-US" dirty="0" smtClean="0"/>
              <a:t>コード</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a:lnSpc>
                <a:spcPct val="150000"/>
              </a:lnSpc>
            </a:pPr>
            <a:r>
              <a:rPr kumimoji="1" lang="en-US" altLang="ja-JP" dirty="0" smtClean="0"/>
              <a:t>SIMD</a:t>
            </a:r>
            <a:r>
              <a:rPr lang="ja-JP" altLang="en-US" dirty="0"/>
              <a:t>や</a:t>
            </a:r>
            <a:r>
              <a:rPr kumimoji="1" lang="ja-JP" altLang="en-US" dirty="0" smtClean="0"/>
              <a:t>並列化の参考になるコードがたくさん</a:t>
            </a:r>
            <a:endParaRPr kumimoji="1" lang="en-US" altLang="ja-JP" dirty="0" smtClean="0"/>
          </a:p>
          <a:p>
            <a:pPr>
              <a:lnSpc>
                <a:spcPct val="150000"/>
              </a:lnSpc>
            </a:pPr>
            <a:r>
              <a:rPr lang="en-US" altLang="ja-JP" dirty="0" smtClean="0"/>
              <a:t>OpenCV</a:t>
            </a:r>
            <a:r>
              <a:rPr lang="ja-JP" altLang="en-US" dirty="0" smtClean="0"/>
              <a:t> </a:t>
            </a:r>
            <a:r>
              <a:rPr lang="en-US" altLang="ja-JP" dirty="0" smtClean="0">
                <a:hlinkClick r:id="rId2"/>
              </a:rPr>
              <a:t>http</a:t>
            </a:r>
            <a:r>
              <a:rPr lang="en-US" altLang="ja-JP" dirty="0">
                <a:hlinkClick r:id="rId2"/>
              </a:rPr>
              <a:t>://opencv.org</a:t>
            </a:r>
            <a:r>
              <a:rPr lang="en-US" altLang="ja-JP" dirty="0" smtClean="0">
                <a:hlinkClick r:id="rId2"/>
              </a:rPr>
              <a:t>/</a:t>
            </a:r>
            <a:endParaRPr lang="en-US" altLang="ja-JP" dirty="0" smtClean="0"/>
          </a:p>
          <a:p>
            <a:pPr>
              <a:lnSpc>
                <a:spcPct val="150000"/>
              </a:lnSpc>
            </a:pPr>
            <a:r>
              <a:rPr kumimoji="1" lang="en-US" altLang="ja-JP" dirty="0" smtClean="0"/>
              <a:t>Eigen</a:t>
            </a:r>
            <a:r>
              <a:rPr kumimoji="1" lang="ja-JP" altLang="en-US" dirty="0" smtClean="0"/>
              <a:t> </a:t>
            </a:r>
            <a:r>
              <a:rPr lang="en-US" altLang="ja-JP" dirty="0">
                <a:hlinkClick r:id="rId3"/>
              </a:rPr>
              <a:t>http://</a:t>
            </a:r>
            <a:r>
              <a:rPr lang="en-US" altLang="ja-JP" dirty="0" smtClean="0">
                <a:hlinkClick r:id="rId3"/>
              </a:rPr>
              <a:t>eigen.tuxfamily.org/index.php?title=Main_Page</a:t>
            </a:r>
            <a:endParaRPr lang="en-US" altLang="ja-JP" dirty="0" smtClean="0"/>
          </a:p>
          <a:p>
            <a:pPr>
              <a:lnSpc>
                <a:spcPct val="150000"/>
              </a:lnSpc>
            </a:pPr>
            <a:r>
              <a:rPr kumimoji="1" lang="en-US" altLang="ja-JP" dirty="0" err="1" smtClean="0"/>
              <a:t>fft</a:t>
            </a:r>
            <a:r>
              <a:rPr kumimoji="1" lang="en-US" altLang="ja-JP" dirty="0" err="1" smtClean="0">
                <a:solidFill>
                  <a:srgbClr val="FF0000"/>
                </a:solidFill>
              </a:rPr>
              <a:t>w</a:t>
            </a:r>
            <a:r>
              <a:rPr kumimoji="1" lang="ja-JP" altLang="en-US" dirty="0" smtClean="0"/>
              <a:t> </a:t>
            </a:r>
            <a:r>
              <a:rPr lang="en-US" altLang="ja-JP" dirty="0">
                <a:hlinkClick r:id="rId4"/>
              </a:rPr>
              <a:t>http://www.fftw.org</a:t>
            </a:r>
            <a:r>
              <a:rPr lang="en-US" altLang="ja-JP" dirty="0" smtClean="0">
                <a:hlinkClick r:id="rId4"/>
              </a:rPr>
              <a:t>/</a:t>
            </a:r>
            <a:endParaRPr lang="en-US" altLang="ja-JP" dirty="0" smtClean="0"/>
          </a:p>
          <a:p>
            <a:pPr>
              <a:lnSpc>
                <a:spcPct val="150000"/>
              </a:lnSpc>
            </a:pPr>
            <a:r>
              <a:rPr lang="en-US" altLang="ja-JP" dirty="0"/>
              <a:t>x</a:t>
            </a:r>
            <a:r>
              <a:rPr lang="en-US" altLang="ja-JP" dirty="0" smtClean="0"/>
              <a:t>264 </a:t>
            </a:r>
            <a:r>
              <a:rPr lang="en-US" altLang="ja-JP" dirty="0" smtClean="0">
                <a:hlinkClick r:id="rId5"/>
              </a:rPr>
              <a:t>http</a:t>
            </a:r>
            <a:r>
              <a:rPr lang="en-US" altLang="ja-JP" dirty="0">
                <a:hlinkClick r:id="rId5"/>
              </a:rPr>
              <a:t>://</a:t>
            </a:r>
            <a:r>
              <a:rPr lang="en-US" altLang="ja-JP" dirty="0" smtClean="0">
                <a:hlinkClick r:id="rId5"/>
              </a:rPr>
              <a:t>www.videolan.org/developers/x264.html</a:t>
            </a:r>
            <a:endParaRPr lang="en-US" altLang="ja-JP" dirty="0" smtClean="0"/>
          </a:p>
          <a:p>
            <a:pPr>
              <a:lnSpc>
                <a:spcPct val="150000"/>
              </a:lnSpc>
            </a:pPr>
            <a:r>
              <a:rPr lang="en-US" altLang="ja-JP" dirty="0" err="1"/>
              <a:t>f</a:t>
            </a:r>
            <a:r>
              <a:rPr kumimoji="1" lang="en-US" altLang="ja-JP" dirty="0" err="1" smtClean="0"/>
              <a:t>fmpeg</a:t>
            </a:r>
            <a:r>
              <a:rPr lang="en-US" altLang="ja-JP" dirty="0" smtClean="0"/>
              <a:t> </a:t>
            </a:r>
            <a:r>
              <a:rPr lang="en-US" altLang="ja-JP" dirty="0">
                <a:hlinkClick r:id="rId6"/>
              </a:rPr>
              <a:t>http://www.ffmpeg.org</a:t>
            </a:r>
            <a:r>
              <a:rPr lang="en-US" altLang="ja-JP" dirty="0" smtClean="0">
                <a:hlinkClick r:id="rId6"/>
              </a:rPr>
              <a:t>/</a:t>
            </a:r>
            <a:endParaRPr lang="en-US" altLang="ja-JP" dirty="0" smtClean="0"/>
          </a:p>
          <a:p>
            <a:pPr>
              <a:lnSpc>
                <a:spcPct val="15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114</a:t>
            </a:fld>
            <a:endParaRPr kumimoji="1" lang="ja-JP" altLang="en-US"/>
          </a:p>
        </p:txBody>
      </p:sp>
    </p:spTree>
    <p:extLst>
      <p:ext uri="{BB962C8B-B14F-4D97-AF65-F5344CB8AC3E}">
        <p14:creationId xmlns:p14="http://schemas.microsoft.com/office/powerpoint/2010/main" val="102546770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その他の話題</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115</a:t>
            </a:fld>
            <a:endParaRPr kumimoji="1" lang="ja-JP" altLang="en-US"/>
          </a:p>
        </p:txBody>
      </p:sp>
    </p:spTree>
    <p:extLst>
      <p:ext uri="{BB962C8B-B14F-4D97-AF65-F5344CB8AC3E}">
        <p14:creationId xmlns:p14="http://schemas.microsoft.com/office/powerpoint/2010/main" val="2414238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高速化の手順</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lang="ja-JP" altLang="en-US" dirty="0"/>
              <a:t>コンパイラを</a:t>
            </a:r>
            <a:r>
              <a:rPr lang="ja-JP" altLang="en-US" dirty="0" smtClean="0"/>
              <a:t>変える</a:t>
            </a:r>
            <a:endParaRPr lang="en-US" altLang="ja-JP" dirty="0" smtClean="0"/>
          </a:p>
          <a:p>
            <a:pPr marL="514350" indent="-514350">
              <a:buFont typeface="+mj-lt"/>
              <a:buAutoNum type="arabicPeriod"/>
            </a:pPr>
            <a:r>
              <a:rPr lang="ja-JP" altLang="en-US" dirty="0" smtClean="0">
                <a:solidFill>
                  <a:srgbClr val="FF0000"/>
                </a:solidFill>
              </a:rPr>
              <a:t>最適化が本当に必要か一歩立ち止まる</a:t>
            </a:r>
            <a:endParaRPr lang="en-US" altLang="ja-JP" dirty="0" smtClean="0">
              <a:solidFill>
                <a:srgbClr val="FF0000"/>
              </a:solidFill>
            </a:endParaRPr>
          </a:p>
          <a:p>
            <a:pPr marL="514350" indent="-514350">
              <a:buFont typeface="+mj-lt"/>
              <a:buAutoNum type="arabicPeriod"/>
            </a:pPr>
            <a:r>
              <a:rPr lang="ja-JP" altLang="en-US" dirty="0" smtClean="0"/>
              <a:t>最良</a:t>
            </a:r>
            <a:r>
              <a:rPr kumimoji="1" lang="ja-JP" altLang="en-US" dirty="0" smtClean="0"/>
              <a:t>なアルゴリズムの適用する</a:t>
            </a:r>
            <a:endParaRPr kumimoji="1" lang="en-US" altLang="ja-JP" dirty="0" smtClean="0"/>
          </a:p>
          <a:p>
            <a:pPr marL="514350" indent="-514350">
              <a:buFont typeface="+mj-lt"/>
              <a:buAutoNum type="arabicPeriod"/>
            </a:pPr>
            <a:r>
              <a:rPr kumimoji="1" lang="ja-JP" altLang="en-US" dirty="0" smtClean="0"/>
              <a:t>演算数を減らす</a:t>
            </a:r>
            <a:endParaRPr kumimoji="1" lang="en-US" altLang="ja-JP" dirty="0" smtClean="0"/>
          </a:p>
          <a:p>
            <a:pPr marL="914400" lvl="1" indent="-457200">
              <a:buFont typeface="+mj-lt"/>
              <a:buAutoNum type="arabicPeriod"/>
            </a:pPr>
            <a:r>
              <a:rPr lang="ja-JP" altLang="en-US" dirty="0" smtClean="0"/>
              <a:t>代入，</a:t>
            </a:r>
            <a:r>
              <a:rPr lang="en-US" altLang="ja-JP" dirty="0" smtClean="0"/>
              <a:t>LUT</a:t>
            </a:r>
            <a:r>
              <a:rPr lang="ja-JP" altLang="en-US" dirty="0" smtClean="0"/>
              <a:t>の使用</a:t>
            </a:r>
            <a:endParaRPr lang="en-US" altLang="ja-JP" dirty="0" smtClean="0"/>
          </a:p>
          <a:p>
            <a:pPr marL="914400" lvl="1" indent="-457200">
              <a:buFont typeface="+mj-lt"/>
              <a:buAutoNum type="arabicPeriod"/>
            </a:pPr>
            <a:r>
              <a:rPr kumimoji="1" lang="ja-JP" altLang="en-US" dirty="0" smtClean="0"/>
              <a:t>ループの外へ計算結果を</a:t>
            </a:r>
            <a:endParaRPr kumimoji="1" lang="en-US" altLang="ja-JP" dirty="0" smtClean="0"/>
          </a:p>
          <a:p>
            <a:pPr marL="514350" indent="-514350">
              <a:buFont typeface="+mj-lt"/>
              <a:buAutoNum type="arabicPeriod"/>
            </a:pPr>
            <a:r>
              <a:rPr lang="ja-JP" altLang="en-US" dirty="0" smtClean="0"/>
              <a:t>メモリアクセスをシーケンシャルにする</a:t>
            </a:r>
            <a:endParaRPr lang="en-US" altLang="ja-JP" dirty="0" smtClean="0"/>
          </a:p>
          <a:p>
            <a:pPr marL="514350" indent="-514350">
              <a:buFont typeface="+mj-lt"/>
              <a:buAutoNum type="arabicPeriod"/>
            </a:pPr>
            <a:r>
              <a:rPr lang="ja-JP" altLang="en-US" dirty="0" smtClean="0"/>
              <a:t>マルチコア並列化を行う</a:t>
            </a:r>
            <a:endParaRPr lang="en-US" altLang="ja-JP" dirty="0" smtClean="0"/>
          </a:p>
          <a:p>
            <a:pPr marL="514350" indent="-514350">
              <a:buFont typeface="+mj-lt"/>
              <a:buAutoNum type="arabicPeriod"/>
            </a:pPr>
            <a:r>
              <a:rPr kumimoji="1" lang="en-US" altLang="ja-JP" dirty="0" smtClean="0"/>
              <a:t>SIMD</a:t>
            </a:r>
            <a:r>
              <a:rPr kumimoji="1" lang="ja-JP" altLang="en-US" dirty="0" smtClean="0"/>
              <a:t>最適化を行う</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116</a:t>
            </a:fld>
            <a:endParaRPr kumimoji="1" lang="ja-JP" altLang="en-US"/>
          </a:p>
        </p:txBody>
      </p:sp>
    </p:spTree>
    <p:extLst>
      <p:ext uri="{BB962C8B-B14F-4D97-AF65-F5344CB8AC3E}">
        <p14:creationId xmlns:p14="http://schemas.microsoft.com/office/powerpoint/2010/main" val="412708744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１日で覚える簡単高速化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コンパイラを</a:t>
            </a:r>
            <a:r>
              <a:rPr kumimoji="1" lang="en-US" altLang="ja-JP" dirty="0" err="1" smtClean="0"/>
              <a:t>icc</a:t>
            </a:r>
            <a:r>
              <a:rPr kumimoji="1" lang="ja-JP" altLang="en-US" dirty="0" smtClean="0"/>
              <a:t>に</a:t>
            </a:r>
            <a:endParaRPr kumimoji="1" lang="en-US" altLang="ja-JP" dirty="0" smtClean="0"/>
          </a:p>
          <a:p>
            <a:endParaRPr kumimoji="1" lang="en-US" altLang="ja-JP" dirty="0" smtClean="0"/>
          </a:p>
          <a:p>
            <a:r>
              <a:rPr kumimoji="1" lang="ja-JP" altLang="en-US" dirty="0" smtClean="0"/>
              <a:t>最も速度に影響を与えるのはメモリの配置</a:t>
            </a:r>
            <a:endParaRPr kumimoji="1" lang="en-US" altLang="ja-JP" dirty="0" smtClean="0"/>
          </a:p>
          <a:p>
            <a:pPr lvl="1"/>
            <a:r>
              <a:rPr kumimoji="1" lang="ja-JP" altLang="en-US" dirty="0" smtClean="0"/>
              <a:t>データはアクセスする連続に</a:t>
            </a:r>
            <a:r>
              <a:rPr lang="ja-JP" altLang="en-US" dirty="0" smtClean="0"/>
              <a:t>並べる</a:t>
            </a:r>
            <a:endParaRPr lang="en-US" altLang="ja-JP" dirty="0" smtClean="0"/>
          </a:p>
          <a:p>
            <a:pPr lvl="1"/>
            <a:r>
              <a:rPr kumimoji="1" lang="ja-JP" altLang="en-US" dirty="0" smtClean="0"/>
              <a:t>メモリ使用量を減らす（テンポラリを極力減らす）</a:t>
            </a:r>
            <a:endParaRPr kumimoji="1" lang="en-US" altLang="ja-JP" dirty="0" smtClean="0"/>
          </a:p>
          <a:p>
            <a:endParaRPr lang="en-US" altLang="ja-JP" dirty="0"/>
          </a:p>
          <a:p>
            <a:r>
              <a:rPr lang="ja-JP" altLang="en-US" dirty="0" smtClean="0"/>
              <a:t>マルチコアの利用～</a:t>
            </a:r>
            <a:r>
              <a:rPr kumimoji="1" lang="ja-JP" altLang="en-US" dirty="0" smtClean="0"/>
              <a:t>ＯｐｅｎＭＰによる並列化～</a:t>
            </a:r>
            <a:endParaRPr kumimoji="1" lang="en-US" altLang="ja-JP" dirty="0" smtClean="0"/>
          </a:p>
          <a:p>
            <a:pPr lvl="1"/>
            <a:r>
              <a:rPr lang="ja-JP" altLang="en-US" dirty="0"/>
              <a:t>ループ</a:t>
            </a:r>
            <a:r>
              <a:rPr lang="ja-JP" altLang="en-US" dirty="0" smtClean="0"/>
              <a:t>の外側に </a:t>
            </a:r>
            <a:r>
              <a:rPr lang="en-US" altLang="ja-JP" dirty="0" smtClean="0"/>
              <a:t>#pragma </a:t>
            </a:r>
            <a:r>
              <a:rPr lang="en-US" altLang="ja-JP" dirty="0" err="1" smtClean="0"/>
              <a:t>omp</a:t>
            </a:r>
            <a:r>
              <a:rPr lang="en-US" altLang="ja-JP" dirty="0" smtClean="0"/>
              <a:t> parallel for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117</a:t>
            </a:fld>
            <a:endParaRPr kumimoji="1" lang="ja-JP" altLang="en-US"/>
          </a:p>
        </p:txBody>
      </p:sp>
    </p:spTree>
    <p:extLst>
      <p:ext uri="{BB962C8B-B14F-4D97-AF65-F5344CB8AC3E}">
        <p14:creationId xmlns:p14="http://schemas.microsoft.com/office/powerpoint/2010/main" val="4818726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kumimoji="1" lang="ja-JP" altLang="en-US" dirty="0" smtClean="0"/>
              <a:t>遅いとおもったら？</a:t>
            </a:r>
            <a:endParaRPr kumimoji="1" lang="ja-JP" altLang="en-US" dirty="0"/>
          </a:p>
        </p:txBody>
      </p:sp>
      <p:sp>
        <p:nvSpPr>
          <p:cNvPr id="7" name="コンテンツ プレースホルダー 6"/>
          <p:cNvSpPr>
            <a:spLocks noGrp="1"/>
          </p:cNvSpPr>
          <p:nvPr>
            <p:ph idx="1"/>
          </p:nvPr>
        </p:nvSpPr>
        <p:spPr/>
        <p:txBody>
          <a:bodyPr>
            <a:normAutofit lnSpcReduction="10000"/>
          </a:bodyPr>
          <a:lstStyle/>
          <a:p>
            <a:r>
              <a:rPr lang="ja-JP" altLang="en-US" dirty="0" smtClean="0"/>
              <a:t>同一メモリにアクセスしていませんか？</a:t>
            </a:r>
            <a:r>
              <a:rPr lang="en-US" altLang="ja-JP" dirty="0" smtClean="0"/>
              <a:t/>
            </a:r>
            <a:br>
              <a:rPr lang="en-US" altLang="ja-JP" dirty="0" smtClean="0"/>
            </a:br>
            <a:r>
              <a:rPr lang="ja-JP" altLang="en-US" dirty="0" smtClean="0"/>
              <a:t>メモリアクセス</a:t>
            </a:r>
            <a:r>
              <a:rPr lang="ja-JP" altLang="en-US" dirty="0"/>
              <a:t>の</a:t>
            </a:r>
            <a:r>
              <a:rPr lang="ja-JP" altLang="en-US" dirty="0" smtClean="0"/>
              <a:t>衝突が生じ，バス</a:t>
            </a:r>
            <a:r>
              <a:rPr lang="ja-JP" altLang="en-US" dirty="0"/>
              <a:t>の</a:t>
            </a:r>
            <a:r>
              <a:rPr lang="ja-JP" altLang="en-US" dirty="0" smtClean="0"/>
              <a:t>取り合いが起こっている可能性があります．共有</a:t>
            </a:r>
            <a:r>
              <a:rPr lang="ja-JP" altLang="en-US" dirty="0"/>
              <a:t>メモリといってもキャッシュは各</a:t>
            </a:r>
            <a:r>
              <a:rPr lang="en-US" altLang="ja-JP" dirty="0"/>
              <a:t>CPU</a:t>
            </a:r>
            <a:r>
              <a:rPr lang="ja-JP" altLang="en-US" dirty="0"/>
              <a:t>が持って</a:t>
            </a:r>
            <a:r>
              <a:rPr lang="ja-JP" altLang="en-US" dirty="0" smtClean="0"/>
              <a:t>いるためその構造を生かして衝突を回避しましょう．</a:t>
            </a:r>
            <a:endParaRPr lang="en-US" altLang="ja-JP" dirty="0"/>
          </a:p>
          <a:p>
            <a:r>
              <a:rPr lang="en-US" altLang="ja-JP" dirty="0" smtClean="0"/>
              <a:t>Parallel </a:t>
            </a:r>
            <a:r>
              <a:rPr lang="ja-JP" altLang="en-US" dirty="0"/>
              <a:t>指示行でスレッド</a:t>
            </a:r>
            <a:r>
              <a:rPr lang="ja-JP" altLang="en-US" dirty="0" smtClean="0"/>
              <a:t>生成しています．このスレッド生成は少ない</a:t>
            </a:r>
            <a:r>
              <a:rPr lang="ja-JP" altLang="en-US" dirty="0"/>
              <a:t>ほう</a:t>
            </a:r>
            <a:r>
              <a:rPr lang="ja-JP" altLang="en-US" dirty="0" smtClean="0"/>
              <a:t>がオーバーヘッドが少なくて済みます．</a:t>
            </a:r>
            <a:r>
              <a:rPr lang="en-US" altLang="ja-JP" dirty="0" smtClean="0"/>
              <a:t/>
            </a:r>
            <a:br>
              <a:rPr lang="en-US" altLang="ja-JP" dirty="0" smtClean="0"/>
            </a:br>
            <a:r>
              <a:rPr lang="ja-JP" altLang="en-US" dirty="0" smtClean="0"/>
              <a:t>すべてのループに</a:t>
            </a:r>
            <a:r>
              <a:rPr lang="en-US" altLang="ja-JP" dirty="0" smtClean="0"/>
              <a:t>#pragma </a:t>
            </a:r>
            <a:r>
              <a:rPr lang="en-US" altLang="ja-JP" dirty="0" err="1" smtClean="0"/>
              <a:t>omp</a:t>
            </a:r>
            <a:r>
              <a:rPr lang="en-US" altLang="ja-JP" dirty="0" smtClean="0"/>
              <a:t> parallel for</a:t>
            </a:r>
            <a:r>
              <a:rPr lang="ja-JP" altLang="en-US" dirty="0" smtClean="0"/>
              <a:t>を記述するのではなく</a:t>
            </a:r>
            <a:r>
              <a:rPr lang="en-US" altLang="ja-JP" dirty="0" smtClean="0"/>
              <a:t/>
            </a:r>
            <a:br>
              <a:rPr lang="en-US" altLang="ja-JP" dirty="0" smtClean="0"/>
            </a:br>
            <a:r>
              <a:rPr lang="ja-JP" altLang="en-US" dirty="0" smtClean="0"/>
              <a:t>外側に並列化構造を作り</a:t>
            </a:r>
            <a:r>
              <a:rPr lang="en-US" altLang="ja-JP" dirty="0" smtClean="0"/>
              <a:t>#pragma </a:t>
            </a:r>
            <a:r>
              <a:rPr lang="en-US" altLang="ja-JP" dirty="0" err="1" smtClean="0"/>
              <a:t>omp</a:t>
            </a:r>
            <a:r>
              <a:rPr lang="en-US" altLang="ja-JP" dirty="0" smtClean="0"/>
              <a:t> for</a:t>
            </a:r>
            <a:r>
              <a:rPr lang="ja-JP" altLang="en-US" dirty="0" smtClean="0"/>
              <a:t>で済むか確認しましょう</a:t>
            </a:r>
            <a:r>
              <a:rPr lang="ja-JP" altLang="en-US" dirty="0" smtClean="0"/>
              <a:t>．</a:t>
            </a:r>
            <a:endParaRPr lang="en-US" altLang="ja-JP" dirty="0" smtClean="0"/>
          </a:p>
          <a:p>
            <a:r>
              <a:rPr lang="en-US" altLang="ja-JP" b="1" dirty="0" smtClean="0"/>
              <a:t>Intel</a:t>
            </a:r>
            <a:r>
              <a:rPr lang="ja-JP" altLang="en-US" b="1" dirty="0" smtClean="0"/>
              <a:t> </a:t>
            </a:r>
            <a:r>
              <a:rPr lang="en-US" altLang="ja-JP" b="1" dirty="0" smtClean="0"/>
              <a:t>TBB</a:t>
            </a:r>
            <a:r>
              <a:rPr lang="ja-JP" altLang="en-US" b="1" dirty="0" smtClean="0"/>
              <a:t>を試してみましょう．</a:t>
            </a:r>
            <a:endParaRPr lang="en-US" altLang="ja-JP" b="1" dirty="0" smtClean="0"/>
          </a:p>
          <a:p>
            <a:endParaRPr lang="en-US" altLang="ja-JP" dirty="0"/>
          </a:p>
          <a:p>
            <a:endParaRPr lang="ja-JP" altLang="en-US" dirty="0"/>
          </a:p>
          <a:p>
            <a:endParaRPr kumimoji="1" lang="ja-JP" altLang="en-US" dirty="0"/>
          </a:p>
        </p:txBody>
      </p:sp>
    </p:spTree>
    <p:extLst>
      <p:ext uri="{BB962C8B-B14F-4D97-AF65-F5344CB8AC3E}">
        <p14:creationId xmlns:p14="http://schemas.microsoft.com/office/powerpoint/2010/main" val="139393846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MPI </a:t>
            </a:r>
            <a:r>
              <a:rPr lang="en-US" altLang="ja-JP" dirty="0" smtClean="0"/>
              <a:t>(</a:t>
            </a:r>
            <a:r>
              <a:rPr lang="en-US" altLang="ja-JP" dirty="0"/>
              <a:t>Message Passing Interface</a:t>
            </a:r>
            <a:r>
              <a:rPr lang="en-US" altLang="ja-JP" dirty="0" smtClean="0"/>
              <a:t>)</a:t>
            </a:r>
            <a:r>
              <a:rPr lang="ja-JP" altLang="en-US" dirty="0" smtClean="0"/>
              <a:t>について</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複数の計算機のプロセッサをマルチコアとみなして計算する言語，ライブラリ</a:t>
            </a:r>
            <a:endParaRPr kumimoji="1" lang="en-US" altLang="ja-JP" dirty="0" smtClean="0"/>
          </a:p>
          <a:p>
            <a:r>
              <a:rPr lang="ja-JP" altLang="en-US" dirty="0" smtClean="0"/>
              <a:t>メモリの状態を共有するために，メッセージをやり取りし，メモリの状態の同期が必要（コスト大）</a:t>
            </a:r>
            <a:endParaRPr lang="en-US" altLang="ja-JP" dirty="0" smtClean="0"/>
          </a:p>
          <a:p>
            <a:r>
              <a:rPr kumimoji="1" lang="ja-JP" altLang="en-US" dirty="0" smtClean="0"/>
              <a:t>画像処理の場合</a:t>
            </a:r>
            <a:r>
              <a:rPr kumimoji="1" lang="ja-JP" altLang="en-US" dirty="0" smtClean="0"/>
              <a:t>，そこ</a:t>
            </a:r>
            <a:r>
              <a:rPr kumimoji="1" lang="ja-JP" altLang="en-US" dirty="0" smtClean="0"/>
              <a:t>まで</a:t>
            </a:r>
            <a:r>
              <a:rPr kumimoji="1" lang="ja-JP" altLang="en-US" dirty="0" smtClean="0"/>
              <a:t>する（</a:t>
            </a:r>
            <a:r>
              <a:rPr lang="en-US" altLang="ja-JP" dirty="0"/>
              <a:t> MPI</a:t>
            </a:r>
            <a:r>
              <a:rPr lang="ja-JP" altLang="en-US" dirty="0" err="1"/>
              <a:t>まで</a:t>
            </a:r>
            <a:r>
              <a:rPr lang="ja-JP" altLang="en-US" dirty="0"/>
              <a:t>使う）なら</a:t>
            </a:r>
            <a:r>
              <a:rPr kumimoji="1" lang="ja-JP" altLang="en-US" dirty="0" smtClean="0"/>
              <a:t>複数台のマシンに別の画像を投げたほうがパフォーマンスが高い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119</a:t>
            </a:fld>
            <a:endParaRPr kumimoji="1" lang="ja-JP" altLang="en-US"/>
          </a:p>
        </p:txBody>
      </p:sp>
    </p:spTree>
    <p:extLst>
      <p:ext uri="{BB962C8B-B14F-4D97-AF65-F5344CB8AC3E}">
        <p14:creationId xmlns:p14="http://schemas.microsoft.com/office/powerpoint/2010/main" val="3633604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GPU</a:t>
            </a:r>
            <a:r>
              <a:rPr kumimoji="1" lang="ja-JP" altLang="en-US" dirty="0" smtClean="0"/>
              <a:t>と</a:t>
            </a:r>
            <a:r>
              <a:rPr kumimoji="1" lang="en-US" altLang="ja-JP" dirty="0" smtClean="0"/>
              <a:t>CPU</a:t>
            </a:r>
            <a:r>
              <a:rPr kumimoji="1" lang="ja-JP" altLang="en-US" dirty="0" smtClean="0"/>
              <a:t>の計算速度</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12</a:t>
            </a:fld>
            <a:endParaRPr kumimoji="1" lang="ja-JP" altLang="en-US"/>
          </a:p>
        </p:txBody>
      </p:sp>
      <p:pic>
        <p:nvPicPr>
          <p:cNvPr id="6" name="図 5"/>
          <p:cNvPicPr>
            <a:picLocks noChangeAspect="1"/>
          </p:cNvPicPr>
          <p:nvPr/>
        </p:nvPicPr>
        <p:blipFill>
          <a:blip r:embed="rId2"/>
          <a:stretch>
            <a:fillRect/>
          </a:stretch>
        </p:blipFill>
        <p:spPr>
          <a:xfrm>
            <a:off x="294637" y="1325940"/>
            <a:ext cx="6621420" cy="5390951"/>
          </a:xfrm>
          <a:prstGeom prst="rect">
            <a:avLst/>
          </a:prstGeom>
        </p:spPr>
      </p:pic>
      <p:sp>
        <p:nvSpPr>
          <p:cNvPr id="7" name="正方形/長方形 6"/>
          <p:cNvSpPr/>
          <p:nvPr/>
        </p:nvSpPr>
        <p:spPr>
          <a:xfrm>
            <a:off x="7091456" y="2043827"/>
            <a:ext cx="4868315" cy="1323439"/>
          </a:xfrm>
          <a:prstGeom prst="rect">
            <a:avLst/>
          </a:prstGeom>
        </p:spPr>
        <p:txBody>
          <a:bodyPr wrap="square">
            <a:spAutoFit/>
          </a:bodyPr>
          <a:lstStyle/>
          <a:p>
            <a:r>
              <a:rPr lang="en-US" altLang="ja-JP" sz="2400" dirty="0"/>
              <a:t>GPU</a:t>
            </a:r>
            <a:r>
              <a:rPr lang="ja-JP" altLang="en-US" sz="2400" dirty="0"/>
              <a:t>は年率</a:t>
            </a:r>
            <a:r>
              <a:rPr lang="en-US" altLang="ja-JP" sz="2400" dirty="0"/>
              <a:t>1.7</a:t>
            </a:r>
            <a:r>
              <a:rPr lang="ja-JP" altLang="en-US" sz="2400" dirty="0"/>
              <a:t>倍に集積度が</a:t>
            </a:r>
            <a:r>
              <a:rPr lang="ja-JP" altLang="en-US" sz="2400" dirty="0" smtClean="0"/>
              <a:t>向上</a:t>
            </a:r>
            <a:endParaRPr lang="en-US" altLang="ja-JP" sz="2400" dirty="0"/>
          </a:p>
          <a:p>
            <a:endParaRPr lang="en-US" altLang="ja-JP" sz="2400" b="1" dirty="0" smtClean="0"/>
          </a:p>
          <a:p>
            <a:r>
              <a:rPr lang="en-US" altLang="ja-JP" sz="3200" b="1" dirty="0" smtClean="0"/>
              <a:t>CPU</a:t>
            </a:r>
            <a:r>
              <a:rPr lang="ja-JP" altLang="en-US" sz="3200" b="1" dirty="0" smtClean="0"/>
              <a:t>よりも</a:t>
            </a:r>
            <a:r>
              <a:rPr lang="ja-JP" altLang="en-US" sz="3200" b="1" dirty="0"/>
              <a:t>圧倒的</a:t>
            </a:r>
            <a:r>
              <a:rPr lang="ja-JP" altLang="en-US" sz="3200" b="1" dirty="0" smtClean="0"/>
              <a:t>に高速</a:t>
            </a:r>
            <a:endParaRPr lang="en-US" altLang="ja-JP" sz="3200" b="1" dirty="0" smtClean="0"/>
          </a:p>
        </p:txBody>
      </p:sp>
      <p:sp>
        <p:nvSpPr>
          <p:cNvPr id="4" name="正方形/長方形 3"/>
          <p:cNvSpPr/>
          <p:nvPr/>
        </p:nvSpPr>
        <p:spPr>
          <a:xfrm>
            <a:off x="330194" y="6352143"/>
            <a:ext cx="7344228" cy="369332"/>
          </a:xfrm>
          <a:prstGeom prst="rect">
            <a:avLst/>
          </a:prstGeom>
        </p:spPr>
        <p:txBody>
          <a:bodyPr wrap="square">
            <a:spAutoFit/>
          </a:bodyPr>
          <a:lstStyle/>
          <a:p>
            <a:r>
              <a:rPr lang="ja-JP" altLang="en-US" dirty="0"/>
              <a:t>http://michaelgalloy.com/2013/06/11/cpu-vs-gpu-performance.html</a:t>
            </a:r>
          </a:p>
        </p:txBody>
      </p:sp>
      <p:sp>
        <p:nvSpPr>
          <p:cNvPr id="3" name="正方形/長方形 2"/>
          <p:cNvSpPr/>
          <p:nvPr/>
        </p:nvSpPr>
        <p:spPr>
          <a:xfrm>
            <a:off x="6943881" y="4961932"/>
            <a:ext cx="5163464" cy="923330"/>
          </a:xfrm>
          <a:prstGeom prst="rect">
            <a:avLst/>
          </a:prstGeom>
        </p:spPr>
        <p:txBody>
          <a:bodyPr wrap="square">
            <a:spAutoFit/>
          </a:bodyPr>
          <a:lstStyle/>
          <a:p>
            <a:r>
              <a:rPr lang="en-US" altLang="ja-JP" dirty="0"/>
              <a:t>J.Y. Chen “GPU Technology Trends and Future Requirements,” Proc. International Electron Devices Meeting, Dec. 2009.</a:t>
            </a:r>
          </a:p>
        </p:txBody>
      </p:sp>
    </p:spTree>
    <p:extLst>
      <p:ext uri="{BB962C8B-B14F-4D97-AF65-F5344CB8AC3E}">
        <p14:creationId xmlns:p14="http://schemas.microsoft.com/office/powerpoint/2010/main" val="13669536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71200" cy="1325563"/>
          </a:xfrm>
        </p:spPr>
        <p:txBody>
          <a:bodyPr/>
          <a:lstStyle/>
          <a:p>
            <a:r>
              <a:rPr lang="ja-JP" altLang="en-US" dirty="0" smtClean="0"/>
              <a:t>アルゴリズムが並列化可能かの簡易テスト</a:t>
            </a:r>
            <a:endParaRPr kumimoji="1" lang="ja-JP" altLang="en-US" dirty="0"/>
          </a:p>
        </p:txBody>
      </p:sp>
      <p:sp>
        <p:nvSpPr>
          <p:cNvPr id="3" name="コンテンツ プレースホルダー 2"/>
          <p:cNvSpPr>
            <a:spLocks noGrp="1"/>
          </p:cNvSpPr>
          <p:nvPr>
            <p:ph idx="1"/>
          </p:nvPr>
        </p:nvSpPr>
        <p:spPr/>
        <p:txBody>
          <a:bodyPr/>
          <a:lstStyle/>
          <a:p>
            <a:r>
              <a:rPr lang="ja-JP" altLang="en-US" dirty="0"/>
              <a:t>順番どおりに動かないと計算結果がおかしくなる</a:t>
            </a:r>
          </a:p>
          <a:p>
            <a:pPr lvl="1"/>
            <a:r>
              <a:rPr kumimoji="1" lang="ja-JP" altLang="en-US" dirty="0" smtClean="0"/>
              <a:t>逆順に動作させても動くかどうかを検証</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120</a:t>
            </a:fld>
            <a:endParaRPr kumimoji="1" lang="ja-JP" altLang="en-US"/>
          </a:p>
        </p:txBody>
      </p:sp>
    </p:spTree>
    <p:extLst>
      <p:ext uri="{BB962C8B-B14F-4D97-AF65-F5344CB8AC3E}">
        <p14:creationId xmlns:p14="http://schemas.microsoft.com/office/powerpoint/2010/main" val="236426050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用語：並</a:t>
            </a:r>
            <a:r>
              <a:rPr kumimoji="1" lang="ja-JP" altLang="en-US" dirty="0" smtClean="0"/>
              <a:t>行性 </a:t>
            </a:r>
            <a:r>
              <a:rPr kumimoji="1" lang="en-US" altLang="ja-JP" dirty="0" smtClean="0"/>
              <a:t>vs </a:t>
            </a:r>
            <a:r>
              <a:rPr kumimoji="1" lang="ja-JP" altLang="en-US" dirty="0" smtClean="0"/>
              <a:t>並列性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並行性（コンカレンシー）とは</a:t>
            </a:r>
            <a:endParaRPr kumimoji="1" lang="en-US" altLang="ja-JP" dirty="0" smtClean="0"/>
          </a:p>
          <a:p>
            <a:pPr lvl="1"/>
            <a:r>
              <a:rPr lang="ja-JP" altLang="en-US" dirty="0" smtClean="0"/>
              <a:t>複数のタスクを同時に実行・処理する性質</a:t>
            </a:r>
            <a:endParaRPr lang="en-US" altLang="ja-JP" dirty="0" smtClean="0"/>
          </a:p>
          <a:p>
            <a:r>
              <a:rPr lang="ja-JP" altLang="en-US" dirty="0"/>
              <a:t>並列</a:t>
            </a:r>
            <a:r>
              <a:rPr kumimoji="1" lang="ja-JP" altLang="en-US" dirty="0" smtClean="0"/>
              <a:t>性</a:t>
            </a:r>
            <a:r>
              <a:rPr kumimoji="1" lang="ja-JP" altLang="en-US" dirty="0" smtClean="0"/>
              <a:t>（パラレリズム）とは</a:t>
            </a:r>
            <a:endParaRPr kumimoji="1" lang="en-US" altLang="ja-JP" dirty="0" smtClean="0"/>
          </a:p>
          <a:p>
            <a:pPr lvl="1"/>
            <a:r>
              <a:rPr lang="ja-JP" altLang="en-US" dirty="0" smtClean="0"/>
              <a:t>並行性を活用して，問題を最短時間で解こうとすること</a:t>
            </a:r>
            <a:endParaRPr lang="en-US" altLang="ja-JP" dirty="0" smtClean="0"/>
          </a:p>
          <a:p>
            <a:pPr lvl="1"/>
            <a:endParaRPr kumimoji="1" lang="en-US" altLang="ja-JP" dirty="0"/>
          </a:p>
          <a:p>
            <a:pPr marL="457200" lvl="1" indent="0">
              <a:buNone/>
            </a:pPr>
            <a:r>
              <a:rPr lang="en-US" altLang="ja-JP" dirty="0" smtClean="0"/>
              <a:t>		※</a:t>
            </a:r>
            <a:r>
              <a:rPr lang="ja-JP" altLang="en-US" dirty="0" smtClean="0"/>
              <a:t>いろいろ定義の流派がありますがこちらで解釈しています．</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121</a:t>
            </a:fld>
            <a:endParaRPr kumimoji="1" lang="ja-JP" altLang="en-US"/>
          </a:p>
        </p:txBody>
      </p:sp>
    </p:spTree>
    <p:extLst>
      <p:ext uri="{BB962C8B-B14F-4D97-AF65-F5344CB8AC3E}">
        <p14:creationId xmlns:p14="http://schemas.microsoft.com/office/powerpoint/2010/main" val="207229188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コンパイラの自動並列化はどこまで出来るのか？</a:t>
            </a:r>
            <a:endParaRPr kumimoji="1" lang="ja-JP" altLang="en-US" dirty="0"/>
          </a:p>
        </p:txBody>
      </p:sp>
      <p:sp>
        <p:nvSpPr>
          <p:cNvPr id="3" name="コンテンツ プレースホルダー 2"/>
          <p:cNvSpPr>
            <a:spLocks noGrp="1"/>
          </p:cNvSpPr>
          <p:nvPr>
            <p:ph idx="1"/>
          </p:nvPr>
        </p:nvSpPr>
        <p:spPr/>
        <p:txBody>
          <a:bodyPr/>
          <a:lstStyle/>
          <a:p>
            <a:r>
              <a:rPr lang="ja-JP" altLang="en-US" dirty="0"/>
              <a:t>簡単</a:t>
            </a:r>
            <a:r>
              <a:rPr lang="ja-JP" altLang="en-US" dirty="0" smtClean="0"/>
              <a:t>な構造なら自動並列化してくれるが</a:t>
            </a:r>
            <a:r>
              <a:rPr lang="ja-JP" altLang="en-US" dirty="0" err="1" smtClean="0"/>
              <a:t>．．．</a:t>
            </a:r>
            <a:endParaRPr lang="en-US" altLang="ja-JP" dirty="0" smtClean="0"/>
          </a:p>
          <a:p>
            <a:r>
              <a:rPr lang="en-US" altLang="ja-JP" dirty="0" err="1"/>
              <a:t>g</a:t>
            </a:r>
            <a:r>
              <a:rPr kumimoji="1" lang="en-US" altLang="ja-JP" dirty="0" err="1" smtClean="0"/>
              <a:t>cc</a:t>
            </a:r>
            <a:r>
              <a:rPr kumimoji="1" lang="en-US" altLang="ja-JP" dirty="0" smtClean="0"/>
              <a:t>- O3</a:t>
            </a:r>
            <a:r>
              <a:rPr kumimoji="1" lang="ja-JP" altLang="en-US" dirty="0" smtClean="0"/>
              <a:t>　</a:t>
            </a:r>
            <a:r>
              <a:rPr kumimoji="1" lang="ja-JP" altLang="en-US" dirty="0" err="1" smtClean="0"/>
              <a:t>．．．のような</a:t>
            </a:r>
            <a:r>
              <a:rPr kumimoji="1" lang="ja-JP" altLang="en-US" dirty="0" smtClean="0"/>
              <a:t>手軽さで高速化はまだまだ</a:t>
            </a:r>
            <a:r>
              <a:rPr kumimoji="1" lang="ja-JP" altLang="en-US" dirty="0" smtClean="0"/>
              <a:t>先</a:t>
            </a:r>
            <a:endParaRPr kumimoji="1" lang="en-US" altLang="ja-JP" dirty="0" smtClean="0"/>
          </a:p>
          <a:p>
            <a:endParaRPr lang="en-US" altLang="ja-JP" dirty="0"/>
          </a:p>
          <a:p>
            <a:r>
              <a:rPr lang="en-US" altLang="ja-JP" dirty="0"/>
              <a:t>Intel SPMD Program Compiler</a:t>
            </a:r>
          </a:p>
          <a:p>
            <a:pPr lvl="1"/>
            <a:r>
              <a:rPr lang="ja-JP" altLang="en-US" dirty="0" smtClean="0"/>
              <a:t>オープンソースの</a:t>
            </a:r>
            <a:r>
              <a:rPr lang="en-US" altLang="ja-JP" dirty="0" smtClean="0"/>
              <a:t>SIMD</a:t>
            </a:r>
            <a:r>
              <a:rPr lang="ja-JP" altLang="en-US" dirty="0" smtClean="0"/>
              <a:t>用コンパイラ</a:t>
            </a:r>
            <a:endParaRPr lang="en-US" altLang="ja-JP" dirty="0" smtClean="0"/>
          </a:p>
          <a:p>
            <a:pPr lvl="1"/>
            <a:r>
              <a:rPr lang="en-US" altLang="ja-JP" dirty="0">
                <a:hlinkClick r:id="rId2"/>
              </a:rPr>
              <a:t>http://ispc.github.io</a:t>
            </a:r>
            <a:r>
              <a:rPr lang="en-US" altLang="ja-JP" dirty="0" smtClean="0">
                <a:hlinkClick r:id="rId2"/>
              </a:rPr>
              <a:t>/</a:t>
            </a:r>
            <a:endParaRPr lang="en-US" altLang="ja-JP" dirty="0" smtClean="0"/>
          </a:p>
          <a:p>
            <a:pPr lvl="1"/>
            <a:r>
              <a:rPr kumimoji="1" lang="en-US" altLang="ja-JP" dirty="0" smtClean="0"/>
              <a:t>BSD</a:t>
            </a:r>
            <a:r>
              <a:rPr kumimoji="1" lang="ja-JP" altLang="en-US" dirty="0" smtClean="0"/>
              <a:t>ライセンス</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122</a:t>
            </a:fld>
            <a:endParaRPr kumimoji="1" lang="ja-JP" altLang="en-US"/>
          </a:p>
        </p:txBody>
      </p:sp>
    </p:spTree>
    <p:extLst>
      <p:ext uri="{BB962C8B-B14F-4D97-AF65-F5344CB8AC3E}">
        <p14:creationId xmlns:p14="http://schemas.microsoft.com/office/powerpoint/2010/main" val="310617342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高速化されたライブラリの情報</a:t>
            </a:r>
            <a:endParaRPr kumimoji="1" lang="ja-JP" altLang="en-US" dirty="0"/>
          </a:p>
        </p:txBody>
      </p:sp>
      <p:sp>
        <p:nvSpPr>
          <p:cNvPr id="3" name="コンテンツ プレースホルダー 2"/>
          <p:cNvSpPr>
            <a:spLocks noGrp="1"/>
          </p:cNvSpPr>
          <p:nvPr>
            <p:ph idx="1"/>
          </p:nvPr>
        </p:nvSpPr>
        <p:spPr/>
        <p:txBody>
          <a:bodyPr>
            <a:normAutofit fontScale="62500" lnSpcReduction="20000"/>
          </a:bodyPr>
          <a:lstStyle/>
          <a:p>
            <a:pPr marL="0" indent="0">
              <a:buNone/>
            </a:pPr>
            <a:r>
              <a:rPr lang="ja-JP" altLang="en-US" dirty="0" smtClean="0"/>
              <a:t>無料</a:t>
            </a:r>
            <a:endParaRPr lang="en-US" altLang="ja-JP" dirty="0" smtClean="0"/>
          </a:p>
          <a:p>
            <a:r>
              <a:rPr lang="en-US" altLang="ja-JP" dirty="0" smtClean="0"/>
              <a:t>OpenCV</a:t>
            </a:r>
          </a:p>
          <a:p>
            <a:pPr lvl="1"/>
            <a:r>
              <a:rPr lang="ja-JP" altLang="en-US" dirty="0" smtClean="0"/>
              <a:t>画像処理，行列演算，</a:t>
            </a:r>
            <a:r>
              <a:rPr lang="en-US" altLang="ja-JP" dirty="0" smtClean="0"/>
              <a:t>FFT</a:t>
            </a:r>
            <a:r>
              <a:rPr lang="ja-JP" altLang="en-US" dirty="0" err="1" smtClean="0"/>
              <a:t>，</a:t>
            </a:r>
            <a:r>
              <a:rPr lang="en-US" altLang="ja-JP" dirty="0" smtClean="0"/>
              <a:t>GPU</a:t>
            </a:r>
            <a:r>
              <a:rPr lang="ja-JP" altLang="en-US" dirty="0" smtClean="0"/>
              <a:t>関数</a:t>
            </a:r>
            <a:r>
              <a:rPr lang="ja-JP" altLang="en-US" dirty="0"/>
              <a:t>も</a:t>
            </a:r>
            <a:endParaRPr lang="en-US" altLang="ja-JP" dirty="0" smtClean="0"/>
          </a:p>
          <a:p>
            <a:r>
              <a:rPr lang="en-US" altLang="ja-JP" dirty="0" smtClean="0"/>
              <a:t>Eigen</a:t>
            </a:r>
          </a:p>
          <a:p>
            <a:pPr marL="457200" lvl="1" indent="0">
              <a:buNone/>
            </a:pPr>
            <a:r>
              <a:rPr lang="ja-JP" altLang="en-US" dirty="0" smtClean="0"/>
              <a:t>行列演算</a:t>
            </a:r>
            <a:endParaRPr lang="en-US" altLang="ja-JP" dirty="0" smtClean="0"/>
          </a:p>
          <a:p>
            <a:r>
              <a:rPr lang="en-US" altLang="ja-JP" dirty="0" err="1"/>
              <a:t>f</a:t>
            </a:r>
            <a:r>
              <a:rPr lang="en-US" altLang="ja-JP" dirty="0" err="1" smtClean="0"/>
              <a:t>ft</a:t>
            </a:r>
            <a:r>
              <a:rPr lang="en-US" altLang="ja-JP" dirty="0" err="1" smtClean="0">
                <a:solidFill>
                  <a:srgbClr val="FF0000"/>
                </a:solidFill>
              </a:rPr>
              <a:t>w</a:t>
            </a:r>
            <a:endParaRPr lang="en-US" altLang="ja-JP" dirty="0" smtClean="0">
              <a:solidFill>
                <a:srgbClr val="FF0000"/>
              </a:solidFill>
            </a:endParaRPr>
          </a:p>
          <a:p>
            <a:pPr lvl="1"/>
            <a:r>
              <a:rPr lang="ja-JP" altLang="en-US" dirty="0" smtClean="0"/>
              <a:t>無償最速 </a:t>
            </a:r>
            <a:r>
              <a:rPr lang="en-US" altLang="ja-JP" dirty="0" err="1" smtClean="0"/>
              <a:t>fft</a:t>
            </a:r>
            <a:r>
              <a:rPr lang="ja-JP" altLang="en-US" dirty="0" smtClean="0"/>
              <a:t>ライブラリ</a:t>
            </a:r>
            <a:endParaRPr lang="en-US" altLang="ja-JP" dirty="0" smtClean="0"/>
          </a:p>
          <a:p>
            <a:r>
              <a:rPr lang="en-US" altLang="ja-JP" dirty="0" err="1"/>
              <a:t>f</a:t>
            </a:r>
            <a:r>
              <a:rPr lang="en-US" altLang="ja-JP" dirty="0" err="1" smtClean="0"/>
              <a:t>fte</a:t>
            </a:r>
            <a:endParaRPr lang="en-US" altLang="ja-JP" dirty="0" smtClean="0"/>
          </a:p>
          <a:p>
            <a:pPr lvl="1"/>
            <a:r>
              <a:rPr lang="ja-JP" altLang="en-US" dirty="0" smtClean="0"/>
              <a:t>最近の</a:t>
            </a:r>
            <a:r>
              <a:rPr lang="en-US" altLang="ja-JP" dirty="0" err="1" smtClean="0"/>
              <a:t>fft</a:t>
            </a:r>
            <a:r>
              <a:rPr lang="ja-JP" altLang="en-US" dirty="0" smtClean="0"/>
              <a:t>ライブラリ．並列化した場合こちらのほうが速いときも</a:t>
            </a:r>
            <a:endParaRPr lang="en-US" altLang="ja-JP" dirty="0" smtClean="0"/>
          </a:p>
          <a:p>
            <a:pPr marL="0" indent="0">
              <a:buNone/>
            </a:pPr>
            <a:endParaRPr lang="en-US" altLang="ja-JP" dirty="0"/>
          </a:p>
          <a:p>
            <a:pPr marL="0" indent="0">
              <a:buNone/>
            </a:pPr>
            <a:r>
              <a:rPr lang="ja-JP" altLang="en-US" dirty="0" smtClean="0"/>
              <a:t>有料</a:t>
            </a:r>
            <a:endParaRPr lang="en-US" altLang="ja-JP" dirty="0" smtClean="0"/>
          </a:p>
          <a:p>
            <a:r>
              <a:rPr lang="en-US" altLang="ja-JP" dirty="0" smtClean="0"/>
              <a:t>Intel</a:t>
            </a:r>
            <a:r>
              <a:rPr lang="en-US" altLang="ja-JP" dirty="0"/>
              <a:t>® Integrated Performance Primitives </a:t>
            </a:r>
            <a:r>
              <a:rPr lang="en-US" altLang="ja-JP" dirty="0" smtClean="0"/>
              <a:t>(IPP)</a:t>
            </a:r>
          </a:p>
          <a:p>
            <a:pPr lvl="1"/>
            <a:r>
              <a:rPr lang="en-US" altLang="ja-JP" dirty="0" smtClean="0"/>
              <a:t>CPU</a:t>
            </a:r>
            <a:r>
              <a:rPr lang="ja-JP" altLang="en-US" dirty="0" smtClean="0"/>
              <a:t>最速 信号処理，画像処理</a:t>
            </a:r>
            <a:endParaRPr lang="en-US" altLang="ja-JP" dirty="0" smtClean="0"/>
          </a:p>
          <a:p>
            <a:r>
              <a:rPr lang="en-US" altLang="ja-JP" dirty="0"/>
              <a:t>Intel® Math Kernel </a:t>
            </a:r>
            <a:r>
              <a:rPr lang="en-US" altLang="ja-JP" dirty="0" smtClean="0"/>
              <a:t>Library (MKL)</a:t>
            </a:r>
          </a:p>
          <a:p>
            <a:pPr lvl="1"/>
            <a:r>
              <a:rPr kumimoji="1" lang="en-US" altLang="ja-JP" dirty="0" smtClean="0"/>
              <a:t>BLAS</a:t>
            </a:r>
            <a:r>
              <a:rPr kumimoji="1" lang="ja-JP" altLang="en-US" dirty="0" err="1" smtClean="0"/>
              <a:t>，</a:t>
            </a:r>
            <a:r>
              <a:rPr kumimoji="1" lang="en-US" altLang="ja-JP" dirty="0" smtClean="0"/>
              <a:t>LAPACK</a:t>
            </a:r>
            <a:r>
              <a:rPr kumimoji="1" lang="ja-JP" altLang="en-US" dirty="0" err="1" smtClean="0"/>
              <a:t>，</a:t>
            </a:r>
            <a:r>
              <a:rPr kumimoji="1" lang="en-US" altLang="ja-JP" dirty="0" smtClean="0"/>
              <a:t>FFT</a:t>
            </a:r>
            <a:r>
              <a:rPr lang="ja-JP" altLang="en-US" dirty="0" smtClean="0"/>
              <a:t>な</a:t>
            </a:r>
            <a:r>
              <a:rPr lang="ja-JP" altLang="en-US" dirty="0"/>
              <a:t>ど</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123</a:t>
            </a:fld>
            <a:endParaRPr kumimoji="1" lang="ja-JP" altLang="en-US"/>
          </a:p>
        </p:txBody>
      </p:sp>
    </p:spTree>
    <p:extLst>
      <p:ext uri="{BB962C8B-B14F-4D97-AF65-F5344CB8AC3E}">
        <p14:creationId xmlns:p14="http://schemas.microsoft.com/office/powerpoint/2010/main" val="102239011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Cuda vs OpenCL </a:t>
            </a:r>
            <a:endParaRPr kumimoji="1" lang="ja-JP" altLang="en-US" dirty="0"/>
          </a:p>
        </p:txBody>
      </p:sp>
      <p:sp>
        <p:nvSpPr>
          <p:cNvPr id="6" name="コンテンツ プレースホルダー 5"/>
          <p:cNvSpPr>
            <a:spLocks noGrp="1"/>
          </p:cNvSpPr>
          <p:nvPr>
            <p:ph idx="1"/>
          </p:nvPr>
        </p:nvSpPr>
        <p:spPr/>
        <p:txBody>
          <a:bodyPr>
            <a:normAutofit fontScale="92500" lnSpcReduction="20000"/>
          </a:bodyPr>
          <a:lstStyle/>
          <a:p>
            <a:r>
              <a:rPr kumimoji="1" lang="ja-JP" altLang="en-US" dirty="0" smtClean="0"/>
              <a:t>よほどコアな処理（</a:t>
            </a:r>
            <a:r>
              <a:rPr kumimoji="1" lang="en-US" altLang="ja-JP" dirty="0" smtClean="0"/>
              <a:t>nvidia</a:t>
            </a:r>
            <a:r>
              <a:rPr kumimoji="1" lang="ja-JP" altLang="en-US" dirty="0" smtClean="0"/>
              <a:t>のカードに特化した処理など）をしない限り</a:t>
            </a:r>
            <a:r>
              <a:rPr kumimoji="1" lang="en-US" altLang="ja-JP" dirty="0" smtClean="0"/>
              <a:t>Cuda</a:t>
            </a:r>
            <a:r>
              <a:rPr kumimoji="1" lang="ja-JP" altLang="en-US" dirty="0" smtClean="0"/>
              <a:t>と</a:t>
            </a:r>
            <a:r>
              <a:rPr kumimoji="1" lang="en-US" altLang="ja-JP" dirty="0" smtClean="0"/>
              <a:t>OpenCL</a:t>
            </a:r>
            <a:r>
              <a:rPr kumimoji="1" lang="ja-JP" altLang="en-US" dirty="0" smtClean="0"/>
              <a:t>は処理速度は</a:t>
            </a:r>
            <a:r>
              <a:rPr kumimoji="1" lang="ja-JP" altLang="en-US" dirty="0" smtClean="0"/>
              <a:t>変わらない</a:t>
            </a:r>
            <a:endParaRPr kumimoji="1" lang="en-US" altLang="ja-JP" dirty="0" smtClean="0"/>
          </a:p>
          <a:p>
            <a:pPr lvl="1"/>
            <a:r>
              <a:rPr lang="ja-JP" altLang="en-US" dirty="0"/>
              <a:t>だたし，</a:t>
            </a:r>
            <a:r>
              <a:rPr lang="en-US" altLang="ja-JP" dirty="0" err="1"/>
              <a:t>Cuda</a:t>
            </a:r>
            <a:r>
              <a:rPr lang="ja-JP" altLang="en-US" dirty="0" err="1"/>
              <a:t>のほうが</a:t>
            </a:r>
            <a:r>
              <a:rPr lang="ja-JP" altLang="en-US" dirty="0"/>
              <a:t>短く書くことが出来る</a:t>
            </a:r>
            <a:endParaRPr kumimoji="1" lang="en-US" altLang="ja-JP" dirty="0" smtClean="0"/>
          </a:p>
          <a:p>
            <a:endParaRPr lang="en-US" altLang="ja-JP" dirty="0"/>
          </a:p>
          <a:p>
            <a:r>
              <a:rPr kumimoji="1" lang="en-US" altLang="ja-JP" dirty="0" smtClean="0"/>
              <a:t>OpenCL</a:t>
            </a:r>
            <a:r>
              <a:rPr kumimoji="1" lang="ja-JP" altLang="en-US" dirty="0" smtClean="0"/>
              <a:t>は</a:t>
            </a:r>
            <a:r>
              <a:rPr kumimoji="1" lang="en-US" altLang="ja-JP" dirty="0" smtClean="0"/>
              <a:t>CPU</a:t>
            </a:r>
            <a:r>
              <a:rPr kumimoji="1" lang="ja-JP" altLang="en-US" dirty="0" smtClean="0"/>
              <a:t>（マルチコア）</a:t>
            </a:r>
            <a:r>
              <a:rPr lang="ja-JP" altLang="en-US" dirty="0"/>
              <a:t>向け</a:t>
            </a:r>
            <a:r>
              <a:rPr kumimoji="1" lang="ja-JP" altLang="en-US" dirty="0" smtClean="0"/>
              <a:t>にもコードを書くことが出来るため汎用性が高い</a:t>
            </a:r>
            <a:endParaRPr kumimoji="1" lang="en-US" altLang="ja-JP" dirty="0" smtClean="0"/>
          </a:p>
          <a:p>
            <a:pPr lvl="1"/>
            <a:r>
              <a:rPr lang="ja-JP" altLang="en-US" dirty="0" smtClean="0"/>
              <a:t>ただし</a:t>
            </a:r>
            <a:r>
              <a:rPr lang="en-US" altLang="ja-JP" dirty="0" smtClean="0"/>
              <a:t>OpenCL</a:t>
            </a:r>
            <a:r>
              <a:rPr lang="ja-JP" altLang="en-US" dirty="0" smtClean="0"/>
              <a:t>でかかれたマルチコア用のコードは</a:t>
            </a:r>
            <a:r>
              <a:rPr lang="en-US" altLang="ja-JP" dirty="0" smtClean="0"/>
              <a:t>OpenMP</a:t>
            </a:r>
            <a:r>
              <a:rPr lang="ja-JP" altLang="en-US" dirty="0" smtClean="0"/>
              <a:t>で並列化するよりも</a:t>
            </a:r>
            <a:r>
              <a:rPr lang="ja-JP" altLang="en-US" dirty="0" smtClean="0"/>
              <a:t>遅い</a:t>
            </a:r>
            <a:endParaRPr lang="en-US" altLang="ja-JP" dirty="0" smtClean="0"/>
          </a:p>
          <a:p>
            <a:endParaRPr kumimoji="1" lang="en-US" altLang="ja-JP" dirty="0" smtClean="0"/>
          </a:p>
          <a:p>
            <a:r>
              <a:rPr lang="en-US" altLang="ja-JP" dirty="0" smtClean="0"/>
              <a:t>Cuda</a:t>
            </a:r>
            <a:r>
              <a:rPr lang="ja-JP" altLang="en-US" dirty="0" smtClean="0"/>
              <a:t>は</a:t>
            </a:r>
            <a:r>
              <a:rPr lang="en-US" altLang="ja-JP" dirty="0" smtClean="0"/>
              <a:t>n</a:t>
            </a:r>
            <a:r>
              <a:rPr lang="en-US" altLang="ja-JP" dirty="0"/>
              <a:t>v</a:t>
            </a:r>
            <a:r>
              <a:rPr lang="en-US" altLang="ja-JP" dirty="0" smtClean="0"/>
              <a:t>idia</a:t>
            </a:r>
            <a:r>
              <a:rPr lang="ja-JP" altLang="en-US" dirty="0" smtClean="0"/>
              <a:t>専用言語しかし</a:t>
            </a:r>
            <a:r>
              <a:rPr lang="ja-JP" altLang="en-US" dirty="0"/>
              <a:t>デファクトスタンダートに</a:t>
            </a:r>
            <a:endParaRPr lang="en-US" altLang="ja-JP" dirty="0" smtClean="0"/>
          </a:p>
          <a:p>
            <a:endParaRPr kumimoji="1" lang="en-US" altLang="ja-JP" dirty="0"/>
          </a:p>
          <a:p>
            <a:r>
              <a:rPr lang="ja-JP" altLang="en-US" dirty="0" smtClean="0"/>
              <a:t>汎用性を考えると</a:t>
            </a:r>
            <a:r>
              <a:rPr lang="en-US" altLang="ja-JP" dirty="0" smtClean="0"/>
              <a:t>OpenCL</a:t>
            </a:r>
            <a:r>
              <a:rPr lang="ja-JP" altLang="en-US" dirty="0" smtClean="0"/>
              <a:t>が有利？</a:t>
            </a:r>
            <a:endParaRPr kumimoji="1" lang="ja-JP" altLang="en-US" dirty="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124</a:t>
            </a:fld>
            <a:endParaRPr kumimoji="1" lang="ja-JP" altLang="en-US"/>
          </a:p>
        </p:txBody>
      </p:sp>
    </p:spTree>
    <p:extLst>
      <p:ext uri="{BB962C8B-B14F-4D97-AF65-F5344CB8AC3E}">
        <p14:creationId xmlns:p14="http://schemas.microsoft.com/office/powerpoint/2010/main" val="40953339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スーパーコンピュータ  </a:t>
            </a:r>
            <a:r>
              <a:rPr kumimoji="1" lang="ja-JP" altLang="en-US" sz="6000" dirty="0" smtClean="0">
                <a:latin typeface="HGP行書体" panose="03000600000000000000" pitchFamily="66" charset="-128"/>
                <a:ea typeface="HGP行書体" panose="03000600000000000000" pitchFamily="66" charset="-128"/>
              </a:rPr>
              <a:t>京</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13</a:t>
            </a:fld>
            <a:endParaRPr kumimoji="1" lang="ja-JP" altLang="en-US"/>
          </a:p>
        </p:txBody>
      </p:sp>
      <p:pic>
        <p:nvPicPr>
          <p:cNvPr id="2050" name="Picture 2" descr="fujitsu-kcomputer-2012-j.jpg (781×3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206" y="1608746"/>
            <a:ext cx="7439025" cy="2981326"/>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4267045" y="6347664"/>
            <a:ext cx="4734694" cy="461665"/>
          </a:xfrm>
          <a:prstGeom prst="rect">
            <a:avLst/>
          </a:prstGeom>
        </p:spPr>
        <p:txBody>
          <a:bodyPr wrap="none">
            <a:spAutoFit/>
          </a:bodyPr>
          <a:lstStyle/>
          <a:p>
            <a:r>
              <a:rPr lang="ja-JP" altLang="en-US" sz="2400" dirty="0" smtClean="0">
                <a:solidFill>
                  <a:srgbClr val="000000"/>
                </a:solidFill>
              </a:rPr>
              <a:t>スパコン：京 </a:t>
            </a:r>
            <a:r>
              <a:rPr lang="en-US" altLang="ja-JP" sz="2400" dirty="0" smtClean="0">
                <a:solidFill>
                  <a:srgbClr val="000000"/>
                </a:solidFill>
              </a:rPr>
              <a:t>10,000,000 GFLOPS</a:t>
            </a:r>
            <a:endParaRPr lang="ja-JP" altLang="en-US" sz="2400" dirty="0"/>
          </a:p>
        </p:txBody>
      </p:sp>
      <p:sp>
        <p:nvSpPr>
          <p:cNvPr id="6" name="正方形/長方形 5"/>
          <p:cNvSpPr/>
          <p:nvPr/>
        </p:nvSpPr>
        <p:spPr>
          <a:xfrm>
            <a:off x="4403024" y="1742901"/>
            <a:ext cx="4514377" cy="369332"/>
          </a:xfrm>
          <a:prstGeom prst="rect">
            <a:avLst/>
          </a:prstGeom>
        </p:spPr>
        <p:txBody>
          <a:bodyPr wrap="none">
            <a:spAutoFit/>
          </a:bodyPr>
          <a:lstStyle/>
          <a:p>
            <a:r>
              <a:rPr lang="ja-JP" altLang="en-US" dirty="0"/>
              <a:t>スパコン性能ランキング１位＠２０１１年１１月</a:t>
            </a:r>
          </a:p>
        </p:txBody>
      </p:sp>
      <p:sp>
        <p:nvSpPr>
          <p:cNvPr id="8" name="正方形/長方形 7"/>
          <p:cNvSpPr/>
          <p:nvPr/>
        </p:nvSpPr>
        <p:spPr>
          <a:xfrm>
            <a:off x="4267045" y="4610136"/>
            <a:ext cx="5582682" cy="461665"/>
          </a:xfrm>
          <a:prstGeom prst="rect">
            <a:avLst/>
          </a:prstGeom>
        </p:spPr>
        <p:txBody>
          <a:bodyPr wrap="none">
            <a:spAutoFit/>
          </a:bodyPr>
          <a:lstStyle/>
          <a:p>
            <a:r>
              <a:rPr lang="ja-JP" altLang="en-US" sz="2400" dirty="0" smtClean="0">
                <a:solidFill>
                  <a:srgbClr val="000000"/>
                </a:solidFill>
              </a:rPr>
              <a:t>モバイル：</a:t>
            </a:r>
            <a:r>
              <a:rPr lang="en-US" altLang="ja-JP" sz="2400" dirty="0" smtClean="0">
                <a:solidFill>
                  <a:srgbClr val="000000"/>
                </a:solidFill>
              </a:rPr>
              <a:t>ARM Cortex-A15 64 GFLOPS</a:t>
            </a:r>
            <a:endParaRPr lang="ja-JP" altLang="en-US" sz="2400" dirty="0"/>
          </a:p>
        </p:txBody>
      </p:sp>
      <p:sp>
        <p:nvSpPr>
          <p:cNvPr id="10" name="テキスト ボックス 9"/>
          <p:cNvSpPr txBox="1"/>
          <p:nvPr/>
        </p:nvSpPr>
        <p:spPr>
          <a:xfrm>
            <a:off x="4267045" y="5189312"/>
            <a:ext cx="4887877" cy="461665"/>
          </a:xfrm>
          <a:prstGeom prst="rect">
            <a:avLst/>
          </a:prstGeom>
          <a:noFill/>
        </p:spPr>
        <p:txBody>
          <a:bodyPr wrap="none" rtlCol="0">
            <a:spAutoFit/>
          </a:bodyPr>
          <a:lstStyle/>
          <a:p>
            <a:r>
              <a:rPr kumimoji="1" lang="en-US" altLang="ja-JP" sz="2400" dirty="0" smtClean="0"/>
              <a:t>CPU</a:t>
            </a:r>
            <a:r>
              <a:rPr kumimoji="1" lang="ja-JP" altLang="en-US" sz="2400" dirty="0" smtClean="0"/>
              <a:t>：</a:t>
            </a:r>
            <a:r>
              <a:rPr kumimoji="1" lang="en-US" altLang="ja-JP" sz="2400" dirty="0" smtClean="0"/>
              <a:t>Core i7 </a:t>
            </a:r>
            <a:r>
              <a:rPr kumimoji="1" lang="en-US" altLang="ja-JP" sz="2400" dirty="0" err="1" smtClean="0"/>
              <a:t>Haswell</a:t>
            </a:r>
            <a:r>
              <a:rPr kumimoji="1" lang="en-US" altLang="ja-JP" sz="2400" dirty="0" smtClean="0"/>
              <a:t> 224 GFLOPS</a:t>
            </a:r>
            <a:endParaRPr kumimoji="1" lang="ja-JP" altLang="en-US" sz="2400" dirty="0"/>
          </a:p>
        </p:txBody>
      </p:sp>
      <p:sp>
        <p:nvSpPr>
          <p:cNvPr id="11" name="正方形/長方形 10"/>
          <p:cNvSpPr/>
          <p:nvPr/>
        </p:nvSpPr>
        <p:spPr>
          <a:xfrm>
            <a:off x="4267045" y="5768488"/>
            <a:ext cx="5696303" cy="461665"/>
          </a:xfrm>
          <a:prstGeom prst="rect">
            <a:avLst/>
          </a:prstGeom>
        </p:spPr>
        <p:txBody>
          <a:bodyPr wrap="none">
            <a:spAutoFit/>
          </a:bodyPr>
          <a:lstStyle/>
          <a:p>
            <a:r>
              <a:rPr lang="en-US" altLang="ja-JP" sz="2400" dirty="0" smtClean="0">
                <a:solidFill>
                  <a:srgbClr val="000000"/>
                </a:solidFill>
              </a:rPr>
              <a:t>GPU</a:t>
            </a:r>
            <a:r>
              <a:rPr lang="ja-JP" altLang="en-US" sz="2400" dirty="0" smtClean="0">
                <a:solidFill>
                  <a:srgbClr val="000000"/>
                </a:solidFill>
              </a:rPr>
              <a:t>：</a:t>
            </a:r>
            <a:r>
              <a:rPr lang="en-US" altLang="ja-JP" sz="2400" dirty="0" smtClean="0">
                <a:solidFill>
                  <a:srgbClr val="000000"/>
                </a:solidFill>
              </a:rPr>
              <a:t>GeForce </a:t>
            </a:r>
            <a:r>
              <a:rPr lang="en-US" altLang="ja-JP" sz="2400" dirty="0">
                <a:solidFill>
                  <a:srgbClr val="000000"/>
                </a:solidFill>
              </a:rPr>
              <a:t>GTX </a:t>
            </a:r>
            <a:r>
              <a:rPr lang="en-US" altLang="ja-JP" sz="2400" dirty="0" smtClean="0">
                <a:solidFill>
                  <a:srgbClr val="000000"/>
                </a:solidFill>
              </a:rPr>
              <a:t>TITAN 4,700 </a:t>
            </a:r>
            <a:r>
              <a:rPr lang="en-US" altLang="ja-JP" sz="2400" dirty="0">
                <a:solidFill>
                  <a:srgbClr val="000000"/>
                </a:solidFill>
              </a:rPr>
              <a:t>G</a:t>
            </a:r>
            <a:r>
              <a:rPr lang="en-US" altLang="ja-JP" sz="2400" dirty="0" smtClean="0">
                <a:solidFill>
                  <a:srgbClr val="000000"/>
                </a:solidFill>
              </a:rPr>
              <a:t>FLOPS</a:t>
            </a:r>
            <a:endParaRPr lang="ja-JP" altLang="en-US" sz="2400" dirty="0"/>
          </a:p>
        </p:txBody>
      </p:sp>
    </p:spTree>
    <p:extLst>
      <p:ext uri="{BB962C8B-B14F-4D97-AF65-F5344CB8AC3E}">
        <p14:creationId xmlns:p14="http://schemas.microsoft.com/office/powerpoint/2010/main" val="2143111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Why CPU?</a:t>
            </a:r>
            <a:endParaRPr kumimoji="1" lang="ja-JP" altLang="en-US" dirty="0"/>
          </a:p>
        </p:txBody>
      </p:sp>
      <p:sp>
        <p:nvSpPr>
          <p:cNvPr id="3" name="コンテンツ プレースホルダー 2"/>
          <p:cNvSpPr>
            <a:spLocks noGrp="1"/>
          </p:cNvSpPr>
          <p:nvPr>
            <p:ph idx="1"/>
          </p:nvPr>
        </p:nvSpPr>
        <p:spPr/>
        <p:txBody>
          <a:bodyPr>
            <a:normAutofit/>
          </a:bodyPr>
          <a:lstStyle/>
          <a:p>
            <a:pPr marL="914400" indent="-914400">
              <a:lnSpc>
                <a:spcPct val="150000"/>
              </a:lnSpc>
              <a:buFont typeface="+mj-lt"/>
              <a:buAutoNum type="arabicPeriod"/>
            </a:pPr>
            <a:r>
              <a:rPr lang="en-US" altLang="ja-JP" sz="4000" dirty="0" smtClean="0"/>
              <a:t>GPU</a:t>
            </a:r>
            <a:r>
              <a:rPr lang="ja-JP" altLang="en-US" sz="4000" dirty="0" smtClean="0"/>
              <a:t>がついてるとは限らない</a:t>
            </a:r>
            <a:endParaRPr lang="en-US" altLang="ja-JP" sz="4000" dirty="0" smtClean="0"/>
          </a:p>
          <a:p>
            <a:pPr marL="914400" indent="-914400">
              <a:lnSpc>
                <a:spcPct val="150000"/>
              </a:lnSpc>
              <a:buFont typeface="+mj-lt"/>
              <a:buAutoNum type="arabicPeriod"/>
            </a:pPr>
            <a:r>
              <a:rPr kumimoji="1" lang="ja-JP" altLang="en-US" sz="4000" dirty="0" smtClean="0"/>
              <a:t>消費電力</a:t>
            </a:r>
            <a:endParaRPr kumimoji="1" lang="en-US" altLang="ja-JP" sz="4000" dirty="0" smtClean="0"/>
          </a:p>
          <a:p>
            <a:pPr marL="914400" indent="-914400">
              <a:lnSpc>
                <a:spcPct val="150000"/>
              </a:lnSpc>
              <a:buFont typeface="+mj-lt"/>
              <a:buAutoNum type="arabicPeriod"/>
            </a:pPr>
            <a:r>
              <a:rPr lang="en-US" altLang="ja-JP" sz="4000" dirty="0" smtClean="0"/>
              <a:t>CPU</a:t>
            </a:r>
            <a:r>
              <a:rPr lang="ja-JP" altLang="en-US" sz="4000" dirty="0" smtClean="0"/>
              <a:t>で計算するほうが，</a:t>
            </a:r>
            <a:r>
              <a:rPr lang="en-US" altLang="ja-JP" sz="4000" dirty="0" smtClean="0"/>
              <a:t/>
            </a:r>
            <a:br>
              <a:rPr lang="en-US" altLang="ja-JP" sz="4000" dirty="0" smtClean="0"/>
            </a:br>
            <a:r>
              <a:rPr lang="ja-JP" altLang="en-US" sz="4000" dirty="0" smtClean="0"/>
              <a:t>速いアルゴリズムも存在</a:t>
            </a:r>
            <a:endParaRPr kumimoji="1" lang="ja-JP" altLang="en-US" sz="40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14</a:t>
            </a:fld>
            <a:endParaRPr kumimoji="1" lang="ja-JP" altLang="en-US"/>
          </a:p>
        </p:txBody>
      </p:sp>
    </p:spTree>
    <p:extLst>
      <p:ext uri="{BB962C8B-B14F-4D97-AF65-F5344CB8AC3E}">
        <p14:creationId xmlns:p14="http://schemas.microsoft.com/office/powerpoint/2010/main" val="736550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60314" cy="1325563"/>
          </a:xfrm>
        </p:spPr>
        <p:txBody>
          <a:bodyPr>
            <a:normAutofit/>
          </a:bodyPr>
          <a:lstStyle/>
          <a:p>
            <a:r>
              <a:rPr kumimoji="1" lang="en-US" altLang="ja-JP" sz="4000" dirty="0" smtClean="0"/>
              <a:t>GPU</a:t>
            </a:r>
            <a:r>
              <a:rPr kumimoji="1" lang="ja-JP" altLang="en-US" sz="4000" dirty="0" smtClean="0"/>
              <a:t>が</a:t>
            </a:r>
            <a:r>
              <a:rPr kumimoji="1" lang="en-US" altLang="ja-JP" sz="4000" dirty="0" smtClean="0"/>
              <a:t>CPU</a:t>
            </a:r>
            <a:r>
              <a:rPr kumimoji="1" lang="ja-JP" altLang="en-US" sz="4000" dirty="0" smtClean="0"/>
              <a:t>より１００倍速いという神話を暴く</a:t>
            </a:r>
            <a:r>
              <a:rPr kumimoji="1" lang="en-US" altLang="ja-JP" sz="4000" dirty="0" smtClean="0"/>
              <a:t>CPU-GPU</a:t>
            </a:r>
            <a:r>
              <a:rPr kumimoji="1" lang="ja-JP" altLang="en-US" sz="4000" dirty="0" smtClean="0"/>
              <a:t>間でのスループットの評価</a:t>
            </a:r>
            <a:endParaRPr kumimoji="1" lang="ja-JP" altLang="en-US" sz="4000" dirty="0"/>
          </a:p>
        </p:txBody>
      </p:sp>
      <p:sp>
        <p:nvSpPr>
          <p:cNvPr id="3" name="コンテンツ プレースホルダー 2"/>
          <p:cNvSpPr>
            <a:spLocks noGrp="1"/>
          </p:cNvSpPr>
          <p:nvPr>
            <p:ph idx="1"/>
          </p:nvPr>
        </p:nvSpPr>
        <p:spPr/>
        <p:txBody>
          <a:bodyPr/>
          <a:lstStyle/>
          <a:p>
            <a:r>
              <a:rPr lang="en-US" altLang="ja-JP" dirty="0"/>
              <a:t>Lee, Victor W., et al. "Debunking the 100X GPU vs. CPU myth: an evaluation of throughput computing on CPU and GPU." </a:t>
            </a:r>
            <a:r>
              <a:rPr lang="en-US" altLang="ja-JP" i="1" dirty="0"/>
              <a:t>ACM SIGARCH Computer Architecture News</a:t>
            </a:r>
            <a:r>
              <a:rPr lang="en-US" altLang="ja-JP" dirty="0"/>
              <a:t>. Vol. 38. No. 3. ACM, 2010</a:t>
            </a:r>
            <a:r>
              <a:rPr lang="en-US" altLang="ja-JP" dirty="0" smtClean="0"/>
              <a:t>.</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15</a:t>
            </a:fld>
            <a:endParaRPr kumimoji="1" lang="ja-JP" altLang="en-US"/>
          </a:p>
        </p:txBody>
      </p:sp>
      <p:pic>
        <p:nvPicPr>
          <p:cNvPr id="6" name="図 5"/>
          <p:cNvPicPr>
            <a:picLocks noChangeAspect="1"/>
          </p:cNvPicPr>
          <p:nvPr/>
        </p:nvPicPr>
        <p:blipFill>
          <a:blip r:embed="rId2"/>
          <a:stretch>
            <a:fillRect/>
          </a:stretch>
        </p:blipFill>
        <p:spPr>
          <a:xfrm>
            <a:off x="486454" y="3152095"/>
            <a:ext cx="7038975" cy="3648075"/>
          </a:xfrm>
          <a:prstGeom prst="rect">
            <a:avLst/>
          </a:prstGeom>
        </p:spPr>
      </p:pic>
      <p:sp>
        <p:nvSpPr>
          <p:cNvPr id="5" name="正方形/長方形 4"/>
          <p:cNvSpPr/>
          <p:nvPr/>
        </p:nvSpPr>
        <p:spPr>
          <a:xfrm>
            <a:off x="7525429" y="4507077"/>
            <a:ext cx="4339650" cy="646331"/>
          </a:xfrm>
          <a:prstGeom prst="rect">
            <a:avLst/>
          </a:prstGeom>
        </p:spPr>
        <p:txBody>
          <a:bodyPr wrap="none">
            <a:spAutoFit/>
          </a:bodyPr>
          <a:lstStyle/>
          <a:p>
            <a:r>
              <a:rPr lang="ja-JP" altLang="en-US" sz="3600" dirty="0" smtClean="0"/>
              <a:t>インテル</a:t>
            </a:r>
            <a:r>
              <a:rPr lang="ja-JP" altLang="en-US" sz="3600" dirty="0"/>
              <a:t>からの</a:t>
            </a:r>
            <a:r>
              <a:rPr lang="ja-JP" altLang="en-US" sz="3600" dirty="0" smtClean="0"/>
              <a:t>反論</a:t>
            </a:r>
            <a:endParaRPr lang="ja-JP" altLang="en-US" sz="3600" dirty="0"/>
          </a:p>
        </p:txBody>
      </p:sp>
    </p:spTree>
    <p:extLst>
      <p:ext uri="{BB962C8B-B14F-4D97-AF65-F5344CB8AC3E}">
        <p14:creationId xmlns:p14="http://schemas.microsoft.com/office/powerpoint/2010/main" val="3606204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論文の要約</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en-US" altLang="ja-JP" sz="7200" dirty="0" smtClean="0">
                <a:solidFill>
                  <a:srgbClr val="0070C0"/>
                </a:solidFill>
              </a:rPr>
              <a:t>100</a:t>
            </a:r>
            <a:r>
              <a:rPr kumimoji="1" lang="ja-JP" altLang="en-US" sz="6600" dirty="0" smtClean="0">
                <a:solidFill>
                  <a:srgbClr val="0070C0"/>
                </a:solidFill>
              </a:rPr>
              <a:t>倍</a:t>
            </a:r>
            <a:r>
              <a:rPr kumimoji="1" lang="ja-JP" altLang="en-US" sz="6600" dirty="0" smtClean="0"/>
              <a:t>なんてことはない！</a:t>
            </a:r>
            <a:endParaRPr kumimoji="1" lang="en-US" altLang="ja-JP" sz="6600" dirty="0" smtClean="0"/>
          </a:p>
          <a:p>
            <a:pPr marL="0" indent="0">
              <a:buNone/>
            </a:pPr>
            <a:endParaRPr lang="en-US" altLang="ja-JP" sz="6600" dirty="0" smtClean="0"/>
          </a:p>
          <a:p>
            <a:pPr marL="0" indent="0">
              <a:buNone/>
            </a:pPr>
            <a:r>
              <a:rPr lang="en-US" altLang="ja-JP" sz="7200" dirty="0" smtClean="0">
                <a:solidFill>
                  <a:srgbClr val="FF3300"/>
                </a:solidFill>
              </a:rPr>
              <a:t>10</a:t>
            </a:r>
            <a:r>
              <a:rPr lang="ja-JP" altLang="en-US" sz="6600" dirty="0" smtClean="0">
                <a:solidFill>
                  <a:srgbClr val="FF3300"/>
                </a:solidFill>
              </a:rPr>
              <a:t>倍</a:t>
            </a:r>
            <a:r>
              <a:rPr lang="ja-JP" altLang="en-US" sz="6600" dirty="0" smtClean="0"/>
              <a:t>程度だ！</a:t>
            </a:r>
            <a:endParaRPr lang="en-US" altLang="ja-JP" sz="6600" dirty="0" smtClean="0"/>
          </a:p>
          <a:p>
            <a:pPr marL="0" indent="0">
              <a:buNone/>
            </a:pPr>
            <a:endParaRPr kumimoji="1" lang="en-US" altLang="ja-JP" dirty="0" smtClean="0"/>
          </a:p>
          <a:p>
            <a:pPr marL="0" indent="0">
              <a:buNone/>
            </a:pPr>
            <a:r>
              <a:rPr kumimoji="1" lang="ja-JP" altLang="en-US" dirty="0" smtClean="0"/>
              <a:t>並列化が非常に利くアルゴリズムは</a:t>
            </a:r>
            <a:r>
              <a:rPr kumimoji="1" lang="en-US" altLang="ja-JP" dirty="0" smtClean="0"/>
              <a:t>GPU</a:t>
            </a:r>
            <a:r>
              <a:rPr kumimoji="1" lang="ja-JP" altLang="en-US" dirty="0" smtClean="0"/>
              <a:t>がより速い時代</a:t>
            </a:r>
            <a:endParaRPr kumimoji="1" lang="en-US" altLang="ja-JP" dirty="0" smtClean="0"/>
          </a:p>
          <a:p>
            <a:pPr marL="0" indent="0">
              <a:buNone/>
            </a:pPr>
            <a:r>
              <a:rPr lang="en-US" altLang="ja-JP" dirty="0" smtClean="0"/>
              <a:t>※</a:t>
            </a:r>
            <a:r>
              <a:rPr lang="ja-JP" altLang="en-US" dirty="0" smtClean="0"/>
              <a:t>ただし，驚くほど高速化されるわけでもない</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16</a:t>
            </a:fld>
            <a:endParaRPr kumimoji="1" lang="ja-JP" altLang="en-US"/>
          </a:p>
        </p:txBody>
      </p:sp>
    </p:spTree>
    <p:extLst>
      <p:ext uri="{BB962C8B-B14F-4D97-AF65-F5344CB8AC3E}">
        <p14:creationId xmlns:p14="http://schemas.microsoft.com/office/powerpoint/2010/main" val="10706838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CPU</a:t>
            </a:r>
            <a:r>
              <a:rPr kumimoji="1" lang="ja-JP" altLang="en-US" dirty="0" smtClean="0"/>
              <a:t>の</a:t>
            </a:r>
            <a:r>
              <a:rPr kumimoji="1" lang="en-US" altLang="ja-JP" dirty="0" smtClean="0"/>
              <a:t>GPU</a:t>
            </a:r>
            <a:r>
              <a:rPr lang="ja-JP" altLang="en-US" dirty="0" smtClean="0"/>
              <a:t>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t>Intel</a:t>
            </a:r>
            <a:r>
              <a:rPr lang="ja-JP" altLang="en-US" dirty="0" smtClean="0"/>
              <a:t> </a:t>
            </a:r>
            <a:r>
              <a:rPr lang="ja-JP" altLang="ja-JP" dirty="0" smtClean="0"/>
              <a:t>Xeon</a:t>
            </a:r>
            <a:r>
              <a:rPr lang="ja-JP" altLang="ja-JP" dirty="0"/>
              <a:t> </a:t>
            </a:r>
            <a:r>
              <a:rPr lang="ja-JP" altLang="ja-JP" dirty="0" smtClean="0"/>
              <a:t>Phi</a:t>
            </a:r>
            <a:endParaRPr lang="en-US" altLang="ja-JP" dirty="0" smtClean="0"/>
          </a:p>
          <a:p>
            <a:pPr marL="457200" lvl="1" indent="0">
              <a:buNone/>
            </a:pPr>
            <a:r>
              <a:rPr lang="ja-JP" altLang="en-US" dirty="0" smtClean="0"/>
              <a:t>インテル</a:t>
            </a:r>
            <a:r>
              <a:rPr lang="en-US" altLang="ja-JP" dirty="0"/>
              <a:t>® Xeon Phi™ </a:t>
            </a:r>
            <a:r>
              <a:rPr lang="ja-JP" altLang="en-US" dirty="0"/>
              <a:t>コプロセッサー</a:t>
            </a:r>
            <a:r>
              <a:rPr lang="ja-JP" altLang="en-US" dirty="0" smtClean="0"/>
              <a:t>は，最大 </a:t>
            </a:r>
            <a:r>
              <a:rPr lang="en-US" altLang="ja-JP" dirty="0"/>
              <a:t>61 </a:t>
            </a:r>
            <a:r>
              <a:rPr lang="ja-JP" altLang="en-US" dirty="0"/>
              <a:t>個のコアと </a:t>
            </a:r>
            <a:r>
              <a:rPr lang="en-US" altLang="ja-JP" dirty="0"/>
              <a:t>244 </a:t>
            </a:r>
            <a:r>
              <a:rPr lang="ja-JP" altLang="en-US" dirty="0"/>
              <a:t>スレッドで構成され、最大 </a:t>
            </a:r>
            <a:r>
              <a:rPr lang="en-US" altLang="ja-JP" dirty="0">
                <a:solidFill>
                  <a:srgbClr val="FF3300"/>
                </a:solidFill>
              </a:rPr>
              <a:t>1.2 T</a:t>
            </a:r>
            <a:r>
              <a:rPr lang="en-US" altLang="ja-JP" dirty="0" smtClean="0">
                <a:solidFill>
                  <a:srgbClr val="FF3300"/>
                </a:solidFill>
              </a:rPr>
              <a:t>FLOPS</a:t>
            </a:r>
            <a:r>
              <a:rPr lang="en-US" altLang="ja-JP" dirty="0" smtClean="0"/>
              <a:t> </a:t>
            </a:r>
            <a:r>
              <a:rPr lang="ja-JP" altLang="en-US" dirty="0"/>
              <a:t>の演算性能を発揮</a:t>
            </a:r>
            <a:r>
              <a:rPr lang="ja-JP" altLang="en-US" dirty="0" smtClean="0"/>
              <a:t>します．ハードウェア</a:t>
            </a:r>
            <a:r>
              <a:rPr lang="ja-JP" altLang="en-US" dirty="0"/>
              <a:t>、</a:t>
            </a:r>
            <a:r>
              <a:rPr lang="ja-JP" altLang="en-US" dirty="0" smtClean="0"/>
              <a:t>ソフトウェア，ワークロード</a:t>
            </a:r>
            <a:r>
              <a:rPr lang="ja-JP" altLang="en-US" dirty="0"/>
              <a:t>，</a:t>
            </a:r>
            <a:r>
              <a:rPr lang="ja-JP" altLang="en-US" dirty="0" smtClean="0"/>
              <a:t>パフォーマンス</a:t>
            </a:r>
            <a:r>
              <a:rPr lang="ja-JP" altLang="en-US" dirty="0"/>
              <a:t>、効率性における多様な要件に対応する</a:t>
            </a:r>
            <a:r>
              <a:rPr lang="ja-JP" altLang="en-US" dirty="0" smtClean="0"/>
              <a:t>ため，さまざま</a:t>
            </a:r>
            <a:r>
              <a:rPr lang="ja-JP" altLang="en-US" dirty="0"/>
              <a:t>な製品が用意されて</a:t>
            </a:r>
            <a:r>
              <a:rPr lang="ja-JP" altLang="en-US" dirty="0" smtClean="0"/>
              <a:t>います．</a:t>
            </a:r>
            <a:endParaRPr lang="ja-JP" altLang="ja-JP" dirty="0"/>
          </a:p>
          <a:p>
            <a:endParaRPr kumimoji="1" lang="ja-JP" altLang="en-US" dirty="0"/>
          </a:p>
        </p:txBody>
      </p:sp>
      <p:pic>
        <p:nvPicPr>
          <p:cNvPr id="1026" name="Picture 2" descr="インテル® Xeon Phi™ コプロセッサー・ボード"/>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489" y="3861256"/>
            <a:ext cx="4096368" cy="2703605"/>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17</a:t>
            </a:fld>
            <a:endParaRPr kumimoji="1" lang="ja-JP" altLang="en-US"/>
          </a:p>
        </p:txBody>
      </p:sp>
      <p:sp>
        <p:nvSpPr>
          <p:cNvPr id="5" name="正方形/長方形 4"/>
          <p:cNvSpPr/>
          <p:nvPr/>
        </p:nvSpPr>
        <p:spPr>
          <a:xfrm>
            <a:off x="838200" y="3861256"/>
            <a:ext cx="3918858" cy="2677656"/>
          </a:xfrm>
          <a:prstGeom prst="rect">
            <a:avLst/>
          </a:prstGeom>
        </p:spPr>
        <p:txBody>
          <a:bodyPr wrap="square">
            <a:spAutoFit/>
          </a:bodyPr>
          <a:lstStyle/>
          <a:p>
            <a:pPr>
              <a:lnSpc>
                <a:spcPct val="150000"/>
              </a:lnSpc>
            </a:pPr>
            <a:r>
              <a:rPr lang="en-US" altLang="ja-JP" sz="2800" dirty="0"/>
              <a:t>Intel Xeon </a:t>
            </a:r>
            <a:r>
              <a:rPr lang="en-US" altLang="ja-JP" sz="2800" dirty="0" smtClean="0"/>
              <a:t>Phi</a:t>
            </a:r>
            <a:r>
              <a:rPr lang="ja-JP" altLang="en-US" sz="2800" dirty="0" smtClean="0"/>
              <a:t> </a:t>
            </a:r>
            <a:r>
              <a:rPr lang="en-US" altLang="ja-JP" sz="2800" dirty="0" smtClean="0"/>
              <a:t>7120X</a:t>
            </a:r>
            <a:endParaRPr lang="en-US" altLang="ja-JP" sz="2800" dirty="0"/>
          </a:p>
          <a:p>
            <a:pPr lvl="1">
              <a:lnSpc>
                <a:spcPct val="150000"/>
              </a:lnSpc>
            </a:pPr>
            <a:r>
              <a:rPr lang="en-US" altLang="ja-JP" sz="2800" dirty="0"/>
              <a:t>61</a:t>
            </a:r>
            <a:r>
              <a:rPr lang="ja-JP" altLang="en-US" sz="2800" dirty="0"/>
              <a:t>コアのプロセッサ</a:t>
            </a:r>
            <a:endParaRPr lang="en-US" altLang="ja-JP" sz="2800" dirty="0"/>
          </a:p>
          <a:p>
            <a:pPr lvl="1">
              <a:lnSpc>
                <a:spcPct val="150000"/>
              </a:lnSpc>
            </a:pPr>
            <a:r>
              <a:rPr lang="en-US" altLang="ja-JP" sz="2800" dirty="0" smtClean="0"/>
              <a:t>1.2 GHz</a:t>
            </a:r>
            <a:endParaRPr lang="en-US" altLang="ja-JP" sz="2800" dirty="0"/>
          </a:p>
          <a:p>
            <a:pPr lvl="1">
              <a:lnSpc>
                <a:spcPct val="150000"/>
              </a:lnSpc>
            </a:pPr>
            <a:r>
              <a:rPr lang="en-US" altLang="ja-JP" sz="2800" dirty="0"/>
              <a:t>512bit</a:t>
            </a:r>
            <a:r>
              <a:rPr lang="ja-JP" altLang="en-US" sz="2800" dirty="0"/>
              <a:t> </a:t>
            </a:r>
            <a:r>
              <a:rPr lang="en-US" altLang="ja-JP" sz="2800" dirty="0"/>
              <a:t>SIMD</a:t>
            </a:r>
            <a:r>
              <a:rPr lang="ja-JP" altLang="en-US" sz="2800" dirty="0" smtClean="0"/>
              <a:t>命令</a:t>
            </a:r>
            <a:endParaRPr lang="en-US" altLang="ja-JP" sz="2800" dirty="0"/>
          </a:p>
        </p:txBody>
      </p:sp>
      <p:cxnSp>
        <p:nvCxnSpPr>
          <p:cNvPr id="7" name="直線矢印コネクタ 6"/>
          <p:cNvCxnSpPr/>
          <p:nvPr/>
        </p:nvCxnSpPr>
        <p:spPr>
          <a:xfrm flipV="1">
            <a:off x="5918489" y="1219200"/>
            <a:ext cx="758082" cy="1074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6473371" y="797073"/>
            <a:ext cx="2520242" cy="461665"/>
          </a:xfrm>
          <a:prstGeom prst="rect">
            <a:avLst/>
          </a:prstGeom>
          <a:noFill/>
        </p:spPr>
        <p:txBody>
          <a:bodyPr wrap="none" rtlCol="0">
            <a:spAutoFit/>
          </a:bodyPr>
          <a:lstStyle/>
          <a:p>
            <a:r>
              <a:rPr kumimoji="1" lang="en-US" altLang="ja-JP" sz="2400" dirty="0" smtClean="0"/>
              <a:t>※Titan</a:t>
            </a:r>
            <a:r>
              <a:rPr kumimoji="1" lang="ja-JP" altLang="en-US" sz="2400" dirty="0" smtClean="0"/>
              <a:t>は</a:t>
            </a:r>
            <a:r>
              <a:rPr kumimoji="1" lang="en-US" altLang="ja-JP" sz="2400" dirty="0" smtClean="0"/>
              <a:t>4TFlops</a:t>
            </a:r>
            <a:endParaRPr kumimoji="1" lang="ja-JP" altLang="en-US" sz="2400" dirty="0"/>
          </a:p>
        </p:txBody>
      </p:sp>
    </p:spTree>
    <p:extLst>
      <p:ext uri="{BB962C8B-B14F-4D97-AF65-F5344CB8AC3E}">
        <p14:creationId xmlns:p14="http://schemas.microsoft.com/office/powerpoint/2010/main" val="24640237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並列化の知識</a:t>
            </a:r>
            <a:endParaRPr kumimoji="1" lang="ja-JP" altLang="en-US" dirty="0"/>
          </a:p>
        </p:txBody>
      </p:sp>
      <p:sp>
        <p:nvSpPr>
          <p:cNvPr id="3" name="テキスト プレースホルダー 2"/>
          <p:cNvSpPr>
            <a:spLocks noGrp="1"/>
          </p:cNvSpPr>
          <p:nvPr>
            <p:ph type="body" idx="1"/>
          </p:nvPr>
        </p:nvSpPr>
        <p:spPr>
          <a:xfrm>
            <a:off x="831850" y="4589463"/>
            <a:ext cx="10515600" cy="1887537"/>
          </a:xfrm>
        </p:spPr>
        <p:txBody>
          <a:bodyPr>
            <a:normAutofit fontScale="92500" lnSpcReduction="20000"/>
          </a:bodyPr>
          <a:lstStyle/>
          <a:p>
            <a:r>
              <a:rPr lang="ja-JP" altLang="en-US" dirty="0" smtClean="0"/>
              <a:t>アムダールの法則</a:t>
            </a:r>
            <a:endParaRPr lang="en-US" altLang="ja-JP" dirty="0" smtClean="0"/>
          </a:p>
          <a:p>
            <a:r>
              <a:rPr kumimoji="1" lang="ja-JP" altLang="en-US" dirty="0" smtClean="0"/>
              <a:t>粒度とオーバーヘッド</a:t>
            </a:r>
            <a:endParaRPr kumimoji="1" lang="en-US" altLang="ja-JP" dirty="0" smtClean="0"/>
          </a:p>
          <a:p>
            <a:r>
              <a:rPr lang="ja-JP" altLang="en-US" dirty="0" smtClean="0"/>
              <a:t>フリンの分類</a:t>
            </a:r>
            <a:endParaRPr lang="en-US" altLang="ja-JP" dirty="0" smtClean="0"/>
          </a:p>
          <a:p>
            <a:r>
              <a:rPr kumimoji="1" lang="ja-JP" altLang="en-US" dirty="0" smtClean="0"/>
              <a:t>デザインパターン</a:t>
            </a:r>
            <a:endParaRPr kumimoji="1" lang="en-US" altLang="ja-JP" dirty="0" smtClean="0"/>
          </a:p>
          <a:p>
            <a:r>
              <a:rPr lang="ja-JP" altLang="en-US" dirty="0" smtClean="0"/>
              <a:t>画像処理の分類</a:t>
            </a:r>
            <a:endParaRPr lang="ja-JP" altLang="en-US" dirty="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18</a:t>
            </a:fld>
            <a:endParaRPr kumimoji="1" lang="ja-JP" altLang="en-US"/>
          </a:p>
        </p:txBody>
      </p:sp>
    </p:spTree>
    <p:extLst>
      <p:ext uri="{BB962C8B-B14F-4D97-AF65-F5344CB8AC3E}">
        <p14:creationId xmlns:p14="http://schemas.microsoft.com/office/powerpoint/2010/main" val="2867786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並列化とは？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buNone/>
            </a:pPr>
            <a:r>
              <a:rPr kumimoji="1" lang="ja-JP" altLang="en-US" sz="4800" dirty="0" smtClean="0"/>
              <a:t>複数の演算処理を同時に行うこと</a:t>
            </a:r>
            <a:r>
              <a:rPr lang="ja-JP" altLang="en-US" sz="4800" dirty="0" smtClean="0"/>
              <a:t>で，</a:t>
            </a:r>
            <a:r>
              <a:rPr lang="en-US" altLang="ja-JP" sz="4800" dirty="0" smtClean="0"/>
              <a:t/>
            </a:r>
            <a:br>
              <a:rPr lang="en-US" altLang="ja-JP" sz="4800" dirty="0" smtClean="0"/>
            </a:br>
            <a:r>
              <a:rPr lang="ja-JP" altLang="en-US" sz="4800" dirty="0" smtClean="0"/>
              <a:t>スループット，レイテンシ等の</a:t>
            </a:r>
            <a:r>
              <a:rPr lang="en-US" altLang="ja-JP" sz="4800" dirty="0" smtClean="0"/>
              <a:t/>
            </a:r>
            <a:br>
              <a:rPr lang="en-US" altLang="ja-JP" sz="4800" dirty="0" smtClean="0"/>
            </a:br>
            <a:r>
              <a:rPr lang="ja-JP" altLang="en-US" sz="4800" dirty="0" smtClean="0"/>
              <a:t>改善を行うこと</a:t>
            </a:r>
            <a:endParaRPr lang="en-US" altLang="ja-JP" sz="4800" dirty="0" smtClean="0"/>
          </a:p>
          <a:p>
            <a:pPr marL="0" indent="0">
              <a:buNone/>
            </a:pPr>
            <a:endParaRPr kumimoji="1" lang="en-US" altLang="ja-JP" sz="4800" dirty="0"/>
          </a:p>
          <a:p>
            <a:pPr marL="0" indent="0">
              <a:buNone/>
            </a:pPr>
            <a:r>
              <a:rPr lang="en-US" altLang="ja-JP" sz="4800" dirty="0" smtClean="0"/>
              <a:t>	</a:t>
            </a:r>
            <a:r>
              <a:rPr lang="ja-JP" altLang="en-US" sz="4800" dirty="0" smtClean="0"/>
              <a:t>複数のコアで計算すれば</a:t>
            </a:r>
            <a:r>
              <a:rPr lang="en-US" altLang="ja-JP" sz="4800" dirty="0" smtClean="0"/>
              <a:t/>
            </a:r>
            <a:br>
              <a:rPr lang="en-US" altLang="ja-JP" sz="4800" dirty="0" smtClean="0"/>
            </a:br>
            <a:r>
              <a:rPr lang="en-US" altLang="ja-JP" sz="4800" dirty="0" smtClean="0"/>
              <a:t>				</a:t>
            </a:r>
            <a:r>
              <a:rPr lang="ja-JP" altLang="en-US" sz="4800" dirty="0" smtClean="0"/>
              <a:t>計算速度が</a:t>
            </a:r>
            <a:r>
              <a:rPr lang="ja-JP" altLang="en-US" sz="5400" dirty="0" smtClean="0">
                <a:solidFill>
                  <a:srgbClr val="FF3300"/>
                </a:solidFill>
              </a:rPr>
              <a:t>数倍</a:t>
            </a:r>
            <a:r>
              <a:rPr lang="ja-JP" altLang="en-US" sz="4800" dirty="0" smtClean="0"/>
              <a:t>に</a:t>
            </a:r>
            <a:endParaRPr kumimoji="1" lang="ja-JP" altLang="en-US" sz="4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19</a:t>
            </a:fld>
            <a:endParaRPr kumimoji="1" lang="ja-JP" altLang="en-US"/>
          </a:p>
        </p:txBody>
      </p:sp>
    </p:spTree>
    <p:extLst>
      <p:ext uri="{BB962C8B-B14F-4D97-AF65-F5344CB8AC3E}">
        <p14:creationId xmlns:p14="http://schemas.microsoft.com/office/powerpoint/2010/main" val="4032921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60325"/>
            <a:ext cx="10515600" cy="1325563"/>
          </a:xfrm>
        </p:spPr>
        <p:txBody>
          <a:bodyPr/>
          <a:lstStyle/>
          <a:p>
            <a:r>
              <a:rPr lang="ja-JP" altLang="en-US" dirty="0" smtClean="0"/>
              <a:t>自己紹介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a:t>
            </a:fld>
            <a:endParaRPr kumimoji="1" lang="ja-JP" altLang="en-US"/>
          </a:p>
        </p:txBody>
      </p:sp>
      <p:pic>
        <p:nvPicPr>
          <p:cNvPr id="5" name="図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9706" y="4226510"/>
            <a:ext cx="668867" cy="501650"/>
          </a:xfrm>
          <a:prstGeom prst="rect">
            <a:avLst/>
          </a:prstGeom>
        </p:spPr>
      </p:pic>
      <p:pic>
        <p:nvPicPr>
          <p:cNvPr id="4098" name="Picture 2" descr="book 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03" y="3563434"/>
            <a:ext cx="1823589" cy="2589498"/>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stretch>
            <a:fillRect/>
          </a:stretch>
        </p:blipFill>
        <p:spPr>
          <a:xfrm>
            <a:off x="10046356" y="139329"/>
            <a:ext cx="1740521" cy="5850082"/>
          </a:xfrm>
          <a:prstGeom prst="rect">
            <a:avLst/>
          </a:prstGeom>
        </p:spPr>
      </p:pic>
      <p:pic>
        <p:nvPicPr>
          <p:cNvPr id="8" name="図 7"/>
          <p:cNvPicPr>
            <a:picLocks noChangeAspect="1"/>
          </p:cNvPicPr>
          <p:nvPr/>
        </p:nvPicPr>
        <p:blipFill>
          <a:blip r:embed="rId5"/>
          <a:stretch>
            <a:fillRect/>
          </a:stretch>
        </p:blipFill>
        <p:spPr>
          <a:xfrm>
            <a:off x="1104816" y="3640739"/>
            <a:ext cx="2461639" cy="2749550"/>
          </a:xfrm>
          <a:prstGeom prst="rect">
            <a:avLst/>
          </a:prstGeom>
        </p:spPr>
      </p:pic>
      <p:sp>
        <p:nvSpPr>
          <p:cNvPr id="6" name="テキスト ボックス 5"/>
          <p:cNvSpPr txBox="1"/>
          <p:nvPr/>
        </p:nvSpPr>
        <p:spPr>
          <a:xfrm>
            <a:off x="347137" y="1316665"/>
            <a:ext cx="7571303" cy="2246769"/>
          </a:xfrm>
          <a:prstGeom prst="rect">
            <a:avLst/>
          </a:prstGeom>
          <a:noFill/>
        </p:spPr>
        <p:txBody>
          <a:bodyPr wrap="none" rtlCol="0">
            <a:spAutoFit/>
          </a:bodyPr>
          <a:lstStyle/>
          <a:p>
            <a:r>
              <a:rPr kumimoji="1" lang="ja-JP" altLang="en-US" sz="2800" dirty="0" smtClean="0"/>
              <a:t>氏名</a:t>
            </a:r>
            <a:r>
              <a:rPr kumimoji="1" lang="en-US" altLang="ja-JP" sz="2800" dirty="0" smtClean="0"/>
              <a:t>	</a:t>
            </a:r>
            <a:r>
              <a:rPr kumimoji="1" lang="ja-JP" altLang="en-US" sz="2800" dirty="0" smtClean="0"/>
              <a:t>　福嶋　慶繁</a:t>
            </a:r>
            <a:endParaRPr kumimoji="1" lang="en-US" altLang="ja-JP" sz="2800" dirty="0" smtClean="0"/>
          </a:p>
          <a:p>
            <a:r>
              <a:rPr lang="ja-JP" altLang="en-US" sz="2800" dirty="0" smtClean="0"/>
              <a:t>所属</a:t>
            </a:r>
            <a:r>
              <a:rPr lang="en-US" altLang="ja-JP" sz="2800" dirty="0" smtClean="0"/>
              <a:t>	</a:t>
            </a:r>
            <a:r>
              <a:rPr lang="ja-JP" altLang="en-US" sz="2800" dirty="0" smtClean="0"/>
              <a:t>　名古屋</a:t>
            </a:r>
            <a:r>
              <a:rPr lang="ja-JP" altLang="en-US" sz="2800" dirty="0"/>
              <a:t>工業大学</a:t>
            </a:r>
            <a:endParaRPr lang="en-US" altLang="ja-JP" sz="2800" dirty="0"/>
          </a:p>
          <a:p>
            <a:r>
              <a:rPr kumimoji="1" lang="ja-JP" altLang="en-US" sz="2800" dirty="0" smtClean="0"/>
              <a:t>専門</a:t>
            </a:r>
            <a:r>
              <a:rPr lang="en-US" altLang="ja-JP" sz="2800" dirty="0"/>
              <a:t>	</a:t>
            </a:r>
            <a:r>
              <a:rPr lang="ja-JP" altLang="en-US" sz="2800" dirty="0"/>
              <a:t>　</a:t>
            </a:r>
            <a:r>
              <a:rPr kumimoji="1" lang="ja-JP" altLang="en-US" sz="2800" dirty="0" smtClean="0"/>
              <a:t>３次元画像処理，</a:t>
            </a:r>
            <a:r>
              <a:rPr lang="ja-JP" altLang="en-US" sz="2800" dirty="0"/>
              <a:t>画像符号化，並列化</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　コンピュテーショナルフォトグラフィ</a:t>
            </a:r>
            <a:endParaRPr kumimoji="1" lang="en-US" altLang="ja-JP" sz="2800" dirty="0" smtClean="0"/>
          </a:p>
          <a:p>
            <a:r>
              <a:rPr lang="en-US" altLang="ja-JP" sz="2800" dirty="0" smtClean="0"/>
              <a:t>e</a:t>
            </a:r>
            <a:r>
              <a:rPr kumimoji="1" lang="en-US" altLang="ja-JP" sz="2800" dirty="0" smtClean="0"/>
              <a:t>-mail</a:t>
            </a:r>
            <a:r>
              <a:rPr lang="ja-JP" altLang="en-US" sz="2800" dirty="0"/>
              <a:t>　</a:t>
            </a:r>
            <a:r>
              <a:rPr kumimoji="1" lang="en-US" altLang="ja-JP" sz="2800" dirty="0" smtClean="0">
                <a:hlinkClick r:id="rId6"/>
              </a:rPr>
              <a:t>fukushima@nitech.ac.jp</a:t>
            </a:r>
            <a:endParaRPr kumimoji="1" lang="en-US" altLang="ja-JP" sz="2800" dirty="0" smtClean="0"/>
          </a:p>
        </p:txBody>
      </p:sp>
      <p:sp>
        <p:nvSpPr>
          <p:cNvPr id="9" name="正方形/長方形 8"/>
          <p:cNvSpPr/>
          <p:nvPr/>
        </p:nvSpPr>
        <p:spPr>
          <a:xfrm>
            <a:off x="6456450" y="4900267"/>
            <a:ext cx="2525948" cy="369332"/>
          </a:xfrm>
          <a:prstGeom prst="rect">
            <a:avLst/>
          </a:prstGeom>
        </p:spPr>
        <p:txBody>
          <a:bodyPr wrap="none">
            <a:spAutoFit/>
          </a:bodyPr>
          <a:lstStyle/>
          <a:p>
            <a:r>
              <a:rPr lang="en-US" altLang="ja-JP" dirty="0"/>
              <a:t>twitter</a:t>
            </a:r>
            <a:r>
              <a:rPr lang="ja-JP" altLang="en-US" dirty="0"/>
              <a:t> </a:t>
            </a:r>
            <a:r>
              <a:rPr lang="en-US" altLang="ja-JP" dirty="0"/>
              <a:t>@fukushima1981</a:t>
            </a:r>
            <a:endParaRPr lang="ja-JP" altLang="en-US" dirty="0"/>
          </a:p>
        </p:txBody>
      </p:sp>
      <p:sp>
        <p:nvSpPr>
          <p:cNvPr id="12" name="テキスト ボックス 11"/>
          <p:cNvSpPr txBox="1"/>
          <p:nvPr/>
        </p:nvSpPr>
        <p:spPr>
          <a:xfrm>
            <a:off x="9561440" y="6020957"/>
            <a:ext cx="2193229" cy="369332"/>
          </a:xfrm>
          <a:prstGeom prst="rect">
            <a:avLst/>
          </a:prstGeom>
          <a:noFill/>
        </p:spPr>
        <p:txBody>
          <a:bodyPr wrap="none" rtlCol="0">
            <a:spAutoFit/>
          </a:bodyPr>
          <a:lstStyle/>
          <a:p>
            <a:r>
              <a:rPr lang="ja-JP" altLang="en-US" dirty="0" smtClean="0"/>
              <a:t>多視点データベース</a:t>
            </a:r>
            <a:endParaRPr kumimoji="1" lang="ja-JP" altLang="en-US" dirty="0"/>
          </a:p>
        </p:txBody>
      </p:sp>
      <p:sp>
        <p:nvSpPr>
          <p:cNvPr id="16" name="テキスト ボックス 15"/>
          <p:cNvSpPr txBox="1"/>
          <p:nvPr/>
        </p:nvSpPr>
        <p:spPr>
          <a:xfrm>
            <a:off x="711272" y="6463104"/>
            <a:ext cx="2988319" cy="369332"/>
          </a:xfrm>
          <a:prstGeom prst="rect">
            <a:avLst/>
          </a:prstGeom>
          <a:noFill/>
        </p:spPr>
        <p:txBody>
          <a:bodyPr wrap="none" rtlCol="0">
            <a:spAutoFit/>
          </a:bodyPr>
          <a:lstStyle/>
          <a:p>
            <a:r>
              <a:rPr lang="en-US" altLang="ja-JP" dirty="0" smtClean="0"/>
              <a:t>SIMD</a:t>
            </a:r>
            <a:r>
              <a:rPr lang="ja-JP" altLang="en-US" dirty="0" smtClean="0"/>
              <a:t>画像処理プログラミング</a:t>
            </a:r>
            <a:endParaRPr kumimoji="1" lang="ja-JP" altLang="en-US" dirty="0"/>
          </a:p>
        </p:txBody>
      </p:sp>
      <p:pic>
        <p:nvPicPr>
          <p:cNvPr id="2050" name="Picture 2" descr="http://scholar.google.com/citations?view_op=view_photo&amp;user=YjEX6_kAAAAJ&amp;citpid=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8322" y="216195"/>
            <a:ext cx="1427678" cy="1814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30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アムダールの</a:t>
            </a:r>
            <a:r>
              <a:rPr lang="ja-JP" altLang="en-US" dirty="0" smtClean="0"/>
              <a:t>法則（</a:t>
            </a:r>
            <a:r>
              <a:rPr lang="en-US" altLang="ja-JP" dirty="0"/>
              <a:t>Amdahl's law</a:t>
            </a:r>
            <a:r>
              <a:rPr lang="ja-JP" altLang="en-US" dirty="0" smtClean="0"/>
              <a:t>）</a:t>
            </a:r>
            <a:endParaRPr kumimoji="1" lang="ja-JP" altLang="en-US" dirty="0"/>
          </a:p>
        </p:txBody>
      </p:sp>
      <mc:AlternateContent xmlns:mc="http://schemas.openxmlformats.org/markup-compatibility/2006" xmlns:a14="http://schemas.microsoft.com/office/drawing/2010/main">
        <mc:Choice Requires="a14">
          <p:sp>
            <p:nvSpPr>
              <p:cNvPr id="4" name="テキスト ボックス 3"/>
              <p:cNvSpPr txBox="1"/>
              <p:nvPr/>
            </p:nvSpPr>
            <p:spPr>
              <a:xfrm>
                <a:off x="828237" y="2043906"/>
                <a:ext cx="3191296" cy="1316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𝑆</m:t>
                      </m:r>
                      <m:r>
                        <a:rPr kumimoji="1" lang="en-US" altLang="ja-JP" sz="3200" b="0" i="1" smtClean="0">
                          <a:latin typeface="Cambria Math" panose="02040503050406030204" pitchFamily="18" charset="0"/>
                        </a:rPr>
                        <m:t>=</m:t>
                      </m:r>
                      <m:f>
                        <m:fPr>
                          <m:ctrlPr>
                            <a:rPr kumimoji="1" lang="en-US" altLang="ja-JP" sz="3200" i="1" smtClean="0">
                              <a:latin typeface="Cambria Math" panose="02040503050406030204" pitchFamily="18" charset="0"/>
                            </a:rPr>
                          </m:ctrlPr>
                        </m:fPr>
                        <m:num>
                          <m:r>
                            <a:rPr kumimoji="1" lang="en-US" altLang="ja-JP" sz="3200" b="0" i="1" smtClean="0">
                              <a:latin typeface="Cambria Math" panose="02040503050406030204" pitchFamily="18" charset="0"/>
                            </a:rPr>
                            <m:t>1</m:t>
                          </m:r>
                        </m:num>
                        <m:den>
                          <m:r>
                            <a:rPr kumimoji="1" lang="en-US" altLang="ja-JP" sz="3200" b="0" i="1" smtClean="0">
                              <a:latin typeface="Cambria Math" panose="02040503050406030204" pitchFamily="18" charset="0"/>
                            </a:rPr>
                            <m:t>(1−</m:t>
                          </m:r>
                          <m:r>
                            <a:rPr kumimoji="1" lang="en-US" altLang="ja-JP" sz="3200" b="0" i="1" smtClean="0">
                              <a:latin typeface="Cambria Math" panose="02040503050406030204" pitchFamily="18" charset="0"/>
                            </a:rPr>
                            <m:t>𝑃</m:t>
                          </m:r>
                          <m:r>
                            <a:rPr kumimoji="1" lang="en-US" altLang="ja-JP" sz="3200" b="0" i="1" smtClean="0">
                              <a:latin typeface="Cambria Math" panose="02040503050406030204" pitchFamily="18" charset="0"/>
                            </a:rPr>
                            <m:t>)+</m:t>
                          </m:r>
                          <m:f>
                            <m:fPr>
                              <m:ctrlPr>
                                <a:rPr kumimoji="1" lang="en-US" altLang="ja-JP" sz="3200" b="0" i="1" smtClean="0">
                                  <a:latin typeface="Cambria Math" panose="02040503050406030204" pitchFamily="18" charset="0"/>
                                </a:rPr>
                              </m:ctrlPr>
                            </m:fPr>
                            <m:num>
                              <m:r>
                                <a:rPr kumimoji="1" lang="en-US" altLang="ja-JP" sz="3200" b="0" i="1" smtClean="0">
                                  <a:latin typeface="Cambria Math" panose="02040503050406030204" pitchFamily="18" charset="0"/>
                                </a:rPr>
                                <m:t>𝑃</m:t>
                              </m:r>
                            </m:num>
                            <m:den>
                              <m:r>
                                <a:rPr kumimoji="1" lang="en-US" altLang="ja-JP" sz="3200" b="0" i="1" smtClean="0">
                                  <a:latin typeface="Cambria Math" panose="02040503050406030204" pitchFamily="18" charset="0"/>
                                </a:rPr>
                                <m:t>𝑁</m:t>
                              </m:r>
                            </m:den>
                          </m:f>
                        </m:den>
                      </m:f>
                    </m:oMath>
                  </m:oMathPara>
                </a14:m>
                <a:endParaRPr kumimoji="1" lang="ja-JP" altLang="en-US" sz="3200" i="1"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828237" y="2043906"/>
                <a:ext cx="3191296" cy="1316130"/>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20</a:t>
            </a:fld>
            <a:endParaRPr kumimoji="1" lang="ja-JP" altLang="en-US"/>
          </a:p>
        </p:txBody>
      </p:sp>
      <p:sp>
        <p:nvSpPr>
          <p:cNvPr id="7" name="テキスト ボックス 6"/>
          <p:cNvSpPr txBox="1"/>
          <p:nvPr/>
        </p:nvSpPr>
        <p:spPr>
          <a:xfrm>
            <a:off x="1457035" y="4341035"/>
            <a:ext cx="2967479" cy="1384995"/>
          </a:xfrm>
          <a:prstGeom prst="rect">
            <a:avLst/>
          </a:prstGeom>
          <a:noFill/>
        </p:spPr>
        <p:txBody>
          <a:bodyPr wrap="none" rtlCol="0">
            <a:spAutoFit/>
          </a:bodyPr>
          <a:lstStyle/>
          <a:p>
            <a:r>
              <a:rPr kumimoji="1" lang="en-US" altLang="ja-JP" sz="2800" dirty="0" smtClean="0"/>
              <a:t>S</a:t>
            </a:r>
            <a:r>
              <a:rPr kumimoji="1" lang="ja-JP" altLang="en-US" sz="2800" dirty="0" smtClean="0"/>
              <a:t>：</a:t>
            </a:r>
            <a:r>
              <a:rPr lang="ja-JP" altLang="en-US" sz="2800" dirty="0"/>
              <a:t>高速化</a:t>
            </a:r>
            <a:r>
              <a:rPr lang="ja-JP" altLang="en-US" sz="2800" dirty="0" smtClean="0"/>
              <a:t>率</a:t>
            </a:r>
            <a:endParaRPr lang="en-US" altLang="ja-JP" sz="2800" dirty="0" smtClean="0"/>
          </a:p>
          <a:p>
            <a:r>
              <a:rPr lang="en-US" altLang="ja-JP" sz="2800" dirty="0" smtClean="0"/>
              <a:t>P</a:t>
            </a:r>
            <a:r>
              <a:rPr lang="ja-JP" altLang="en-US" sz="2800" dirty="0"/>
              <a:t>：</a:t>
            </a:r>
            <a:r>
              <a:rPr lang="ja-JP" altLang="en-US" sz="2800" dirty="0" smtClean="0"/>
              <a:t>並列化率</a:t>
            </a:r>
            <a:endParaRPr kumimoji="1" lang="en-US" altLang="ja-JP" sz="2800" dirty="0" smtClean="0"/>
          </a:p>
          <a:p>
            <a:r>
              <a:rPr lang="en-US" altLang="ja-JP" sz="2800" dirty="0" smtClean="0"/>
              <a:t>N</a:t>
            </a:r>
            <a:r>
              <a:rPr lang="ja-JP" altLang="en-US" sz="2800" dirty="0"/>
              <a:t>：</a:t>
            </a:r>
            <a:r>
              <a:rPr kumimoji="1" lang="ja-JP" altLang="en-US" sz="2800" dirty="0" smtClean="0"/>
              <a:t>プロセッサ数</a:t>
            </a:r>
            <a:endParaRPr kumimoji="1" lang="ja-JP" altLang="en-US" sz="2800" dirty="0"/>
          </a:p>
        </p:txBody>
      </p:sp>
      <p:graphicFrame>
        <p:nvGraphicFramePr>
          <p:cNvPr id="8" name="グラフ 7"/>
          <p:cNvGraphicFramePr>
            <a:graphicFrameLocks/>
          </p:cNvGraphicFramePr>
          <p:nvPr>
            <p:extLst>
              <p:ext uri="{D42A27DB-BD31-4B8C-83A1-F6EECF244321}">
                <p14:modId xmlns:p14="http://schemas.microsoft.com/office/powerpoint/2010/main" val="3377569294"/>
              </p:ext>
            </p:extLst>
          </p:nvPr>
        </p:nvGraphicFramePr>
        <p:xfrm>
          <a:off x="4288211" y="1398723"/>
          <a:ext cx="7481376" cy="5065683"/>
        </p:xfrm>
        <a:graphic>
          <a:graphicData uri="http://schemas.openxmlformats.org/drawingml/2006/chart">
            <c:chart xmlns:c="http://schemas.openxmlformats.org/drawingml/2006/chart" xmlns:r="http://schemas.openxmlformats.org/officeDocument/2006/relationships" r:id="rId3"/>
          </a:graphicData>
        </a:graphic>
      </p:graphicFrame>
      <p:sp>
        <p:nvSpPr>
          <p:cNvPr id="10" name="テキスト ボックス 9"/>
          <p:cNvSpPr txBox="1"/>
          <p:nvPr/>
        </p:nvSpPr>
        <p:spPr>
          <a:xfrm>
            <a:off x="10853431" y="3562233"/>
            <a:ext cx="710451" cy="369332"/>
          </a:xfrm>
          <a:prstGeom prst="rect">
            <a:avLst/>
          </a:prstGeom>
          <a:noFill/>
        </p:spPr>
        <p:txBody>
          <a:bodyPr wrap="none" rtlCol="0">
            <a:spAutoFit/>
          </a:bodyPr>
          <a:lstStyle/>
          <a:p>
            <a:r>
              <a:rPr kumimoji="1" lang="en-US" altLang="ja-JP" dirty="0" smtClean="0"/>
              <a:t>P=0.9</a:t>
            </a:r>
            <a:endParaRPr kumimoji="1" lang="ja-JP" altLang="en-US" dirty="0"/>
          </a:p>
        </p:txBody>
      </p:sp>
      <p:sp>
        <p:nvSpPr>
          <p:cNvPr id="11" name="テキスト ボックス 10"/>
          <p:cNvSpPr txBox="1"/>
          <p:nvPr/>
        </p:nvSpPr>
        <p:spPr>
          <a:xfrm>
            <a:off x="11059136" y="1631790"/>
            <a:ext cx="710451" cy="369332"/>
          </a:xfrm>
          <a:prstGeom prst="rect">
            <a:avLst/>
          </a:prstGeom>
          <a:noFill/>
        </p:spPr>
        <p:txBody>
          <a:bodyPr wrap="none" rtlCol="0">
            <a:spAutoFit/>
          </a:bodyPr>
          <a:lstStyle/>
          <a:p>
            <a:r>
              <a:rPr kumimoji="1" lang="en-US" altLang="ja-JP" dirty="0" smtClean="0"/>
              <a:t>P=1.0</a:t>
            </a:r>
            <a:endParaRPr kumimoji="1" lang="ja-JP" altLang="en-US" dirty="0"/>
          </a:p>
        </p:txBody>
      </p:sp>
      <p:sp>
        <p:nvSpPr>
          <p:cNvPr id="12" name="テキスト ボックス 11"/>
          <p:cNvSpPr txBox="1"/>
          <p:nvPr/>
        </p:nvSpPr>
        <p:spPr>
          <a:xfrm>
            <a:off x="10602311" y="4056575"/>
            <a:ext cx="710451" cy="369332"/>
          </a:xfrm>
          <a:prstGeom prst="rect">
            <a:avLst/>
          </a:prstGeom>
          <a:noFill/>
        </p:spPr>
        <p:txBody>
          <a:bodyPr wrap="none" rtlCol="0">
            <a:spAutoFit/>
          </a:bodyPr>
          <a:lstStyle/>
          <a:p>
            <a:r>
              <a:rPr kumimoji="1" lang="en-US" altLang="ja-JP" dirty="0" smtClean="0"/>
              <a:t>P=0.8</a:t>
            </a:r>
            <a:endParaRPr kumimoji="1" lang="ja-JP" altLang="en-US" dirty="0"/>
          </a:p>
        </p:txBody>
      </p:sp>
      <p:sp>
        <p:nvSpPr>
          <p:cNvPr id="13" name="テキスト ボックス 12"/>
          <p:cNvSpPr txBox="1"/>
          <p:nvPr/>
        </p:nvSpPr>
        <p:spPr>
          <a:xfrm>
            <a:off x="9623720" y="4716579"/>
            <a:ext cx="710451" cy="369332"/>
          </a:xfrm>
          <a:prstGeom prst="rect">
            <a:avLst/>
          </a:prstGeom>
          <a:noFill/>
        </p:spPr>
        <p:txBody>
          <a:bodyPr wrap="none" rtlCol="0">
            <a:spAutoFit/>
          </a:bodyPr>
          <a:lstStyle/>
          <a:p>
            <a:r>
              <a:rPr kumimoji="1" lang="en-US" altLang="ja-JP" dirty="0" smtClean="0"/>
              <a:t>P=0.0</a:t>
            </a:r>
            <a:endParaRPr kumimoji="1" lang="ja-JP" altLang="en-US" dirty="0"/>
          </a:p>
        </p:txBody>
      </p:sp>
      <p:sp>
        <p:nvSpPr>
          <p:cNvPr id="14" name="テキスト ボックス 13"/>
          <p:cNvSpPr txBox="1"/>
          <p:nvPr/>
        </p:nvSpPr>
        <p:spPr>
          <a:xfrm>
            <a:off x="10261600" y="4488371"/>
            <a:ext cx="710451" cy="369332"/>
          </a:xfrm>
          <a:prstGeom prst="rect">
            <a:avLst/>
          </a:prstGeom>
          <a:noFill/>
        </p:spPr>
        <p:txBody>
          <a:bodyPr wrap="none" rtlCol="0">
            <a:spAutoFit/>
          </a:bodyPr>
          <a:lstStyle/>
          <a:p>
            <a:r>
              <a:rPr kumimoji="1" lang="en-US" altLang="ja-JP" dirty="0" smtClean="0"/>
              <a:t>P=0.7</a:t>
            </a:r>
            <a:endParaRPr kumimoji="1" lang="ja-JP" altLang="en-US" dirty="0"/>
          </a:p>
        </p:txBody>
      </p:sp>
    </p:spTree>
    <p:extLst>
      <p:ext uri="{BB962C8B-B14F-4D97-AF65-F5344CB8AC3E}">
        <p14:creationId xmlns:p14="http://schemas.microsoft.com/office/powerpoint/2010/main" val="1189065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アムダールが示す限界</a:t>
            </a:r>
            <a:endParaRPr kumimoji="1" lang="ja-JP" altLang="en-US" dirty="0"/>
          </a:p>
        </p:txBody>
      </p:sp>
      <p:sp>
        <p:nvSpPr>
          <p:cNvPr id="5" name="正方形/長方形 4"/>
          <p:cNvSpPr/>
          <p:nvPr/>
        </p:nvSpPr>
        <p:spPr>
          <a:xfrm>
            <a:off x="1202871" y="1816102"/>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6" name="正方形/長方形 5"/>
          <p:cNvSpPr/>
          <p:nvPr/>
        </p:nvSpPr>
        <p:spPr>
          <a:xfrm>
            <a:off x="4057649" y="1816102"/>
            <a:ext cx="666751"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7" name="テキスト ボックス 6"/>
          <p:cNvSpPr txBox="1"/>
          <p:nvPr/>
        </p:nvSpPr>
        <p:spPr>
          <a:xfrm>
            <a:off x="7325251" y="4927477"/>
            <a:ext cx="2364750" cy="461665"/>
          </a:xfrm>
          <a:prstGeom prst="rect">
            <a:avLst/>
          </a:prstGeom>
          <a:noFill/>
        </p:spPr>
        <p:txBody>
          <a:bodyPr wrap="none" rtlCol="0">
            <a:spAutoFit/>
          </a:bodyPr>
          <a:lstStyle/>
          <a:p>
            <a:r>
              <a:rPr kumimoji="1" lang="ja-JP" altLang="en-US" sz="2400" dirty="0" smtClean="0"/>
              <a:t>並列化率　</a:t>
            </a:r>
            <a:r>
              <a:rPr kumimoji="1" lang="en-US" altLang="ja-JP" sz="2400" dirty="0" smtClean="0"/>
              <a:t>90</a:t>
            </a:r>
            <a:r>
              <a:rPr kumimoji="1" lang="ja-JP" altLang="en-US" sz="2400" dirty="0" smtClean="0"/>
              <a:t>％</a:t>
            </a:r>
            <a:endParaRPr kumimoji="1" lang="ja-JP" altLang="en-US" sz="2400" dirty="0"/>
          </a:p>
        </p:txBody>
      </p:sp>
      <p:sp>
        <p:nvSpPr>
          <p:cNvPr id="9" name="テキスト ボックス 8"/>
          <p:cNvSpPr txBox="1"/>
          <p:nvPr/>
        </p:nvSpPr>
        <p:spPr>
          <a:xfrm>
            <a:off x="2124075" y="4927477"/>
            <a:ext cx="2646878" cy="461665"/>
          </a:xfrm>
          <a:prstGeom prst="rect">
            <a:avLst/>
          </a:prstGeom>
          <a:noFill/>
        </p:spPr>
        <p:txBody>
          <a:bodyPr wrap="none" rtlCol="0">
            <a:spAutoFit/>
          </a:bodyPr>
          <a:lstStyle/>
          <a:p>
            <a:r>
              <a:rPr kumimoji="1" lang="ja-JP" altLang="en-US" sz="2400" dirty="0" smtClean="0"/>
              <a:t>並列化率　１０％</a:t>
            </a:r>
            <a:endParaRPr kumimoji="1" lang="ja-JP" altLang="en-US" sz="2400" dirty="0"/>
          </a:p>
        </p:txBody>
      </p:sp>
      <p:sp>
        <p:nvSpPr>
          <p:cNvPr id="10" name="テキスト ボックス 9"/>
          <p:cNvSpPr txBox="1"/>
          <p:nvPr/>
        </p:nvSpPr>
        <p:spPr>
          <a:xfrm>
            <a:off x="7597120" y="1169705"/>
            <a:ext cx="4185761" cy="461665"/>
          </a:xfrm>
          <a:prstGeom prst="rect">
            <a:avLst/>
          </a:prstGeom>
          <a:noFill/>
        </p:spPr>
        <p:txBody>
          <a:bodyPr wrap="none" rtlCol="0">
            <a:spAutoFit/>
          </a:bodyPr>
          <a:lstStyle/>
          <a:p>
            <a:r>
              <a:rPr kumimoji="1" lang="ja-JP" altLang="en-US" sz="2400" dirty="0" smtClean="0"/>
              <a:t>並列化率：並列化可能な部分</a:t>
            </a:r>
            <a:endParaRPr kumimoji="1" lang="ja-JP" altLang="en-US" sz="2400" dirty="0"/>
          </a:p>
        </p:txBody>
      </p:sp>
      <p:sp>
        <p:nvSpPr>
          <p:cNvPr id="11" name="正方形/長方形 10"/>
          <p:cNvSpPr/>
          <p:nvPr/>
        </p:nvSpPr>
        <p:spPr>
          <a:xfrm>
            <a:off x="1202871" y="3902077"/>
            <a:ext cx="2854779"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13" name="直線コネクタ 12"/>
          <p:cNvCxnSpPr/>
          <p:nvPr/>
        </p:nvCxnSpPr>
        <p:spPr>
          <a:xfrm flipH="1">
            <a:off x="4057649" y="2730502"/>
            <a:ext cx="66675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12028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2925901" y="5601742"/>
            <a:ext cx="6340197" cy="1015663"/>
          </a:xfrm>
          <a:prstGeom prst="rect">
            <a:avLst/>
          </a:prstGeom>
          <a:noFill/>
        </p:spPr>
        <p:txBody>
          <a:bodyPr wrap="none" rtlCol="0">
            <a:spAutoFit/>
          </a:bodyPr>
          <a:lstStyle/>
          <a:p>
            <a:r>
              <a:rPr kumimoji="1" lang="ja-JP" altLang="en-US" sz="2800" dirty="0" smtClean="0"/>
              <a:t>たとえ</a:t>
            </a:r>
            <a:r>
              <a:rPr kumimoji="1" lang="ja-JP" altLang="en-US" sz="2800" dirty="0" smtClean="0">
                <a:solidFill>
                  <a:srgbClr val="FF3300"/>
                </a:solidFill>
              </a:rPr>
              <a:t>無限個のコア</a:t>
            </a:r>
            <a:r>
              <a:rPr kumimoji="1" lang="ja-JP" altLang="en-US" sz="2800" dirty="0" smtClean="0"/>
              <a:t>で並列化しても</a:t>
            </a:r>
            <a:endParaRPr kumimoji="1" lang="en-US" altLang="ja-JP" sz="2800" dirty="0" smtClean="0"/>
          </a:p>
          <a:p>
            <a:r>
              <a:rPr kumimoji="1" lang="ja-JP" altLang="en-US" sz="3200" b="1" dirty="0" smtClean="0"/>
              <a:t>並列化不可の部分は高速化不可能</a:t>
            </a:r>
            <a:endParaRPr kumimoji="1" lang="ja-JP" altLang="en-US" sz="3200" b="1" dirty="0"/>
          </a:p>
        </p:txBody>
      </p:sp>
      <p:sp>
        <p:nvSpPr>
          <p:cNvPr id="17" name="正方形/長方形 16"/>
          <p:cNvSpPr/>
          <p:nvPr/>
        </p:nvSpPr>
        <p:spPr>
          <a:xfrm>
            <a:off x="6803572" y="1816102"/>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a:t>不可</a:t>
            </a:r>
            <a:endParaRPr kumimoji="1" lang="ja-JP" altLang="en-US" dirty="0"/>
          </a:p>
        </p:txBody>
      </p:sp>
      <p:sp>
        <p:nvSpPr>
          <p:cNvPr id="18" name="正方形/長方形 17"/>
          <p:cNvSpPr/>
          <p:nvPr/>
        </p:nvSpPr>
        <p:spPr>
          <a:xfrm>
            <a:off x="7470321" y="1816102"/>
            <a:ext cx="2854779" cy="914400"/>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並列可能</a:t>
            </a:r>
            <a:endParaRPr kumimoji="1" lang="ja-JP" altLang="en-US" dirty="0"/>
          </a:p>
        </p:txBody>
      </p:sp>
      <p:sp>
        <p:nvSpPr>
          <p:cNvPr id="19" name="正方形/長方形 18"/>
          <p:cNvSpPr/>
          <p:nvPr/>
        </p:nvSpPr>
        <p:spPr>
          <a:xfrm>
            <a:off x="6803572" y="3902077"/>
            <a:ext cx="666750" cy="914400"/>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smtClean="0"/>
              <a:t>並列化</a:t>
            </a:r>
            <a:endParaRPr kumimoji="1" lang="en-US" altLang="ja-JP" dirty="0" smtClean="0"/>
          </a:p>
          <a:p>
            <a:pPr algn="ctr"/>
            <a:r>
              <a:rPr lang="ja-JP" altLang="en-US" dirty="0" smtClean="0"/>
              <a:t>不可</a:t>
            </a:r>
            <a:endParaRPr kumimoji="1" lang="ja-JP" altLang="en-US" dirty="0"/>
          </a:p>
        </p:txBody>
      </p:sp>
      <p:cxnSp>
        <p:nvCxnSpPr>
          <p:cNvPr id="20" name="直線コネクタ 19"/>
          <p:cNvCxnSpPr/>
          <p:nvPr/>
        </p:nvCxnSpPr>
        <p:spPr>
          <a:xfrm flipH="1">
            <a:off x="7470320" y="2730502"/>
            <a:ext cx="2854781" cy="1171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6803571" y="2730502"/>
            <a:ext cx="0" cy="13073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711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オーバーヘッド</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sz="3200" dirty="0" smtClean="0"/>
              <a:t>	</a:t>
            </a:r>
            <a:r>
              <a:rPr kumimoji="1" lang="ja-JP" altLang="en-US" sz="3200" b="1" dirty="0" smtClean="0"/>
              <a:t>コアをたくさん使うほど</a:t>
            </a:r>
            <a:endParaRPr kumimoji="1" lang="en-US" altLang="ja-JP" sz="3200" b="1" dirty="0" smtClean="0"/>
          </a:p>
          <a:p>
            <a:pPr marL="0" indent="0">
              <a:buNone/>
            </a:pPr>
            <a:r>
              <a:rPr kumimoji="1" lang="en-US" altLang="ja-JP" sz="3200" b="1" dirty="0" smtClean="0"/>
              <a:t>		</a:t>
            </a:r>
            <a:r>
              <a:rPr kumimoji="1" lang="ja-JP" altLang="en-US" sz="3200" b="1" dirty="0" smtClean="0"/>
              <a:t>スレッドを多数生成するほど</a:t>
            </a:r>
            <a:endParaRPr lang="en-US" altLang="ja-JP" sz="3200" b="1" dirty="0"/>
          </a:p>
          <a:p>
            <a:pPr marL="0" indent="0">
              <a:buNone/>
            </a:pPr>
            <a:r>
              <a:rPr kumimoji="1" lang="en-US" altLang="ja-JP" sz="3200" dirty="0" smtClean="0"/>
              <a:t>				</a:t>
            </a:r>
            <a:r>
              <a:rPr kumimoji="1" lang="ja-JP" altLang="en-US" sz="4000" b="1" dirty="0" smtClean="0">
                <a:solidFill>
                  <a:srgbClr val="FF3300"/>
                </a:solidFill>
              </a:rPr>
              <a:t>オーバヘッド</a:t>
            </a:r>
            <a:r>
              <a:rPr kumimoji="1" lang="ja-JP" altLang="en-US" sz="3200" b="1" dirty="0" smtClean="0"/>
              <a:t>が生じる</a:t>
            </a:r>
            <a:endParaRPr kumimoji="1" lang="en-US" altLang="ja-JP" sz="3200" b="1" dirty="0" smtClean="0"/>
          </a:p>
          <a:p>
            <a:pPr marL="0" indent="0">
              <a:buNone/>
            </a:pPr>
            <a:endParaRPr kumimoji="1" lang="en-US" altLang="ja-JP" sz="3200" dirty="0" smtClean="0"/>
          </a:p>
          <a:p>
            <a:pPr marL="1428750" lvl="2" indent="-514350">
              <a:buFont typeface="+mj-lt"/>
              <a:buAutoNum type="arabicPeriod"/>
            </a:pPr>
            <a:r>
              <a:rPr kumimoji="1" lang="ja-JP" altLang="en-US" sz="2800" dirty="0" smtClean="0"/>
              <a:t>共有メモリのロック</a:t>
            </a:r>
            <a:endParaRPr kumimoji="1" lang="en-US" altLang="ja-JP" sz="2800" dirty="0" smtClean="0"/>
          </a:p>
          <a:p>
            <a:pPr marL="1428750" lvl="2" indent="-514350">
              <a:buFont typeface="+mj-lt"/>
              <a:buAutoNum type="arabicPeriod"/>
            </a:pPr>
            <a:r>
              <a:rPr lang="ja-JP" altLang="en-US" sz="2800" dirty="0" smtClean="0"/>
              <a:t>データの分配（</a:t>
            </a:r>
            <a:r>
              <a:rPr lang="ja-JP" altLang="en-US" sz="2800" dirty="0"/>
              <a:t>データのコピーは時間がかかる</a:t>
            </a:r>
            <a:r>
              <a:rPr lang="ja-JP" altLang="en-US" sz="2800" dirty="0" smtClean="0"/>
              <a:t>）</a:t>
            </a:r>
            <a:endParaRPr lang="en-US" altLang="ja-JP" sz="2800" dirty="0" smtClean="0"/>
          </a:p>
          <a:p>
            <a:pPr marL="1428750" lvl="2" indent="-514350">
              <a:buFont typeface="+mj-lt"/>
              <a:buAutoNum type="arabicPeriod"/>
            </a:pPr>
            <a:r>
              <a:rPr kumimoji="1" lang="ja-JP" altLang="en-US" sz="2800" dirty="0" smtClean="0"/>
              <a:t>スレッドの生成，起動，同期</a:t>
            </a:r>
            <a:endParaRPr kumimoji="1" lang="en-US" altLang="ja-JP" sz="2800" dirty="0" smtClean="0"/>
          </a:p>
          <a:p>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22</a:t>
            </a:fld>
            <a:endParaRPr kumimoji="1" lang="ja-JP" altLang="en-US"/>
          </a:p>
        </p:txBody>
      </p:sp>
    </p:spTree>
    <p:extLst>
      <p:ext uri="{BB962C8B-B14F-4D97-AF65-F5344CB8AC3E}">
        <p14:creationId xmlns:p14="http://schemas.microsoft.com/office/powerpoint/2010/main" val="8908588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画像処理の並列性</a:t>
            </a:r>
            <a:endParaRPr kumimoji="1" lang="ja-JP" altLang="en-US" dirty="0"/>
          </a:p>
        </p:txBody>
      </p:sp>
      <p:sp>
        <p:nvSpPr>
          <p:cNvPr id="3" name="コンテンツ プレースホルダー 2"/>
          <p:cNvSpPr>
            <a:spLocks noGrp="1"/>
          </p:cNvSpPr>
          <p:nvPr>
            <p:ph idx="1"/>
          </p:nvPr>
        </p:nvSpPr>
        <p:spPr/>
        <p:txBody>
          <a:bodyPr>
            <a:noAutofit/>
          </a:bodyPr>
          <a:lstStyle/>
          <a:p>
            <a:pPr marL="0" indent="0">
              <a:spcBef>
                <a:spcPts val="0"/>
              </a:spcBef>
              <a:buNone/>
            </a:pPr>
            <a:r>
              <a:rPr lang="ja-JP" altLang="en-US" sz="4400" b="1" dirty="0" smtClean="0"/>
              <a:t>画像処理は高い並列性を有する</a:t>
            </a:r>
            <a:endParaRPr lang="en-US" altLang="ja-JP" sz="4400" b="1" dirty="0"/>
          </a:p>
          <a:p>
            <a:pPr marL="0" indent="0">
              <a:spcBef>
                <a:spcPts val="0"/>
              </a:spcBef>
              <a:buNone/>
            </a:pPr>
            <a:endParaRPr lang="en-US" altLang="ja-JP" sz="4000" b="1" dirty="0" smtClean="0"/>
          </a:p>
          <a:p>
            <a:pPr lvl="1">
              <a:spcAft>
                <a:spcPts val="1200"/>
              </a:spcAft>
            </a:pPr>
            <a:r>
              <a:rPr kumimoji="1" lang="ja-JP" altLang="en-US" sz="4000" dirty="0" smtClean="0"/>
              <a:t>画素</a:t>
            </a:r>
            <a:endParaRPr kumimoji="1" lang="en-US" altLang="ja-JP" sz="4000" dirty="0" smtClean="0"/>
          </a:p>
          <a:p>
            <a:pPr lvl="1">
              <a:spcAft>
                <a:spcPts val="1200"/>
              </a:spcAft>
            </a:pPr>
            <a:r>
              <a:rPr lang="ja-JP" altLang="en-US" sz="4000" dirty="0"/>
              <a:t>ブロック</a:t>
            </a:r>
            <a:endParaRPr kumimoji="1" lang="en-US" altLang="ja-JP" sz="4000" dirty="0" smtClean="0"/>
          </a:p>
          <a:p>
            <a:pPr lvl="1">
              <a:spcAft>
                <a:spcPts val="1200"/>
              </a:spcAft>
            </a:pPr>
            <a:r>
              <a:rPr lang="ja-JP" altLang="en-US" sz="4000" dirty="0" smtClean="0"/>
              <a:t>フレーム</a:t>
            </a:r>
            <a:endParaRPr lang="en-US" altLang="ja-JP" sz="4000" dirty="0" smtClean="0"/>
          </a:p>
          <a:p>
            <a:pPr lvl="1">
              <a:spcAft>
                <a:spcPts val="1200"/>
              </a:spcAft>
            </a:pPr>
            <a:r>
              <a:rPr kumimoji="1" lang="ja-JP" altLang="en-US" sz="4000" dirty="0"/>
              <a:t>シーケンス</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23</a:t>
            </a:fld>
            <a:endParaRPr kumimoji="1" lang="ja-JP" altLang="en-US"/>
          </a:p>
        </p:txBody>
      </p:sp>
      <p:sp>
        <p:nvSpPr>
          <p:cNvPr id="5" name="テキスト ボックス 4"/>
          <p:cNvSpPr txBox="1"/>
          <p:nvPr/>
        </p:nvSpPr>
        <p:spPr>
          <a:xfrm>
            <a:off x="5676899" y="3857171"/>
            <a:ext cx="5519460" cy="1508105"/>
          </a:xfrm>
          <a:prstGeom prst="rect">
            <a:avLst/>
          </a:prstGeom>
          <a:noFill/>
        </p:spPr>
        <p:txBody>
          <a:bodyPr wrap="none" rtlCol="0">
            <a:spAutoFit/>
          </a:bodyPr>
          <a:lstStyle/>
          <a:p>
            <a:pPr>
              <a:lnSpc>
                <a:spcPct val="150000"/>
              </a:lnSpc>
            </a:pPr>
            <a:r>
              <a:rPr kumimoji="1" lang="ja-JP" altLang="en-US" sz="3200" dirty="0" smtClean="0"/>
              <a:t>任意の細かさで並列処理可能</a:t>
            </a:r>
            <a:endParaRPr kumimoji="1" lang="en-US" altLang="ja-JP" sz="3200" dirty="0" smtClean="0"/>
          </a:p>
          <a:p>
            <a:pPr>
              <a:lnSpc>
                <a:spcPct val="150000"/>
              </a:lnSpc>
            </a:pPr>
            <a:r>
              <a:rPr lang="ja-JP" altLang="en-US" sz="3200" dirty="0" smtClean="0">
                <a:solidFill>
                  <a:srgbClr val="FF3300"/>
                </a:solidFill>
              </a:rPr>
              <a:t>粒度</a:t>
            </a:r>
            <a:r>
              <a:rPr lang="ja-JP" altLang="en-US" sz="3200" dirty="0" smtClean="0"/>
              <a:t>の設定</a:t>
            </a:r>
            <a:endParaRPr kumimoji="1" lang="ja-JP" altLang="en-US" sz="3200" dirty="0"/>
          </a:p>
        </p:txBody>
      </p:sp>
    </p:spTree>
    <p:extLst>
      <p:ext uri="{BB962C8B-B14F-4D97-AF65-F5344CB8AC3E}">
        <p14:creationId xmlns:p14="http://schemas.microsoft.com/office/powerpoint/2010/main" val="862925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粒度</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3359871178"/>
              </p:ext>
            </p:extLst>
          </p:nvPr>
        </p:nvGraphicFramePr>
        <p:xfrm>
          <a:off x="742277" y="1022469"/>
          <a:ext cx="4895850" cy="4384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24</a:t>
            </a:fld>
            <a:endParaRPr kumimoji="1" lang="ja-JP" altLang="en-US"/>
          </a:p>
        </p:txBody>
      </p:sp>
      <p:sp>
        <p:nvSpPr>
          <p:cNvPr id="5" name="正方形/長方形 4"/>
          <p:cNvSpPr/>
          <p:nvPr/>
        </p:nvSpPr>
        <p:spPr>
          <a:xfrm>
            <a:off x="57651" y="5591358"/>
            <a:ext cx="7859163" cy="1015663"/>
          </a:xfrm>
          <a:prstGeom prst="rect">
            <a:avLst/>
          </a:prstGeom>
        </p:spPr>
        <p:txBody>
          <a:bodyPr wrap="square">
            <a:spAutoFit/>
          </a:bodyPr>
          <a:lstStyle/>
          <a:p>
            <a:pPr>
              <a:lnSpc>
                <a:spcPct val="150000"/>
              </a:lnSpc>
            </a:pPr>
            <a:r>
              <a:rPr lang="ja-JP" altLang="en-US" sz="2400" dirty="0" smtClean="0"/>
              <a:t>粒度</a:t>
            </a:r>
            <a:r>
              <a:rPr lang="ja-JP" altLang="en-US" sz="2400" dirty="0"/>
              <a:t>が細かい</a:t>
            </a:r>
            <a:r>
              <a:rPr lang="ja-JP" altLang="en-US" sz="2400" dirty="0" smtClean="0"/>
              <a:t>ほどよく分解される．</a:t>
            </a:r>
            <a:endParaRPr lang="en-US" altLang="ja-JP" sz="2400" dirty="0" smtClean="0"/>
          </a:p>
          <a:p>
            <a:r>
              <a:rPr lang="ja-JP" altLang="en-US" sz="2400" dirty="0"/>
              <a:t>　</a:t>
            </a:r>
            <a:r>
              <a:rPr lang="ja-JP" altLang="en-US" sz="2400" dirty="0" smtClean="0"/>
              <a:t>→バランスよく計算できるがオーバーヘッド</a:t>
            </a:r>
            <a:r>
              <a:rPr lang="ja-JP" altLang="en-US" sz="2400" dirty="0"/>
              <a:t>が</a:t>
            </a:r>
            <a:r>
              <a:rPr lang="ja-JP" altLang="en-US" sz="2400" dirty="0" smtClean="0"/>
              <a:t>大きい．</a:t>
            </a:r>
            <a:endParaRPr lang="ja-JP" altLang="en-US" sz="2400" dirty="0"/>
          </a:p>
        </p:txBody>
      </p:sp>
      <p:sp>
        <p:nvSpPr>
          <p:cNvPr id="8" name="正方形/長方形 7"/>
          <p:cNvSpPr/>
          <p:nvPr/>
        </p:nvSpPr>
        <p:spPr>
          <a:xfrm>
            <a:off x="10247076" y="18792"/>
            <a:ext cx="1696298" cy="830997"/>
          </a:xfrm>
          <a:prstGeom prst="rect">
            <a:avLst/>
          </a:prstGeom>
        </p:spPr>
        <p:txBody>
          <a:bodyPr wrap="none">
            <a:spAutoFit/>
          </a:bodyPr>
          <a:lstStyle/>
          <a:p>
            <a:pPr algn="ctr"/>
            <a:r>
              <a:rPr lang="ja-JP" altLang="en-US" sz="2400" dirty="0" smtClean="0"/>
              <a:t>細粒度</a:t>
            </a:r>
            <a:endParaRPr lang="en-US" altLang="ja-JP" sz="2400" dirty="0" smtClean="0"/>
          </a:p>
          <a:p>
            <a:pPr algn="ctr"/>
            <a:r>
              <a:rPr lang="en-US" altLang="ja-JP" sz="2400" dirty="0" smtClean="0"/>
              <a:t>(</a:t>
            </a:r>
            <a:r>
              <a:rPr lang="en-US" altLang="ja-JP" sz="2400" dirty="0"/>
              <a:t>fine-grain)</a:t>
            </a:r>
          </a:p>
        </p:txBody>
      </p:sp>
      <p:grpSp>
        <p:nvGrpSpPr>
          <p:cNvPr id="161" name="グループ化 160"/>
          <p:cNvGrpSpPr/>
          <p:nvPr/>
        </p:nvGrpSpPr>
        <p:grpSpPr>
          <a:xfrm>
            <a:off x="6122585" y="2601084"/>
            <a:ext cx="2424789" cy="1906894"/>
            <a:chOff x="9566296" y="1130753"/>
            <a:chExt cx="3949099" cy="3105637"/>
          </a:xfrm>
        </p:grpSpPr>
        <p:sp>
          <p:nvSpPr>
            <p:cNvPr id="9" name="平行四辺形 8"/>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平行四辺形 9"/>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平行四辺形 10"/>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平行四辺形 12"/>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平行四辺形 13"/>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p:nvGrpSpPr>
        <p:grpSpPr>
          <a:xfrm>
            <a:off x="5925037" y="234788"/>
            <a:ext cx="1617088" cy="1586235"/>
            <a:chOff x="1329312" y="2268056"/>
            <a:chExt cx="3016036" cy="2958492"/>
          </a:xfrm>
        </p:grpSpPr>
        <p:grpSp>
          <p:nvGrpSpPr>
            <p:cNvPr id="16" name="グループ化 15"/>
            <p:cNvGrpSpPr/>
            <p:nvPr/>
          </p:nvGrpSpPr>
          <p:grpSpPr>
            <a:xfrm>
              <a:off x="1329312" y="2268056"/>
              <a:ext cx="3016036" cy="353834"/>
              <a:chOff x="1329312" y="2268056"/>
              <a:chExt cx="3016036" cy="353834"/>
            </a:xfrm>
          </p:grpSpPr>
          <p:sp>
            <p:nvSpPr>
              <p:cNvPr id="80" name="正方形/長方形 7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正方形/長方形 8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正方形/長方形 8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p:nvGrpSpPr>
          <p:grpSpPr>
            <a:xfrm>
              <a:off x="1329312" y="2640150"/>
              <a:ext cx="3016036" cy="353834"/>
              <a:chOff x="1329312" y="2268056"/>
              <a:chExt cx="3016036" cy="353834"/>
            </a:xfrm>
          </p:grpSpPr>
          <p:sp>
            <p:nvSpPr>
              <p:cNvPr id="72" name="正方形/長方形 7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正方形/長方形 72"/>
              <p:cNvSpPr/>
              <p:nvPr/>
            </p:nvSpPr>
            <p:spPr>
              <a:xfrm>
                <a:off x="1709771" y="2269067"/>
                <a:ext cx="352823" cy="35282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4" name="正方形/長方形 7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正方形/長方形 7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正方形/長方形 7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1329312" y="3012244"/>
              <a:ext cx="3016036" cy="353834"/>
              <a:chOff x="1329312" y="2268056"/>
              <a:chExt cx="3016036" cy="353834"/>
            </a:xfrm>
          </p:grpSpPr>
          <p:sp>
            <p:nvSpPr>
              <p:cNvPr id="64" name="正方形/長方形 6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正方形/長方形 6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正方形/長方形 6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6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正方形/長方形 7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p:nvGrpSpPr>
          <p:grpSpPr>
            <a:xfrm>
              <a:off x="1329312" y="3384338"/>
              <a:ext cx="3016036" cy="353834"/>
              <a:chOff x="1329312" y="2268056"/>
              <a:chExt cx="3016036" cy="353834"/>
            </a:xfrm>
          </p:grpSpPr>
          <p:sp>
            <p:nvSpPr>
              <p:cNvPr id="56" name="正方形/長方形 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 name="グループ化 19"/>
            <p:cNvGrpSpPr/>
            <p:nvPr/>
          </p:nvGrpSpPr>
          <p:grpSpPr>
            <a:xfrm>
              <a:off x="1329312" y="3756432"/>
              <a:ext cx="3016036" cy="353834"/>
              <a:chOff x="1329312" y="2268056"/>
              <a:chExt cx="3016036" cy="353834"/>
            </a:xfrm>
          </p:grpSpPr>
          <p:sp>
            <p:nvSpPr>
              <p:cNvPr id="48" name="正方形/長方形 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 name="グループ化 20"/>
            <p:cNvGrpSpPr/>
            <p:nvPr/>
          </p:nvGrpSpPr>
          <p:grpSpPr>
            <a:xfrm>
              <a:off x="1329312" y="4128526"/>
              <a:ext cx="3016036" cy="353834"/>
              <a:chOff x="1329312" y="2268056"/>
              <a:chExt cx="3016036" cy="353834"/>
            </a:xfrm>
          </p:grpSpPr>
          <p:sp>
            <p:nvSpPr>
              <p:cNvPr id="40" name="正方形/長方形 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正方形/長方形 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p:nvGrpSpPr>
          <p:grpSpPr>
            <a:xfrm>
              <a:off x="1329312" y="4500620"/>
              <a:ext cx="3016036" cy="353834"/>
              <a:chOff x="1329312" y="2268056"/>
              <a:chExt cx="3016036" cy="353834"/>
            </a:xfrm>
          </p:grpSpPr>
          <p:sp>
            <p:nvSpPr>
              <p:cNvPr id="32" name="正方形/長方形 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a:off x="1329312" y="4872714"/>
              <a:ext cx="3016036" cy="353834"/>
              <a:chOff x="1329312" y="2268056"/>
              <a:chExt cx="3016036" cy="353834"/>
            </a:xfrm>
          </p:grpSpPr>
          <p:sp>
            <p:nvSpPr>
              <p:cNvPr id="24" name="正方形/長方形 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9" name="グループ化 268"/>
          <p:cNvGrpSpPr/>
          <p:nvPr/>
        </p:nvGrpSpPr>
        <p:grpSpPr>
          <a:xfrm>
            <a:off x="6944978" y="4682677"/>
            <a:ext cx="3342483" cy="1159079"/>
            <a:chOff x="11901380" y="5168656"/>
            <a:chExt cx="9029099" cy="3131037"/>
          </a:xfrm>
        </p:grpSpPr>
        <p:grpSp>
          <p:nvGrpSpPr>
            <p:cNvPr id="169" name="グループ化 168"/>
            <p:cNvGrpSpPr/>
            <p:nvPr/>
          </p:nvGrpSpPr>
          <p:grpSpPr>
            <a:xfrm>
              <a:off x="11901380" y="5168656"/>
              <a:ext cx="3949099" cy="3105637"/>
              <a:chOff x="9566296" y="1130753"/>
              <a:chExt cx="3949099" cy="3105637"/>
            </a:xfrm>
          </p:grpSpPr>
          <p:sp>
            <p:nvSpPr>
              <p:cNvPr id="170" name="平行四辺形 169"/>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平行四辺形 170"/>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平行四辺形 171"/>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平行四辺形 172"/>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平行四辺形 173"/>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平行四辺形 174"/>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7" name="グループ化 176"/>
            <p:cNvGrpSpPr/>
            <p:nvPr/>
          </p:nvGrpSpPr>
          <p:grpSpPr>
            <a:xfrm>
              <a:off x="14441380" y="5181356"/>
              <a:ext cx="3949099" cy="3105637"/>
              <a:chOff x="9566296" y="1130753"/>
              <a:chExt cx="3949099" cy="3105637"/>
            </a:xfrm>
          </p:grpSpPr>
          <p:sp>
            <p:nvSpPr>
              <p:cNvPr id="178" name="平行四辺形 177"/>
              <p:cNvSpPr/>
              <p:nvPr/>
            </p:nvSpPr>
            <p:spPr>
              <a:xfrm rot="5400000" flipV="1">
                <a:off x="9534472" y="1162577"/>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79" name="平行四辺形 178"/>
              <p:cNvSpPr/>
              <p:nvPr/>
            </p:nvSpPr>
            <p:spPr>
              <a:xfrm rot="5400000" flipV="1">
                <a:off x="10093791" y="1540474"/>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0" name="平行四辺形 179"/>
              <p:cNvSpPr/>
              <p:nvPr/>
            </p:nvSpPr>
            <p:spPr>
              <a:xfrm rot="5400000" flipV="1">
                <a:off x="10653110" y="1918371"/>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1" name="平行四辺形 180"/>
              <p:cNvSpPr/>
              <p:nvPr/>
            </p:nvSpPr>
            <p:spPr>
              <a:xfrm rot="5400000" flipV="1">
                <a:off x="11212429" y="2296268"/>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2" name="平行四辺形 181"/>
              <p:cNvSpPr/>
              <p:nvPr/>
            </p:nvSpPr>
            <p:spPr>
              <a:xfrm rot="5400000" flipV="1">
                <a:off x="11771748" y="2674165"/>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83" name="平行四辺形 182"/>
              <p:cNvSpPr/>
              <p:nvPr/>
            </p:nvSpPr>
            <p:spPr>
              <a:xfrm rot="5400000" flipV="1">
                <a:off x="12331067" y="3052062"/>
                <a:ext cx="1216152" cy="1152504"/>
              </a:xfrm>
              <a:prstGeom prst="parallelogra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grpSp>
          <p:nvGrpSpPr>
            <p:cNvPr id="184" name="グループ化 183"/>
            <p:cNvGrpSpPr/>
            <p:nvPr/>
          </p:nvGrpSpPr>
          <p:grpSpPr>
            <a:xfrm>
              <a:off x="16981380" y="5194056"/>
              <a:ext cx="3949099" cy="3105637"/>
              <a:chOff x="9566296" y="1130753"/>
              <a:chExt cx="3949099" cy="3105637"/>
            </a:xfrm>
          </p:grpSpPr>
          <p:sp>
            <p:nvSpPr>
              <p:cNvPr id="185" name="平行四辺形 184"/>
              <p:cNvSpPr/>
              <p:nvPr/>
            </p:nvSpPr>
            <p:spPr>
              <a:xfrm rot="5400000" flipV="1">
                <a:off x="9534472" y="1162577"/>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平行四辺形 185"/>
              <p:cNvSpPr/>
              <p:nvPr/>
            </p:nvSpPr>
            <p:spPr>
              <a:xfrm rot="5400000" flipV="1">
                <a:off x="10093791" y="1540474"/>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平行四辺形 186"/>
              <p:cNvSpPr/>
              <p:nvPr/>
            </p:nvSpPr>
            <p:spPr>
              <a:xfrm rot="5400000" flipV="1">
                <a:off x="10653110" y="1918371"/>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平行四辺形 187"/>
              <p:cNvSpPr/>
              <p:nvPr/>
            </p:nvSpPr>
            <p:spPr>
              <a:xfrm rot="5400000" flipV="1">
                <a:off x="11212429" y="2296268"/>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平行四辺形 188"/>
              <p:cNvSpPr/>
              <p:nvPr/>
            </p:nvSpPr>
            <p:spPr>
              <a:xfrm rot="5400000" flipV="1">
                <a:off x="11771748" y="2674165"/>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平行四辺形 189"/>
              <p:cNvSpPr/>
              <p:nvPr/>
            </p:nvSpPr>
            <p:spPr>
              <a:xfrm rot="5400000" flipV="1">
                <a:off x="12331067" y="3052062"/>
                <a:ext cx="1216152" cy="11525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68" name="グループ化 267"/>
          <p:cNvGrpSpPr/>
          <p:nvPr/>
        </p:nvGrpSpPr>
        <p:grpSpPr>
          <a:xfrm>
            <a:off x="8239343" y="1440663"/>
            <a:ext cx="1617088" cy="1586235"/>
            <a:chOff x="8136203" y="2164432"/>
            <a:chExt cx="1617088" cy="1586235"/>
          </a:xfrm>
        </p:grpSpPr>
        <p:grpSp>
          <p:nvGrpSpPr>
            <p:cNvPr id="191" name="グループ化 190"/>
            <p:cNvGrpSpPr/>
            <p:nvPr/>
          </p:nvGrpSpPr>
          <p:grpSpPr>
            <a:xfrm>
              <a:off x="8136203" y="2164432"/>
              <a:ext cx="1617088" cy="1586235"/>
              <a:chOff x="1329312" y="2268056"/>
              <a:chExt cx="3016036" cy="2958492"/>
            </a:xfrm>
          </p:grpSpPr>
          <p:grpSp>
            <p:nvGrpSpPr>
              <p:cNvPr id="192" name="グループ化 191"/>
              <p:cNvGrpSpPr/>
              <p:nvPr/>
            </p:nvGrpSpPr>
            <p:grpSpPr>
              <a:xfrm>
                <a:off x="1329312" y="2268056"/>
                <a:ext cx="3016036" cy="353834"/>
                <a:chOff x="1329312" y="2268056"/>
                <a:chExt cx="3016036" cy="353834"/>
              </a:xfrm>
            </p:grpSpPr>
            <p:sp>
              <p:nvSpPr>
                <p:cNvPr id="256" name="正方形/長方形 25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8" name="正方形/長方形 25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3" name="グループ化 192"/>
              <p:cNvGrpSpPr/>
              <p:nvPr/>
            </p:nvGrpSpPr>
            <p:grpSpPr>
              <a:xfrm>
                <a:off x="1329312" y="2640150"/>
                <a:ext cx="3016036" cy="353834"/>
                <a:chOff x="1329312" y="2268056"/>
                <a:chExt cx="3016036" cy="353834"/>
              </a:xfrm>
            </p:grpSpPr>
            <p:sp>
              <p:nvSpPr>
                <p:cNvPr id="248" name="正方形/長方形 24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4" name="グループ化 193"/>
              <p:cNvGrpSpPr/>
              <p:nvPr/>
            </p:nvGrpSpPr>
            <p:grpSpPr>
              <a:xfrm>
                <a:off x="1329312" y="3012244"/>
                <a:ext cx="3016036" cy="353834"/>
                <a:chOff x="1329312" y="2268056"/>
                <a:chExt cx="3016036" cy="353834"/>
              </a:xfrm>
            </p:grpSpPr>
            <p:sp>
              <p:nvSpPr>
                <p:cNvPr id="240" name="正方形/長方形 23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5" name="グループ化 194"/>
              <p:cNvGrpSpPr/>
              <p:nvPr/>
            </p:nvGrpSpPr>
            <p:grpSpPr>
              <a:xfrm>
                <a:off x="1329312" y="3384338"/>
                <a:ext cx="3016036" cy="353834"/>
                <a:chOff x="1329312" y="2268056"/>
                <a:chExt cx="3016036" cy="353834"/>
              </a:xfrm>
            </p:grpSpPr>
            <p:sp>
              <p:nvSpPr>
                <p:cNvPr id="232" name="正方形/長方形 231"/>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6" name="グループ化 195"/>
              <p:cNvGrpSpPr/>
              <p:nvPr/>
            </p:nvGrpSpPr>
            <p:grpSpPr>
              <a:xfrm>
                <a:off x="1329312" y="3756432"/>
                <a:ext cx="3016036" cy="353834"/>
                <a:chOff x="1329312" y="2268056"/>
                <a:chExt cx="3016036" cy="353834"/>
              </a:xfrm>
            </p:grpSpPr>
            <p:sp>
              <p:nvSpPr>
                <p:cNvPr id="224" name="正方形/長方形 223"/>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7" name="グループ化 196"/>
              <p:cNvGrpSpPr/>
              <p:nvPr/>
            </p:nvGrpSpPr>
            <p:grpSpPr>
              <a:xfrm>
                <a:off x="1329312" y="4128526"/>
                <a:ext cx="3016036" cy="353834"/>
                <a:chOff x="1329312" y="2268056"/>
                <a:chExt cx="3016036" cy="353834"/>
              </a:xfrm>
            </p:grpSpPr>
            <p:sp>
              <p:nvSpPr>
                <p:cNvPr id="216" name="正方形/長方形 215"/>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1329312" y="4500620"/>
                <a:ext cx="3016036" cy="353834"/>
                <a:chOff x="1329312" y="2268056"/>
                <a:chExt cx="3016036" cy="353834"/>
              </a:xfrm>
            </p:grpSpPr>
            <p:sp>
              <p:nvSpPr>
                <p:cNvPr id="208" name="正方形/長方形 207"/>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正方形/長方形 208"/>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0" name="正方形/長方形 209"/>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1" name="正方形/長方形 210"/>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正方形/長方形 211"/>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正方形/長方形 212"/>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4" name="正方形/長方形 213"/>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9" name="グループ化 198"/>
              <p:cNvGrpSpPr/>
              <p:nvPr/>
            </p:nvGrpSpPr>
            <p:grpSpPr>
              <a:xfrm>
                <a:off x="1329312" y="4872714"/>
                <a:ext cx="3016036" cy="353834"/>
                <a:chOff x="1329312" y="2268056"/>
                <a:chExt cx="3016036" cy="353834"/>
              </a:xfrm>
            </p:grpSpPr>
            <p:sp>
              <p:nvSpPr>
                <p:cNvPr id="200" name="正方形/長方形 199"/>
                <p:cNvSpPr/>
                <p:nvPr/>
              </p:nvSpPr>
              <p:spPr>
                <a:xfrm>
                  <a:off x="1329312"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709771"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2090230"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2470689" y="226906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851148"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正方形/長方形 204"/>
                <p:cNvSpPr/>
                <p:nvPr/>
              </p:nvSpPr>
              <p:spPr>
                <a:xfrm>
                  <a:off x="3231607"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 name="正方形/長方形 205"/>
                <p:cNvSpPr/>
                <p:nvPr/>
              </p:nvSpPr>
              <p:spPr>
                <a:xfrm>
                  <a:off x="3612066"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7" name="正方形/長方形 206"/>
                <p:cNvSpPr/>
                <p:nvPr/>
              </p:nvSpPr>
              <p:spPr>
                <a:xfrm>
                  <a:off x="3992524" y="2268056"/>
                  <a:ext cx="352824" cy="352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65" name="正方形/長方形 264"/>
            <p:cNvSpPr/>
            <p:nvPr/>
          </p:nvSpPr>
          <p:spPr>
            <a:xfrm>
              <a:off x="8980876" y="2200554"/>
              <a:ext cx="725768" cy="7257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solidFill>
                  <a:schemeClr val="accent2">
                    <a:lumMod val="75000"/>
                  </a:schemeClr>
                </a:solidFill>
              </a:endParaRPr>
            </a:p>
          </p:txBody>
        </p:sp>
      </p:grpSp>
      <p:sp>
        <p:nvSpPr>
          <p:cNvPr id="270" name="二等辺三角形 269"/>
          <p:cNvSpPr/>
          <p:nvPr/>
        </p:nvSpPr>
        <p:spPr>
          <a:xfrm>
            <a:off x="10784405" y="734457"/>
            <a:ext cx="621640" cy="5134808"/>
          </a:xfrm>
          <a:prstGeom prst="triangle">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3" name="テキスト ボックス 2"/>
          <p:cNvSpPr txBox="1"/>
          <p:nvPr/>
        </p:nvSpPr>
        <p:spPr>
          <a:xfrm>
            <a:off x="6355320" y="1900540"/>
            <a:ext cx="800219" cy="461665"/>
          </a:xfrm>
          <a:prstGeom prst="rect">
            <a:avLst/>
          </a:prstGeom>
          <a:noFill/>
        </p:spPr>
        <p:txBody>
          <a:bodyPr wrap="none" rtlCol="0">
            <a:spAutoFit/>
          </a:bodyPr>
          <a:lstStyle/>
          <a:p>
            <a:r>
              <a:rPr kumimoji="1" lang="ja-JP" altLang="en-US" sz="2400" dirty="0" smtClean="0"/>
              <a:t>画素</a:t>
            </a:r>
            <a:endParaRPr kumimoji="1" lang="ja-JP" altLang="en-US" sz="2400" dirty="0"/>
          </a:p>
        </p:txBody>
      </p:sp>
      <p:sp>
        <p:nvSpPr>
          <p:cNvPr id="271" name="テキスト ボックス 270"/>
          <p:cNvSpPr txBox="1"/>
          <p:nvPr/>
        </p:nvSpPr>
        <p:spPr>
          <a:xfrm>
            <a:off x="8481373" y="3095372"/>
            <a:ext cx="1415772" cy="461665"/>
          </a:xfrm>
          <a:prstGeom prst="rect">
            <a:avLst/>
          </a:prstGeom>
          <a:noFill/>
        </p:spPr>
        <p:txBody>
          <a:bodyPr wrap="none" rtlCol="0">
            <a:spAutoFit/>
          </a:bodyPr>
          <a:lstStyle/>
          <a:p>
            <a:r>
              <a:rPr lang="ja-JP" altLang="en-US" sz="2400" dirty="0"/>
              <a:t>ブロック</a:t>
            </a:r>
            <a:endParaRPr kumimoji="1" lang="ja-JP" altLang="en-US" sz="2400" dirty="0"/>
          </a:p>
        </p:txBody>
      </p:sp>
      <p:sp>
        <p:nvSpPr>
          <p:cNvPr id="272" name="テキスト ボックス 271"/>
          <p:cNvSpPr txBox="1"/>
          <p:nvPr/>
        </p:nvSpPr>
        <p:spPr>
          <a:xfrm>
            <a:off x="5925037" y="4212927"/>
            <a:ext cx="1415772" cy="461665"/>
          </a:xfrm>
          <a:prstGeom prst="rect">
            <a:avLst/>
          </a:prstGeom>
          <a:noFill/>
        </p:spPr>
        <p:txBody>
          <a:bodyPr wrap="none" rtlCol="0">
            <a:spAutoFit/>
          </a:bodyPr>
          <a:lstStyle/>
          <a:p>
            <a:r>
              <a:rPr lang="ja-JP" altLang="en-US" sz="2400" dirty="0" smtClean="0"/>
              <a:t>フレーム</a:t>
            </a:r>
            <a:endParaRPr kumimoji="1" lang="ja-JP" altLang="en-US" sz="2400" dirty="0"/>
          </a:p>
        </p:txBody>
      </p:sp>
      <p:sp>
        <p:nvSpPr>
          <p:cNvPr id="273" name="テキスト ボックス 272"/>
          <p:cNvSpPr txBox="1"/>
          <p:nvPr/>
        </p:nvSpPr>
        <p:spPr>
          <a:xfrm>
            <a:off x="8223397" y="5909842"/>
            <a:ext cx="1723549" cy="461665"/>
          </a:xfrm>
          <a:prstGeom prst="rect">
            <a:avLst/>
          </a:prstGeom>
          <a:noFill/>
        </p:spPr>
        <p:txBody>
          <a:bodyPr wrap="none" rtlCol="0">
            <a:spAutoFit/>
          </a:bodyPr>
          <a:lstStyle/>
          <a:p>
            <a:r>
              <a:rPr kumimoji="1" lang="ja-JP" altLang="en-US" sz="2400" dirty="0" smtClean="0"/>
              <a:t>シーケンス</a:t>
            </a:r>
            <a:endParaRPr kumimoji="1" lang="ja-JP" altLang="en-US" sz="2400" dirty="0"/>
          </a:p>
        </p:txBody>
      </p:sp>
      <p:sp>
        <p:nvSpPr>
          <p:cNvPr id="7" name="正方形/長方形 6"/>
          <p:cNvSpPr/>
          <p:nvPr/>
        </p:nvSpPr>
        <p:spPr>
          <a:xfrm>
            <a:off x="9991740" y="5773448"/>
            <a:ext cx="2151231" cy="830997"/>
          </a:xfrm>
          <a:prstGeom prst="rect">
            <a:avLst/>
          </a:prstGeom>
        </p:spPr>
        <p:txBody>
          <a:bodyPr wrap="none">
            <a:spAutoFit/>
          </a:bodyPr>
          <a:lstStyle/>
          <a:p>
            <a:pPr algn="ctr"/>
            <a:r>
              <a:rPr lang="ja-JP" altLang="en-US" sz="2400" dirty="0" smtClean="0"/>
              <a:t>疎粒度</a:t>
            </a:r>
            <a:endParaRPr lang="en-US" altLang="ja-JP" sz="2400" dirty="0" smtClean="0"/>
          </a:p>
          <a:p>
            <a:pPr algn="ctr"/>
            <a:r>
              <a:rPr lang="en-US" altLang="ja-JP" sz="2400" dirty="0" smtClean="0"/>
              <a:t>(</a:t>
            </a:r>
            <a:r>
              <a:rPr lang="en-US" altLang="ja-JP" sz="2400" dirty="0"/>
              <a:t>coarse-grain) </a:t>
            </a:r>
            <a:endParaRPr lang="ja-JP" altLang="en-US" sz="2400" dirty="0"/>
          </a:p>
        </p:txBody>
      </p:sp>
    </p:spTree>
    <p:extLst>
      <p:ext uri="{BB962C8B-B14F-4D97-AF65-F5344CB8AC3E}">
        <p14:creationId xmlns:p14="http://schemas.microsoft.com/office/powerpoint/2010/main" val="3730025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粒度の選び方</a:t>
            </a:r>
            <a:endParaRPr kumimoji="1" lang="ja-JP" altLang="en-US" dirty="0"/>
          </a:p>
        </p:txBody>
      </p:sp>
      <p:sp>
        <p:nvSpPr>
          <p:cNvPr id="271" name="コンテンツ プレースホルダー 270"/>
          <p:cNvSpPr>
            <a:spLocks noGrp="1"/>
          </p:cNvSpPr>
          <p:nvPr>
            <p:ph idx="1"/>
          </p:nvPr>
        </p:nvSpPr>
        <p:spPr/>
        <p:txBody>
          <a:bodyPr/>
          <a:lstStyle/>
          <a:p>
            <a:r>
              <a:rPr lang="ja-JP" altLang="en-US" dirty="0" smtClean="0"/>
              <a:t>粒度が細かい　→　</a:t>
            </a:r>
            <a:r>
              <a:rPr lang="ja-JP" altLang="en-US" dirty="0" smtClean="0">
                <a:solidFill>
                  <a:schemeClr val="accent1">
                    <a:lumMod val="75000"/>
                  </a:schemeClr>
                </a:solidFill>
              </a:rPr>
              <a:t>均等</a:t>
            </a:r>
            <a:r>
              <a:rPr lang="ja-JP" altLang="en-US" dirty="0" smtClean="0"/>
              <a:t>な負荷分散　　　オーバーヘッド</a:t>
            </a:r>
            <a:r>
              <a:rPr lang="ja-JP" altLang="en-US" dirty="0" smtClean="0">
                <a:solidFill>
                  <a:srgbClr val="FF3300"/>
                </a:solidFill>
              </a:rPr>
              <a:t>大</a:t>
            </a:r>
            <a:endParaRPr lang="en-US" altLang="ja-JP" dirty="0" smtClean="0">
              <a:solidFill>
                <a:srgbClr val="FF3300"/>
              </a:solidFill>
            </a:endParaRPr>
          </a:p>
          <a:p>
            <a:r>
              <a:rPr lang="ja-JP" altLang="en-US" dirty="0"/>
              <a:t>粒度</a:t>
            </a:r>
            <a:r>
              <a:rPr lang="ja-JP" altLang="en-US" dirty="0" smtClean="0"/>
              <a:t>が荒い　　→</a:t>
            </a:r>
            <a:r>
              <a:rPr lang="ja-JP" altLang="en-US" dirty="0"/>
              <a:t>　</a:t>
            </a:r>
            <a:r>
              <a:rPr lang="ja-JP" altLang="en-US" dirty="0" smtClean="0"/>
              <a:t>負荷分散が</a:t>
            </a:r>
            <a:r>
              <a:rPr lang="ja-JP" altLang="en-US" dirty="0" smtClean="0">
                <a:solidFill>
                  <a:srgbClr val="FF3300"/>
                </a:solidFill>
              </a:rPr>
              <a:t>不平等</a:t>
            </a:r>
            <a:r>
              <a:rPr lang="ja-JP" altLang="en-US" dirty="0"/>
              <a:t>　　</a:t>
            </a:r>
            <a:r>
              <a:rPr lang="ja-JP" altLang="en-US" dirty="0" smtClean="0"/>
              <a:t>オーバーヘッド</a:t>
            </a:r>
            <a:r>
              <a:rPr lang="ja-JP" altLang="en-US" dirty="0" smtClean="0">
                <a:solidFill>
                  <a:schemeClr val="accent1">
                    <a:lumMod val="75000"/>
                  </a:schemeClr>
                </a:solidFill>
              </a:rPr>
              <a:t>小</a:t>
            </a:r>
            <a:endParaRPr lang="en-US" altLang="ja-JP" dirty="0">
              <a:solidFill>
                <a:schemeClr val="accent1">
                  <a:lumMod val="75000"/>
                </a:schemeClr>
              </a:solidFill>
            </a:endParaRPr>
          </a:p>
          <a:p>
            <a:endParaRPr lang="en-US" altLang="ja-JP" dirty="0" smtClean="0"/>
          </a:p>
        </p:txBody>
      </p:sp>
      <p:sp>
        <p:nvSpPr>
          <p:cNvPr id="272" name="テキスト ボックス 271"/>
          <p:cNvSpPr txBox="1"/>
          <p:nvPr/>
        </p:nvSpPr>
        <p:spPr>
          <a:xfrm>
            <a:off x="1009197" y="4267200"/>
            <a:ext cx="10629833" cy="1754326"/>
          </a:xfrm>
          <a:prstGeom prst="rect">
            <a:avLst/>
          </a:prstGeom>
          <a:noFill/>
        </p:spPr>
        <p:txBody>
          <a:bodyPr wrap="none" rtlCol="0">
            <a:spAutoFit/>
          </a:bodyPr>
          <a:lstStyle/>
          <a:p>
            <a:pPr marL="742950" indent="-742950">
              <a:buFont typeface="+mj-lt"/>
              <a:buAutoNum type="arabicPeriod"/>
            </a:pPr>
            <a:r>
              <a:rPr lang="ja-JP" altLang="en-US" sz="3600" dirty="0"/>
              <a:t>スループットかレイテンシどちらかが大事か</a:t>
            </a:r>
            <a:r>
              <a:rPr lang="ja-JP" altLang="en-US" sz="3600" dirty="0" smtClean="0"/>
              <a:t>？</a:t>
            </a:r>
            <a:endParaRPr lang="en-US" altLang="ja-JP" sz="3600" dirty="0" smtClean="0"/>
          </a:p>
          <a:p>
            <a:pPr marL="742950" indent="-742950">
              <a:buFont typeface="+mj-lt"/>
              <a:buAutoNum type="arabicPeriod"/>
            </a:pPr>
            <a:r>
              <a:rPr lang="ja-JP" altLang="en-US" sz="3600" dirty="0" smtClean="0"/>
              <a:t>計算量</a:t>
            </a:r>
            <a:r>
              <a:rPr lang="ja-JP" altLang="en-US" sz="3600" dirty="0"/>
              <a:t>のデータ依存性</a:t>
            </a:r>
            <a:endParaRPr lang="en-US" altLang="ja-JP" sz="3600" dirty="0"/>
          </a:p>
          <a:p>
            <a:pPr marL="742950" indent="-742950">
              <a:buFont typeface="+mj-lt"/>
              <a:buAutoNum type="arabicPeriod"/>
            </a:pPr>
            <a:r>
              <a:rPr lang="ja-JP" altLang="en-US" sz="3600" dirty="0" smtClean="0"/>
              <a:t>分解</a:t>
            </a:r>
            <a:r>
              <a:rPr lang="ja-JP" altLang="en-US" sz="3600" dirty="0"/>
              <a:t>可能かどうか</a:t>
            </a:r>
            <a:r>
              <a:rPr lang="ja-JP" altLang="en-US" sz="3600" dirty="0" smtClean="0"/>
              <a:t>？</a:t>
            </a:r>
            <a:endParaRPr lang="en-US" altLang="ja-JP" sz="3600" dirty="0"/>
          </a:p>
        </p:txBody>
      </p:sp>
      <p:sp>
        <p:nvSpPr>
          <p:cNvPr id="273" name="テキスト ボックス 272"/>
          <p:cNvSpPr txBox="1"/>
          <p:nvPr/>
        </p:nvSpPr>
        <p:spPr>
          <a:xfrm>
            <a:off x="257175" y="3343275"/>
            <a:ext cx="4339650" cy="646331"/>
          </a:xfrm>
          <a:prstGeom prst="rect">
            <a:avLst/>
          </a:prstGeom>
          <a:noFill/>
        </p:spPr>
        <p:txBody>
          <a:bodyPr wrap="none" rtlCol="0">
            <a:spAutoFit/>
          </a:bodyPr>
          <a:lstStyle/>
          <a:p>
            <a:r>
              <a:rPr kumimoji="1" lang="ja-JP" altLang="en-US" sz="3600" dirty="0" smtClean="0"/>
              <a:t>考慮すべきポイント</a:t>
            </a:r>
            <a:endParaRPr kumimoji="1" lang="ja-JP" altLang="en-US" sz="3600" dirty="0"/>
          </a:p>
        </p:txBody>
      </p:sp>
    </p:spTree>
    <p:extLst>
      <p:ext uri="{BB962C8B-B14F-4D97-AF65-F5344CB8AC3E}">
        <p14:creationId xmlns:p14="http://schemas.microsoft.com/office/powerpoint/2010/main" val="3288980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並列性能における最適化パラメータ</a:t>
            </a:r>
            <a:endParaRPr kumimoji="1" lang="ja-JP" altLang="en-US" dirty="0"/>
          </a:p>
        </p:txBody>
      </p:sp>
      <p:sp>
        <p:nvSpPr>
          <p:cNvPr id="3" name="コンテンツ プレースホルダー 2"/>
          <p:cNvSpPr>
            <a:spLocks noGrp="1"/>
          </p:cNvSpPr>
          <p:nvPr>
            <p:ph idx="1"/>
          </p:nvPr>
        </p:nvSpPr>
        <p:spPr>
          <a:xfrm>
            <a:off x="838200" y="1477283"/>
            <a:ext cx="10515600" cy="4351338"/>
          </a:xfrm>
        </p:spPr>
        <p:txBody>
          <a:bodyPr>
            <a:noAutofit/>
          </a:bodyPr>
          <a:lstStyle/>
          <a:p>
            <a:pPr marL="0" indent="0">
              <a:spcAft>
                <a:spcPts val="1200"/>
              </a:spcAft>
              <a:buNone/>
            </a:pPr>
            <a:r>
              <a:rPr kumimoji="1" lang="ja-JP" altLang="en-US" sz="3200" dirty="0" smtClean="0">
                <a:solidFill>
                  <a:srgbClr val="FF3300"/>
                </a:solidFill>
              </a:rPr>
              <a:t>スループット</a:t>
            </a:r>
            <a:r>
              <a:rPr kumimoji="1" lang="ja-JP" altLang="en-US" dirty="0" smtClean="0"/>
              <a:t>：</a:t>
            </a:r>
            <a:r>
              <a:rPr lang="ja-JP" altLang="en-US" dirty="0"/>
              <a:t>単位時間あたりにどれだけ出力できる</a:t>
            </a:r>
            <a:r>
              <a:rPr lang="ja-JP" altLang="en-US" dirty="0" smtClean="0"/>
              <a:t>か</a:t>
            </a:r>
            <a:endParaRPr lang="en-US" altLang="ja-JP" dirty="0" smtClean="0"/>
          </a:p>
          <a:p>
            <a:pPr lvl="1">
              <a:spcAft>
                <a:spcPts val="1200"/>
              </a:spcAft>
            </a:pPr>
            <a:r>
              <a:rPr kumimoji="1" lang="ja-JP" altLang="en-US" dirty="0" smtClean="0"/>
              <a:t>最大の速度で出力し続けたい場合</a:t>
            </a:r>
            <a:endParaRPr kumimoji="1" lang="en-US" altLang="ja-JP" dirty="0" smtClean="0"/>
          </a:p>
          <a:p>
            <a:pPr lvl="2">
              <a:spcAft>
                <a:spcPts val="1200"/>
              </a:spcAft>
            </a:pPr>
            <a:r>
              <a:rPr kumimoji="1" lang="ja-JP" altLang="en-US" sz="1800" dirty="0" smtClean="0"/>
              <a:t>映画で使うような</a:t>
            </a:r>
            <a:r>
              <a:rPr kumimoji="1" lang="en-US" altLang="ja-JP" sz="1800" dirty="0" smtClean="0"/>
              <a:t>CG</a:t>
            </a:r>
            <a:r>
              <a:rPr kumimoji="1" lang="ja-JP" altLang="en-US" sz="1800" dirty="0" smtClean="0"/>
              <a:t>のレンダリング</a:t>
            </a:r>
            <a:endParaRPr kumimoji="1" lang="en-US" altLang="ja-JP" sz="1800" dirty="0" smtClean="0"/>
          </a:p>
          <a:p>
            <a:pPr lvl="2">
              <a:spcAft>
                <a:spcPts val="1200"/>
              </a:spcAft>
            </a:pPr>
            <a:r>
              <a:rPr lang="ja-JP" altLang="en-US" sz="1800" dirty="0" smtClean="0"/>
              <a:t>ビデオのエンコーディング（非リアルタイム）</a:t>
            </a:r>
            <a:endParaRPr lang="en-US" altLang="ja-JP" sz="1800" dirty="0" smtClean="0"/>
          </a:p>
          <a:p>
            <a:pPr lvl="2">
              <a:spcAft>
                <a:spcPts val="1200"/>
              </a:spcAft>
            </a:pPr>
            <a:r>
              <a:rPr kumimoji="1" lang="ja-JP" altLang="en-US" sz="1800" dirty="0" smtClean="0"/>
              <a:t>実験データの生成</a:t>
            </a:r>
            <a:endParaRPr kumimoji="1" lang="en-US" altLang="ja-JP" sz="1800" dirty="0" smtClean="0"/>
          </a:p>
          <a:p>
            <a:pPr marL="0" indent="0">
              <a:spcAft>
                <a:spcPts val="1200"/>
              </a:spcAft>
              <a:buNone/>
            </a:pPr>
            <a:r>
              <a:rPr lang="ja-JP" altLang="en-US" sz="3200" dirty="0">
                <a:solidFill>
                  <a:srgbClr val="FF3300"/>
                </a:solidFill>
              </a:rPr>
              <a:t>レイテンシ</a:t>
            </a:r>
            <a:r>
              <a:rPr lang="ja-JP" altLang="en-US" dirty="0"/>
              <a:t>：出力する</a:t>
            </a:r>
            <a:r>
              <a:rPr lang="ja-JP" altLang="en-US" dirty="0" smtClean="0"/>
              <a:t>まで最大</a:t>
            </a:r>
            <a:r>
              <a:rPr lang="ja-JP" altLang="en-US" dirty="0"/>
              <a:t>どれだけ待つ</a:t>
            </a:r>
            <a:r>
              <a:rPr lang="ja-JP" altLang="en-US" dirty="0" smtClean="0"/>
              <a:t>か</a:t>
            </a:r>
            <a:endParaRPr lang="en-US" altLang="ja-JP" dirty="0" smtClean="0"/>
          </a:p>
          <a:p>
            <a:pPr lvl="1">
              <a:spcAft>
                <a:spcPts val="1200"/>
              </a:spcAft>
            </a:pPr>
            <a:r>
              <a:rPr lang="ja-JP" altLang="en-US" dirty="0" smtClean="0"/>
              <a:t>インタラクティブな操作がしたい場合</a:t>
            </a:r>
            <a:endParaRPr lang="en-US" altLang="ja-JP" dirty="0" smtClean="0"/>
          </a:p>
          <a:p>
            <a:pPr lvl="2">
              <a:spcAft>
                <a:spcPts val="1200"/>
              </a:spcAft>
            </a:pPr>
            <a:r>
              <a:rPr lang="ja-JP" altLang="en-US" sz="1800" dirty="0" smtClean="0"/>
              <a:t>ゲーム</a:t>
            </a:r>
            <a:endParaRPr lang="en-US" altLang="ja-JP" sz="1800" dirty="0" smtClean="0"/>
          </a:p>
          <a:p>
            <a:pPr lvl="2">
              <a:spcAft>
                <a:spcPts val="1200"/>
              </a:spcAft>
            </a:pPr>
            <a:r>
              <a:rPr lang="ja-JP" altLang="en-US" sz="1800" dirty="0" smtClean="0"/>
              <a:t>画像補正・フォトショップ</a:t>
            </a:r>
            <a:endParaRPr lang="en-US" altLang="ja-JP" sz="1800" dirty="0" smtClean="0"/>
          </a:p>
          <a:p>
            <a:pPr lvl="2">
              <a:spcAft>
                <a:spcPts val="1200"/>
              </a:spcAft>
            </a:pPr>
            <a:r>
              <a:rPr lang="ja-JP" altLang="en-US" sz="1800" dirty="0"/>
              <a:t>デバッグ</a:t>
            </a:r>
            <a:endParaRPr lang="en-US" altLang="ja-JP" sz="1800"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26</a:t>
            </a:fld>
            <a:endParaRPr kumimoji="1" lang="ja-JP" altLang="en-US"/>
          </a:p>
        </p:txBody>
      </p:sp>
      <p:sp>
        <p:nvSpPr>
          <p:cNvPr id="5" name="テキスト ボックス 4"/>
          <p:cNvSpPr txBox="1"/>
          <p:nvPr/>
        </p:nvSpPr>
        <p:spPr>
          <a:xfrm>
            <a:off x="8092116" y="2802846"/>
            <a:ext cx="3518912" cy="707886"/>
          </a:xfrm>
          <a:prstGeom prst="rect">
            <a:avLst/>
          </a:prstGeom>
          <a:noFill/>
        </p:spPr>
        <p:txBody>
          <a:bodyPr wrap="none" rtlCol="0">
            <a:spAutoFit/>
          </a:bodyPr>
          <a:lstStyle/>
          <a:p>
            <a:r>
              <a:rPr kumimoji="1" lang="en-US" altLang="ja-JP" sz="2000" dirty="0" smtClean="0"/>
              <a:t>※</a:t>
            </a:r>
            <a:r>
              <a:rPr kumimoji="1" lang="ja-JP" altLang="en-US" sz="2000" dirty="0" smtClean="0"/>
              <a:t>スループットを出すように</a:t>
            </a:r>
            <a:endParaRPr kumimoji="1" lang="en-US" altLang="ja-JP" sz="2000" dirty="0" smtClean="0"/>
          </a:p>
          <a:p>
            <a:r>
              <a:rPr kumimoji="1" lang="ja-JP" altLang="en-US" sz="2000" dirty="0" smtClean="0"/>
              <a:t>並列化するほうが簡単</a:t>
            </a:r>
            <a:endParaRPr kumimoji="1" lang="ja-JP" altLang="en-US" sz="2000" dirty="0"/>
          </a:p>
        </p:txBody>
      </p:sp>
    </p:spTree>
    <p:extLst>
      <p:ext uri="{BB962C8B-B14F-4D97-AF65-F5344CB8AC3E}">
        <p14:creationId xmlns:p14="http://schemas.microsoft.com/office/powerpoint/2010/main" val="3174606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粒度の選択結果</a:t>
            </a:r>
            <a:endParaRPr kumimoji="1" lang="ja-JP" altLang="en-US" dirty="0"/>
          </a:p>
        </p:txBody>
      </p:sp>
      <p:cxnSp>
        <p:nvCxnSpPr>
          <p:cNvPr id="14" name="直線矢印コネクタ 13"/>
          <p:cNvCxnSpPr/>
          <p:nvPr/>
        </p:nvCxnSpPr>
        <p:spPr>
          <a:xfrm>
            <a:off x="1698171" y="1831249"/>
            <a:ext cx="7976559"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5" name="角丸四角形 4"/>
          <p:cNvSpPr/>
          <p:nvPr/>
        </p:nvSpPr>
        <p:spPr>
          <a:xfrm>
            <a:off x="3041191" y="1504950"/>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6" name="角丸四角形 5"/>
          <p:cNvSpPr/>
          <p:nvPr/>
        </p:nvSpPr>
        <p:spPr>
          <a:xfrm>
            <a:off x="3778056" y="1504950"/>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7" name="角丸四角形 6"/>
          <p:cNvSpPr/>
          <p:nvPr/>
        </p:nvSpPr>
        <p:spPr>
          <a:xfrm>
            <a:off x="5147123" y="1504950"/>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8" name="角丸四角形 7"/>
          <p:cNvSpPr/>
          <p:nvPr/>
        </p:nvSpPr>
        <p:spPr>
          <a:xfrm>
            <a:off x="7644639" y="1504950"/>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16" name="下矢印 15"/>
          <p:cNvSpPr/>
          <p:nvPr/>
        </p:nvSpPr>
        <p:spPr>
          <a:xfrm>
            <a:off x="5565770" y="2292845"/>
            <a:ext cx="1058282" cy="668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1140658" y="6237816"/>
            <a:ext cx="2031325" cy="461665"/>
          </a:xfrm>
          <a:prstGeom prst="rect">
            <a:avLst/>
          </a:prstGeom>
          <a:noFill/>
        </p:spPr>
        <p:txBody>
          <a:bodyPr wrap="none" rtlCol="0">
            <a:spAutoFit/>
          </a:bodyPr>
          <a:lstStyle/>
          <a:p>
            <a:r>
              <a:rPr kumimoji="1" lang="ja-JP" altLang="en-US" sz="2400" dirty="0" smtClean="0"/>
              <a:t>無駄が多すぎ</a:t>
            </a:r>
            <a:endParaRPr kumimoji="1" lang="ja-JP" altLang="en-US" sz="2400" dirty="0"/>
          </a:p>
        </p:txBody>
      </p:sp>
      <p:sp>
        <p:nvSpPr>
          <p:cNvPr id="27" name="角丸四角形 26"/>
          <p:cNvSpPr/>
          <p:nvPr/>
        </p:nvSpPr>
        <p:spPr>
          <a:xfrm>
            <a:off x="9311708" y="748230"/>
            <a:ext cx="233495"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8" name="テキスト ボックス 27"/>
          <p:cNvSpPr txBox="1"/>
          <p:nvPr/>
        </p:nvSpPr>
        <p:spPr>
          <a:xfrm>
            <a:off x="9545203" y="889862"/>
            <a:ext cx="1624163" cy="369332"/>
          </a:xfrm>
          <a:prstGeom prst="rect">
            <a:avLst/>
          </a:prstGeom>
          <a:noFill/>
        </p:spPr>
        <p:txBody>
          <a:bodyPr wrap="none" rtlCol="0">
            <a:spAutoFit/>
          </a:bodyPr>
          <a:lstStyle/>
          <a:p>
            <a:r>
              <a:rPr kumimoji="1" lang="ja-JP" altLang="en-US" dirty="0" smtClean="0"/>
              <a:t>オーバーヘッド</a:t>
            </a:r>
            <a:endParaRPr kumimoji="1" lang="ja-JP" altLang="en-US" dirty="0"/>
          </a:p>
        </p:txBody>
      </p:sp>
      <p:grpSp>
        <p:nvGrpSpPr>
          <p:cNvPr id="275" name="グループ化 274"/>
          <p:cNvGrpSpPr/>
          <p:nvPr/>
        </p:nvGrpSpPr>
        <p:grpSpPr>
          <a:xfrm>
            <a:off x="721304" y="3177583"/>
            <a:ext cx="2667000" cy="2923908"/>
            <a:chOff x="721304" y="3177583"/>
            <a:chExt cx="2667000" cy="2923908"/>
          </a:xfrm>
        </p:grpSpPr>
        <p:sp>
          <p:nvSpPr>
            <p:cNvPr id="9" name="角丸四角形 8"/>
            <p:cNvSpPr/>
            <p:nvPr/>
          </p:nvSpPr>
          <p:spPr>
            <a:xfrm>
              <a:off x="721304" y="3177583"/>
              <a:ext cx="65259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Task</a:t>
              </a:r>
              <a:r>
                <a:rPr kumimoji="1" lang="ja-JP" altLang="en-US" sz="1600" dirty="0" smtClean="0"/>
                <a:t> </a:t>
              </a:r>
              <a:r>
                <a:rPr kumimoji="1" lang="en-US" altLang="ja-JP" sz="1600" dirty="0" smtClean="0"/>
                <a:t>A</a:t>
              </a:r>
              <a:endParaRPr kumimoji="1" lang="ja-JP" altLang="en-US" sz="1600" dirty="0"/>
            </a:p>
          </p:txBody>
        </p:sp>
        <p:sp>
          <p:nvSpPr>
            <p:cNvPr id="10" name="角丸四角形 9"/>
            <p:cNvSpPr/>
            <p:nvPr/>
          </p:nvSpPr>
          <p:spPr>
            <a:xfrm>
              <a:off x="721304" y="3937929"/>
              <a:ext cx="1284798"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smtClean="0"/>
                <a:t>B</a:t>
              </a:r>
              <a:endParaRPr kumimoji="1" lang="ja-JP" altLang="en-US" dirty="0"/>
            </a:p>
          </p:txBody>
        </p:sp>
        <p:sp>
          <p:nvSpPr>
            <p:cNvPr id="11" name="角丸四角形 10"/>
            <p:cNvSpPr/>
            <p:nvPr/>
          </p:nvSpPr>
          <p:spPr>
            <a:xfrm>
              <a:off x="721304" y="4693412"/>
              <a:ext cx="241324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C</a:t>
              </a:r>
              <a:endParaRPr kumimoji="1" lang="ja-JP" altLang="en-US" dirty="0"/>
            </a:p>
          </p:txBody>
        </p:sp>
        <p:sp>
          <p:nvSpPr>
            <p:cNvPr id="12" name="角丸四角形 11"/>
            <p:cNvSpPr/>
            <p:nvPr/>
          </p:nvSpPr>
          <p:spPr>
            <a:xfrm>
              <a:off x="721304" y="5448895"/>
              <a:ext cx="1093540"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Task</a:t>
              </a:r>
              <a:r>
                <a:rPr kumimoji="1" lang="ja-JP" altLang="en-US" dirty="0" smtClean="0"/>
                <a:t> </a:t>
              </a:r>
              <a:r>
                <a:rPr lang="en-US" altLang="ja-JP" dirty="0"/>
                <a:t>D</a:t>
              </a:r>
              <a:endParaRPr kumimoji="1" lang="ja-JP" altLang="en-US" dirty="0"/>
            </a:p>
          </p:txBody>
        </p:sp>
        <p:sp>
          <p:nvSpPr>
            <p:cNvPr id="21" name="角丸四角形 20"/>
            <p:cNvSpPr/>
            <p:nvPr/>
          </p:nvSpPr>
          <p:spPr>
            <a:xfrm>
              <a:off x="1875014" y="5448895"/>
              <a:ext cx="1259536"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2" name="角丸四角形 21"/>
            <p:cNvSpPr/>
            <p:nvPr/>
          </p:nvSpPr>
          <p:spPr>
            <a:xfrm>
              <a:off x="2079410" y="3937929"/>
              <a:ext cx="1055140"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3" name="角丸四角形 22"/>
            <p:cNvSpPr/>
            <p:nvPr/>
          </p:nvSpPr>
          <p:spPr>
            <a:xfrm>
              <a:off x="1409176" y="3177583"/>
              <a:ext cx="1725374"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solidFill>
                    <a:schemeClr val="accent2">
                      <a:lumMod val="75000"/>
                    </a:schemeClr>
                  </a:solidFill>
                </a:rPr>
                <a:t>無駄</a:t>
              </a:r>
              <a:endParaRPr kumimoji="1" lang="ja-JP" altLang="en-US" dirty="0">
                <a:solidFill>
                  <a:schemeClr val="accent2">
                    <a:lumMod val="75000"/>
                  </a:schemeClr>
                </a:solidFill>
              </a:endParaRPr>
            </a:p>
          </p:txBody>
        </p:sp>
        <p:sp>
          <p:nvSpPr>
            <p:cNvPr id="26" name="角丸四角形 25"/>
            <p:cNvSpPr/>
            <p:nvPr/>
          </p:nvSpPr>
          <p:spPr>
            <a:xfrm>
              <a:off x="31612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9" name="角丸四角形 28"/>
            <p:cNvSpPr/>
            <p:nvPr/>
          </p:nvSpPr>
          <p:spPr>
            <a:xfrm>
              <a:off x="3161292" y="393922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0" name="角丸四角形 29"/>
            <p:cNvSpPr/>
            <p:nvPr/>
          </p:nvSpPr>
          <p:spPr>
            <a:xfrm>
              <a:off x="3161292" y="4693412"/>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31" name="角丸四角形 30"/>
            <p:cNvSpPr/>
            <p:nvPr/>
          </p:nvSpPr>
          <p:spPr>
            <a:xfrm>
              <a:off x="3161292" y="5444660"/>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
        <p:nvSpPr>
          <p:cNvPr id="39" name="テキスト ボックス 38"/>
          <p:cNvSpPr txBox="1"/>
          <p:nvPr/>
        </p:nvSpPr>
        <p:spPr>
          <a:xfrm>
            <a:off x="8208927" y="6237816"/>
            <a:ext cx="3262432" cy="461665"/>
          </a:xfrm>
          <a:prstGeom prst="rect">
            <a:avLst/>
          </a:prstGeom>
          <a:noFill/>
        </p:spPr>
        <p:txBody>
          <a:bodyPr wrap="none" rtlCol="0">
            <a:spAutoFit/>
          </a:bodyPr>
          <a:lstStyle/>
          <a:p>
            <a:r>
              <a:rPr kumimoji="1" lang="ja-JP" altLang="en-US" sz="2400" dirty="0" smtClean="0"/>
              <a:t>オーバーヘッド多すぎ</a:t>
            </a:r>
            <a:endParaRPr kumimoji="1" lang="ja-JP" altLang="en-US" sz="2400" dirty="0"/>
          </a:p>
        </p:txBody>
      </p:sp>
      <p:sp>
        <p:nvSpPr>
          <p:cNvPr id="44" name="テキスト ボックス 43"/>
          <p:cNvSpPr txBox="1"/>
          <p:nvPr/>
        </p:nvSpPr>
        <p:spPr>
          <a:xfrm>
            <a:off x="6656758" y="2515206"/>
            <a:ext cx="1032383" cy="369332"/>
          </a:xfrm>
          <a:prstGeom prst="rect">
            <a:avLst/>
          </a:prstGeom>
          <a:noFill/>
        </p:spPr>
        <p:txBody>
          <a:bodyPr wrap="square" rtlCol="0">
            <a:spAutoFit/>
          </a:bodyPr>
          <a:lstStyle/>
          <a:p>
            <a:r>
              <a:rPr kumimoji="1" lang="ja-JP" altLang="en-US" dirty="0" smtClean="0"/>
              <a:t>並列化</a:t>
            </a:r>
            <a:endParaRPr kumimoji="1" lang="ja-JP" altLang="en-US" dirty="0"/>
          </a:p>
        </p:txBody>
      </p:sp>
      <p:sp>
        <p:nvSpPr>
          <p:cNvPr id="52" name="テキスト ボックス 51"/>
          <p:cNvSpPr txBox="1"/>
          <p:nvPr/>
        </p:nvSpPr>
        <p:spPr>
          <a:xfrm>
            <a:off x="5317713" y="6237816"/>
            <a:ext cx="800219" cy="461665"/>
          </a:xfrm>
          <a:prstGeom prst="rect">
            <a:avLst/>
          </a:prstGeom>
          <a:noFill/>
        </p:spPr>
        <p:txBody>
          <a:bodyPr wrap="none" rtlCol="0">
            <a:spAutoFit/>
          </a:bodyPr>
          <a:lstStyle/>
          <a:p>
            <a:r>
              <a:rPr kumimoji="1" lang="ja-JP" altLang="en-US" sz="2400" dirty="0" smtClean="0"/>
              <a:t>最適</a:t>
            </a:r>
            <a:endParaRPr kumimoji="1" lang="ja-JP" altLang="en-US" sz="2400" dirty="0"/>
          </a:p>
        </p:txBody>
      </p:sp>
      <p:grpSp>
        <p:nvGrpSpPr>
          <p:cNvPr id="276" name="グループ化 275"/>
          <p:cNvGrpSpPr/>
          <p:nvPr/>
        </p:nvGrpSpPr>
        <p:grpSpPr>
          <a:xfrm>
            <a:off x="7881608" y="3177583"/>
            <a:ext cx="3570888" cy="2905386"/>
            <a:chOff x="8434058" y="3177583"/>
            <a:chExt cx="3570888" cy="2905386"/>
          </a:xfrm>
        </p:grpSpPr>
        <p:sp>
          <p:nvSpPr>
            <p:cNvPr id="180" name="角丸四角形 179"/>
            <p:cNvSpPr/>
            <p:nvPr/>
          </p:nvSpPr>
          <p:spPr>
            <a:xfrm>
              <a:off x="8434058" y="317758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81" name="角丸四角形 180"/>
            <p:cNvSpPr/>
            <p:nvPr/>
          </p:nvSpPr>
          <p:spPr>
            <a:xfrm>
              <a:off x="8616621"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2" name="角丸四角形 181"/>
            <p:cNvSpPr/>
            <p:nvPr/>
          </p:nvSpPr>
          <p:spPr>
            <a:xfrm>
              <a:off x="8878229"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3" name="角丸四角形 182"/>
            <p:cNvSpPr/>
            <p:nvPr/>
          </p:nvSpPr>
          <p:spPr>
            <a:xfrm>
              <a:off x="9060792"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4" name="角丸四角形 183"/>
            <p:cNvSpPr/>
            <p:nvPr/>
          </p:nvSpPr>
          <p:spPr>
            <a:xfrm>
              <a:off x="9322400" y="317758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85" name="角丸四角形 184"/>
            <p:cNvSpPr/>
            <p:nvPr/>
          </p:nvSpPr>
          <p:spPr>
            <a:xfrm>
              <a:off x="950496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6" name="角丸四角形 185"/>
            <p:cNvSpPr/>
            <p:nvPr/>
          </p:nvSpPr>
          <p:spPr>
            <a:xfrm>
              <a:off x="9766571"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7" name="角丸四角形 186"/>
            <p:cNvSpPr/>
            <p:nvPr/>
          </p:nvSpPr>
          <p:spPr>
            <a:xfrm>
              <a:off x="99491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88" name="角丸四角形 187"/>
            <p:cNvSpPr/>
            <p:nvPr/>
          </p:nvSpPr>
          <p:spPr>
            <a:xfrm>
              <a:off x="10227180"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89" name="角丸四角形 188"/>
            <p:cNvSpPr/>
            <p:nvPr/>
          </p:nvSpPr>
          <p:spPr>
            <a:xfrm>
              <a:off x="10409743"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0" name="角丸四角形 189"/>
            <p:cNvSpPr/>
            <p:nvPr/>
          </p:nvSpPr>
          <p:spPr>
            <a:xfrm>
              <a:off x="10691483"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1" name="角丸四角形 190"/>
            <p:cNvSpPr/>
            <p:nvPr/>
          </p:nvSpPr>
          <p:spPr>
            <a:xfrm>
              <a:off x="1087404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2" name="角丸四角形 191"/>
            <p:cNvSpPr/>
            <p:nvPr/>
          </p:nvSpPr>
          <p:spPr>
            <a:xfrm>
              <a:off x="11135654" y="317758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93" name="角丸四角形 192"/>
            <p:cNvSpPr/>
            <p:nvPr/>
          </p:nvSpPr>
          <p:spPr>
            <a:xfrm>
              <a:off x="11318217"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94" name="角丸四角形 193"/>
            <p:cNvSpPr/>
            <p:nvPr/>
          </p:nvSpPr>
          <p:spPr>
            <a:xfrm>
              <a:off x="11595371" y="317758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95" name="角丸四角形 194"/>
            <p:cNvSpPr/>
            <p:nvPr/>
          </p:nvSpPr>
          <p:spPr>
            <a:xfrm>
              <a:off x="1177793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4" name="角丸四角形 163"/>
            <p:cNvSpPr/>
            <p:nvPr/>
          </p:nvSpPr>
          <p:spPr>
            <a:xfrm>
              <a:off x="8434058" y="3937929"/>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65" name="角丸四角形 164"/>
            <p:cNvSpPr/>
            <p:nvPr/>
          </p:nvSpPr>
          <p:spPr>
            <a:xfrm>
              <a:off x="8616621"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6" name="角丸四角形 165"/>
            <p:cNvSpPr/>
            <p:nvPr/>
          </p:nvSpPr>
          <p:spPr>
            <a:xfrm>
              <a:off x="8878229"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7" name="角丸四角形 166"/>
            <p:cNvSpPr/>
            <p:nvPr/>
          </p:nvSpPr>
          <p:spPr>
            <a:xfrm>
              <a:off x="9060792"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8" name="角丸四角形 167"/>
            <p:cNvSpPr/>
            <p:nvPr/>
          </p:nvSpPr>
          <p:spPr>
            <a:xfrm>
              <a:off x="9322400" y="3937929"/>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69" name="角丸四角形 168"/>
            <p:cNvSpPr/>
            <p:nvPr/>
          </p:nvSpPr>
          <p:spPr>
            <a:xfrm>
              <a:off x="950496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0" name="角丸四角形 169"/>
            <p:cNvSpPr/>
            <p:nvPr/>
          </p:nvSpPr>
          <p:spPr>
            <a:xfrm>
              <a:off x="9766571"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1" name="角丸四角形 170"/>
            <p:cNvSpPr/>
            <p:nvPr/>
          </p:nvSpPr>
          <p:spPr>
            <a:xfrm>
              <a:off x="99491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2" name="角丸四角形 171"/>
            <p:cNvSpPr/>
            <p:nvPr/>
          </p:nvSpPr>
          <p:spPr>
            <a:xfrm>
              <a:off x="10227180"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3" name="角丸四角形 172"/>
            <p:cNvSpPr/>
            <p:nvPr/>
          </p:nvSpPr>
          <p:spPr>
            <a:xfrm>
              <a:off x="10409743"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4" name="角丸四角形 173"/>
            <p:cNvSpPr/>
            <p:nvPr/>
          </p:nvSpPr>
          <p:spPr>
            <a:xfrm>
              <a:off x="10691483"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5" name="角丸四角形 174"/>
            <p:cNvSpPr/>
            <p:nvPr/>
          </p:nvSpPr>
          <p:spPr>
            <a:xfrm>
              <a:off x="1087404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6" name="角丸四角形 175"/>
            <p:cNvSpPr/>
            <p:nvPr/>
          </p:nvSpPr>
          <p:spPr>
            <a:xfrm>
              <a:off x="11135654" y="3937929"/>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77" name="角丸四角形 176"/>
            <p:cNvSpPr/>
            <p:nvPr/>
          </p:nvSpPr>
          <p:spPr>
            <a:xfrm>
              <a:off x="11318217"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78" name="角丸四角形 177"/>
            <p:cNvSpPr/>
            <p:nvPr/>
          </p:nvSpPr>
          <p:spPr>
            <a:xfrm>
              <a:off x="11595371" y="3937929"/>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79" name="角丸四角形 178"/>
            <p:cNvSpPr/>
            <p:nvPr/>
          </p:nvSpPr>
          <p:spPr>
            <a:xfrm>
              <a:off x="1177793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8" name="角丸四角形 147"/>
            <p:cNvSpPr/>
            <p:nvPr/>
          </p:nvSpPr>
          <p:spPr>
            <a:xfrm>
              <a:off x="8434058" y="4670027"/>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49" name="角丸四角形 148"/>
            <p:cNvSpPr/>
            <p:nvPr/>
          </p:nvSpPr>
          <p:spPr>
            <a:xfrm>
              <a:off x="8616621"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0" name="角丸四角形 149"/>
            <p:cNvSpPr/>
            <p:nvPr/>
          </p:nvSpPr>
          <p:spPr>
            <a:xfrm>
              <a:off x="8878229"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1" name="角丸四角形 150"/>
            <p:cNvSpPr/>
            <p:nvPr/>
          </p:nvSpPr>
          <p:spPr>
            <a:xfrm>
              <a:off x="9060792"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2" name="角丸四角形 151"/>
            <p:cNvSpPr/>
            <p:nvPr/>
          </p:nvSpPr>
          <p:spPr>
            <a:xfrm>
              <a:off x="9322400" y="4670027"/>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53" name="角丸四角形 152"/>
            <p:cNvSpPr/>
            <p:nvPr/>
          </p:nvSpPr>
          <p:spPr>
            <a:xfrm>
              <a:off x="950496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4" name="角丸四角形 153"/>
            <p:cNvSpPr/>
            <p:nvPr/>
          </p:nvSpPr>
          <p:spPr>
            <a:xfrm>
              <a:off x="9766571"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5" name="角丸四角形 154"/>
            <p:cNvSpPr/>
            <p:nvPr/>
          </p:nvSpPr>
          <p:spPr>
            <a:xfrm>
              <a:off x="99491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6" name="角丸四角形 155"/>
            <p:cNvSpPr/>
            <p:nvPr/>
          </p:nvSpPr>
          <p:spPr>
            <a:xfrm>
              <a:off x="10227180"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7" name="角丸四角形 156"/>
            <p:cNvSpPr/>
            <p:nvPr/>
          </p:nvSpPr>
          <p:spPr>
            <a:xfrm>
              <a:off x="10409743"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58" name="角丸四角形 157"/>
            <p:cNvSpPr/>
            <p:nvPr/>
          </p:nvSpPr>
          <p:spPr>
            <a:xfrm>
              <a:off x="10691483"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59" name="角丸四角形 158"/>
            <p:cNvSpPr/>
            <p:nvPr/>
          </p:nvSpPr>
          <p:spPr>
            <a:xfrm>
              <a:off x="1087404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0" name="角丸四角形 159"/>
            <p:cNvSpPr/>
            <p:nvPr/>
          </p:nvSpPr>
          <p:spPr>
            <a:xfrm>
              <a:off x="11135654" y="4670027"/>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61" name="角丸四角形 160"/>
            <p:cNvSpPr/>
            <p:nvPr/>
          </p:nvSpPr>
          <p:spPr>
            <a:xfrm>
              <a:off x="11318217"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62" name="角丸四角形 161"/>
            <p:cNvSpPr/>
            <p:nvPr/>
          </p:nvSpPr>
          <p:spPr>
            <a:xfrm>
              <a:off x="11595371" y="4670027"/>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63" name="角丸四角形 162"/>
            <p:cNvSpPr/>
            <p:nvPr/>
          </p:nvSpPr>
          <p:spPr>
            <a:xfrm>
              <a:off x="1177793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2" name="角丸四角形 131"/>
            <p:cNvSpPr/>
            <p:nvPr/>
          </p:nvSpPr>
          <p:spPr>
            <a:xfrm>
              <a:off x="8434058" y="5430373"/>
              <a:ext cx="147967"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133" name="角丸四角形 132"/>
            <p:cNvSpPr/>
            <p:nvPr/>
          </p:nvSpPr>
          <p:spPr>
            <a:xfrm>
              <a:off x="8616621"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4" name="角丸四角形 133"/>
            <p:cNvSpPr/>
            <p:nvPr/>
          </p:nvSpPr>
          <p:spPr>
            <a:xfrm>
              <a:off x="8878229"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5" name="角丸四角形 134"/>
            <p:cNvSpPr/>
            <p:nvPr/>
          </p:nvSpPr>
          <p:spPr>
            <a:xfrm>
              <a:off x="9060792"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6" name="角丸四角形 135"/>
            <p:cNvSpPr/>
            <p:nvPr/>
          </p:nvSpPr>
          <p:spPr>
            <a:xfrm>
              <a:off x="9322400" y="5430373"/>
              <a:ext cx="147967"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137" name="角丸四角形 136"/>
            <p:cNvSpPr/>
            <p:nvPr/>
          </p:nvSpPr>
          <p:spPr>
            <a:xfrm>
              <a:off x="950496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38" name="角丸四角形 137"/>
            <p:cNvSpPr/>
            <p:nvPr/>
          </p:nvSpPr>
          <p:spPr>
            <a:xfrm>
              <a:off x="9766571"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39" name="角丸四角形 138"/>
            <p:cNvSpPr/>
            <p:nvPr/>
          </p:nvSpPr>
          <p:spPr>
            <a:xfrm>
              <a:off x="99491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0" name="角丸四角形 139"/>
            <p:cNvSpPr/>
            <p:nvPr/>
          </p:nvSpPr>
          <p:spPr>
            <a:xfrm>
              <a:off x="10227180"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1" name="角丸四角形 140"/>
            <p:cNvSpPr/>
            <p:nvPr/>
          </p:nvSpPr>
          <p:spPr>
            <a:xfrm>
              <a:off x="10409743"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2" name="角丸四角形 141"/>
            <p:cNvSpPr/>
            <p:nvPr/>
          </p:nvSpPr>
          <p:spPr>
            <a:xfrm>
              <a:off x="10691483"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3" name="角丸四角形 142"/>
            <p:cNvSpPr/>
            <p:nvPr/>
          </p:nvSpPr>
          <p:spPr>
            <a:xfrm>
              <a:off x="1087404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4" name="角丸四角形 143"/>
            <p:cNvSpPr/>
            <p:nvPr/>
          </p:nvSpPr>
          <p:spPr>
            <a:xfrm>
              <a:off x="11135654" y="5430373"/>
              <a:ext cx="147967"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145" name="角丸四角形 144"/>
            <p:cNvSpPr/>
            <p:nvPr/>
          </p:nvSpPr>
          <p:spPr>
            <a:xfrm>
              <a:off x="11318217"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146" name="角丸四角形 145"/>
            <p:cNvSpPr/>
            <p:nvPr/>
          </p:nvSpPr>
          <p:spPr>
            <a:xfrm>
              <a:off x="11595371" y="5430373"/>
              <a:ext cx="147967"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D</a:t>
              </a:r>
              <a:endParaRPr kumimoji="1" lang="ja-JP" altLang="en-US" dirty="0"/>
            </a:p>
          </p:txBody>
        </p:sp>
        <p:sp>
          <p:nvSpPr>
            <p:cNvPr id="147" name="角丸四角形 146"/>
            <p:cNvSpPr/>
            <p:nvPr/>
          </p:nvSpPr>
          <p:spPr>
            <a:xfrm>
              <a:off x="1177793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grpSp>
        <p:nvGrpSpPr>
          <p:cNvPr id="277" name="グループ化 276"/>
          <p:cNvGrpSpPr/>
          <p:nvPr/>
        </p:nvGrpSpPr>
        <p:grpSpPr>
          <a:xfrm>
            <a:off x="4613153" y="3177583"/>
            <a:ext cx="2043605" cy="2905386"/>
            <a:chOff x="4713773" y="3177583"/>
            <a:chExt cx="2043605" cy="2905386"/>
          </a:xfrm>
        </p:grpSpPr>
        <p:sp>
          <p:nvSpPr>
            <p:cNvPr id="249" name="角丸四角形 248"/>
            <p:cNvSpPr/>
            <p:nvPr/>
          </p:nvSpPr>
          <p:spPr>
            <a:xfrm>
              <a:off x="4713773" y="3177583"/>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50" name="角丸四角形 249"/>
            <p:cNvSpPr/>
            <p:nvPr/>
          </p:nvSpPr>
          <p:spPr>
            <a:xfrm>
              <a:off x="4985528"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1" name="角丸四角形 250"/>
            <p:cNvSpPr/>
            <p:nvPr/>
          </p:nvSpPr>
          <p:spPr>
            <a:xfrm>
              <a:off x="5228719" y="317758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52" name="角丸四角形 251"/>
            <p:cNvSpPr/>
            <p:nvPr/>
          </p:nvSpPr>
          <p:spPr>
            <a:xfrm>
              <a:off x="5500474"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3" name="角丸四角形 252"/>
            <p:cNvSpPr/>
            <p:nvPr/>
          </p:nvSpPr>
          <p:spPr>
            <a:xfrm>
              <a:off x="5743665"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4" name="角丸四角形 253"/>
            <p:cNvSpPr/>
            <p:nvPr/>
          </p:nvSpPr>
          <p:spPr>
            <a:xfrm>
              <a:off x="6015420"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57" name="角丸四角形 256"/>
            <p:cNvSpPr/>
            <p:nvPr/>
          </p:nvSpPr>
          <p:spPr>
            <a:xfrm>
              <a:off x="6258611" y="317758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58" name="角丸四角形 257"/>
            <p:cNvSpPr/>
            <p:nvPr/>
          </p:nvSpPr>
          <p:spPr>
            <a:xfrm>
              <a:off x="6530366" y="317758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3" name="角丸四角形 232"/>
            <p:cNvSpPr/>
            <p:nvPr/>
          </p:nvSpPr>
          <p:spPr>
            <a:xfrm>
              <a:off x="4713773" y="3937929"/>
              <a:ext cx="255576" cy="65259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a:t>
              </a:r>
              <a:endParaRPr kumimoji="1" lang="ja-JP" altLang="en-US" dirty="0"/>
            </a:p>
          </p:txBody>
        </p:sp>
        <p:sp>
          <p:nvSpPr>
            <p:cNvPr id="234" name="角丸四角形 233"/>
            <p:cNvSpPr/>
            <p:nvPr/>
          </p:nvSpPr>
          <p:spPr>
            <a:xfrm>
              <a:off x="4985528"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5" name="角丸四角形 234"/>
            <p:cNvSpPr/>
            <p:nvPr/>
          </p:nvSpPr>
          <p:spPr>
            <a:xfrm>
              <a:off x="5228719" y="3937929"/>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36" name="角丸四角形 235"/>
            <p:cNvSpPr/>
            <p:nvPr/>
          </p:nvSpPr>
          <p:spPr>
            <a:xfrm>
              <a:off x="5500474"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37" name="角丸四角形 236"/>
            <p:cNvSpPr/>
            <p:nvPr/>
          </p:nvSpPr>
          <p:spPr>
            <a:xfrm>
              <a:off x="5743665"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38" name="角丸四角形 237"/>
            <p:cNvSpPr/>
            <p:nvPr/>
          </p:nvSpPr>
          <p:spPr>
            <a:xfrm>
              <a:off x="6015420"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41" name="角丸四角形 240"/>
            <p:cNvSpPr/>
            <p:nvPr/>
          </p:nvSpPr>
          <p:spPr>
            <a:xfrm>
              <a:off x="6258611" y="3937929"/>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42" name="角丸四角形 241"/>
            <p:cNvSpPr/>
            <p:nvPr/>
          </p:nvSpPr>
          <p:spPr>
            <a:xfrm>
              <a:off x="6530366" y="3937929"/>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7" name="角丸四角形 216"/>
            <p:cNvSpPr/>
            <p:nvPr/>
          </p:nvSpPr>
          <p:spPr>
            <a:xfrm>
              <a:off x="4713773" y="4670027"/>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18" name="角丸四角形 217"/>
            <p:cNvSpPr/>
            <p:nvPr/>
          </p:nvSpPr>
          <p:spPr>
            <a:xfrm>
              <a:off x="4985528"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19" name="角丸四角形 218"/>
            <p:cNvSpPr/>
            <p:nvPr/>
          </p:nvSpPr>
          <p:spPr>
            <a:xfrm>
              <a:off x="5228719"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p>
          </p:txBody>
        </p:sp>
        <p:sp>
          <p:nvSpPr>
            <p:cNvPr id="220" name="角丸四角形 219"/>
            <p:cNvSpPr/>
            <p:nvPr/>
          </p:nvSpPr>
          <p:spPr>
            <a:xfrm>
              <a:off x="5500474"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1" name="角丸四角形 220"/>
            <p:cNvSpPr/>
            <p:nvPr/>
          </p:nvSpPr>
          <p:spPr>
            <a:xfrm>
              <a:off x="5743665" y="4670027"/>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22" name="角丸四角形 221"/>
            <p:cNvSpPr/>
            <p:nvPr/>
          </p:nvSpPr>
          <p:spPr>
            <a:xfrm>
              <a:off x="6015420"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25" name="角丸四角形 224"/>
            <p:cNvSpPr/>
            <p:nvPr/>
          </p:nvSpPr>
          <p:spPr>
            <a:xfrm>
              <a:off x="6258611" y="4670027"/>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26" name="角丸四角形 225"/>
            <p:cNvSpPr/>
            <p:nvPr/>
          </p:nvSpPr>
          <p:spPr>
            <a:xfrm>
              <a:off x="6530366" y="4670027"/>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1" name="角丸四角形 200"/>
            <p:cNvSpPr/>
            <p:nvPr/>
          </p:nvSpPr>
          <p:spPr>
            <a:xfrm>
              <a:off x="4713773" y="5430373"/>
              <a:ext cx="255576" cy="65259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B</a:t>
              </a:r>
              <a:endParaRPr kumimoji="1" lang="ja-JP" altLang="en-US" dirty="0"/>
            </a:p>
          </p:txBody>
        </p:sp>
        <p:sp>
          <p:nvSpPr>
            <p:cNvPr id="202" name="角丸四角形 201"/>
            <p:cNvSpPr/>
            <p:nvPr/>
          </p:nvSpPr>
          <p:spPr>
            <a:xfrm>
              <a:off x="4985528"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3" name="角丸四角形 202"/>
            <p:cNvSpPr/>
            <p:nvPr/>
          </p:nvSpPr>
          <p:spPr>
            <a:xfrm>
              <a:off x="5228719"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4" name="角丸四角形 203"/>
            <p:cNvSpPr/>
            <p:nvPr/>
          </p:nvSpPr>
          <p:spPr>
            <a:xfrm>
              <a:off x="5500474"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5" name="角丸四角形 204"/>
            <p:cNvSpPr/>
            <p:nvPr/>
          </p:nvSpPr>
          <p:spPr>
            <a:xfrm>
              <a:off x="5743665" y="5430373"/>
              <a:ext cx="255576" cy="652596"/>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C</a:t>
              </a:r>
              <a:endParaRPr kumimoji="1" lang="ja-JP" altLang="en-US" dirty="0"/>
            </a:p>
          </p:txBody>
        </p:sp>
        <p:sp>
          <p:nvSpPr>
            <p:cNvPr id="206" name="角丸四角形 205"/>
            <p:cNvSpPr/>
            <p:nvPr/>
          </p:nvSpPr>
          <p:spPr>
            <a:xfrm>
              <a:off x="6015420"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sp>
          <p:nvSpPr>
            <p:cNvPr id="209" name="角丸四角形 208"/>
            <p:cNvSpPr/>
            <p:nvPr/>
          </p:nvSpPr>
          <p:spPr>
            <a:xfrm>
              <a:off x="6258611" y="5430373"/>
              <a:ext cx="255576" cy="652596"/>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D</a:t>
              </a:r>
            </a:p>
          </p:txBody>
        </p:sp>
        <p:sp>
          <p:nvSpPr>
            <p:cNvPr id="210" name="角丸四角形 209"/>
            <p:cNvSpPr/>
            <p:nvPr/>
          </p:nvSpPr>
          <p:spPr>
            <a:xfrm>
              <a:off x="6530366" y="5430373"/>
              <a:ext cx="227012" cy="65259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accent2">
                      <a:lumMod val="75000"/>
                    </a:schemeClr>
                  </a:solidFill>
                </a:rPr>
                <a:t>OH</a:t>
              </a:r>
              <a:endParaRPr kumimoji="1" lang="ja-JP" altLang="en-US" dirty="0">
                <a:solidFill>
                  <a:schemeClr val="accent2">
                    <a:lumMod val="75000"/>
                  </a:schemeClr>
                </a:solidFill>
              </a:endParaRPr>
            </a:p>
          </p:txBody>
        </p:sp>
      </p:grpSp>
    </p:spTree>
    <p:extLst>
      <p:ext uri="{BB962C8B-B14F-4D97-AF65-F5344CB8AC3E}">
        <p14:creationId xmlns:p14="http://schemas.microsoft.com/office/powerpoint/2010/main" val="24997653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粒度の選択</a:t>
            </a:r>
            <a:r>
              <a:rPr lang="ja-JP" altLang="en-US" dirty="0" smtClean="0"/>
              <a:t>結果</a:t>
            </a:r>
            <a:r>
              <a:rPr lang="en-US" altLang="ja-JP" dirty="0" smtClean="0"/>
              <a:t/>
            </a:r>
            <a:br>
              <a:rPr lang="en-US" altLang="ja-JP" dirty="0" smtClean="0"/>
            </a:br>
            <a:r>
              <a:rPr lang="ja-JP" altLang="en-US" dirty="0"/>
              <a:t>～</a:t>
            </a:r>
            <a:r>
              <a:rPr lang="ja-JP" altLang="en-US" dirty="0" smtClean="0"/>
              <a:t>パーティクルフィルタを例として～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28</a:t>
            </a:fld>
            <a:endParaRPr kumimoji="1" lang="ja-JP" altLang="en-US"/>
          </a:p>
        </p:txBody>
      </p:sp>
      <p:pic>
        <p:nvPicPr>
          <p:cNvPr id="1026"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4" y="2196583"/>
            <a:ext cx="33528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04900" y="6171684"/>
            <a:ext cx="7336560" cy="461665"/>
          </a:xfrm>
          <a:prstGeom prst="rect">
            <a:avLst/>
          </a:prstGeom>
          <a:noFill/>
        </p:spPr>
        <p:txBody>
          <a:bodyPr wrap="none" rtlCol="0">
            <a:spAutoFit/>
          </a:bodyPr>
          <a:lstStyle/>
          <a:p>
            <a:r>
              <a:rPr kumimoji="1" lang="en-US" altLang="ja-JP" sz="2400" dirty="0" smtClean="0"/>
              <a:t>Result of particle filter by using MIST @Nagoya Univ.</a:t>
            </a:r>
            <a:endParaRPr kumimoji="1" lang="ja-JP" altLang="en-US" sz="2400" dirty="0"/>
          </a:p>
        </p:txBody>
      </p:sp>
      <p:pic>
        <p:nvPicPr>
          <p:cNvPr id="7" name="Picture 2" descr="out_particle-00003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4572" y="2236787"/>
            <a:ext cx="3352800" cy="22860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コネクタ 7"/>
          <p:cNvCxnSpPr/>
          <p:nvPr/>
        </p:nvCxnSpPr>
        <p:spPr>
          <a:xfrm>
            <a:off x="1809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2952750" y="2141537"/>
            <a:ext cx="0" cy="238125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H="1">
            <a:off x="695326" y="2959893"/>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695326" y="3692524"/>
            <a:ext cx="3352798" cy="79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31" idx="1"/>
          </p:cNvCxnSpPr>
          <p:nvPr/>
        </p:nvCxnSpPr>
        <p:spPr>
          <a:xfrm flipH="1" flipV="1">
            <a:off x="3705516" y="2651761"/>
            <a:ext cx="1201764" cy="409048"/>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907280" y="2829976"/>
            <a:ext cx="800219" cy="461665"/>
          </a:xfrm>
          <a:prstGeom prst="rect">
            <a:avLst/>
          </a:prstGeom>
          <a:noFill/>
        </p:spPr>
        <p:txBody>
          <a:bodyPr wrap="none" rtlCol="0">
            <a:spAutoFit/>
          </a:bodyPr>
          <a:lstStyle/>
          <a:p>
            <a:r>
              <a:rPr kumimoji="1" lang="ja-JP" altLang="en-US" sz="2400" dirty="0" smtClean="0">
                <a:solidFill>
                  <a:srgbClr val="FF3300"/>
                </a:solidFill>
              </a:rPr>
              <a:t>重</a:t>
            </a:r>
            <a:r>
              <a:rPr lang="ja-JP" altLang="en-US" sz="2400" dirty="0">
                <a:solidFill>
                  <a:srgbClr val="FF3300"/>
                </a:solidFill>
              </a:rPr>
              <a:t>い</a:t>
            </a:r>
            <a:endParaRPr kumimoji="1" lang="ja-JP" altLang="en-US" sz="2400" dirty="0">
              <a:solidFill>
                <a:srgbClr val="FF3300"/>
              </a:solidFill>
            </a:endParaRPr>
          </a:p>
        </p:txBody>
      </p:sp>
      <p:sp>
        <p:nvSpPr>
          <p:cNvPr id="33" name="テキスト ボックス 32"/>
          <p:cNvSpPr txBox="1"/>
          <p:nvPr/>
        </p:nvSpPr>
        <p:spPr>
          <a:xfrm>
            <a:off x="4907280" y="4008513"/>
            <a:ext cx="800219" cy="461665"/>
          </a:xfrm>
          <a:prstGeom prst="rect">
            <a:avLst/>
          </a:prstGeom>
          <a:noFill/>
        </p:spPr>
        <p:txBody>
          <a:bodyPr wrap="none" rtlCol="0">
            <a:spAutoFit/>
          </a:bodyPr>
          <a:lstStyle/>
          <a:p>
            <a:r>
              <a:rPr lang="ja-JP" altLang="en-US" sz="2400" dirty="0" smtClean="0">
                <a:solidFill>
                  <a:schemeClr val="accent1">
                    <a:lumMod val="75000"/>
                  </a:schemeClr>
                </a:solidFill>
              </a:rPr>
              <a:t>軽い</a:t>
            </a:r>
            <a:endParaRPr kumimoji="1" lang="ja-JP" altLang="en-US" sz="2400" dirty="0">
              <a:solidFill>
                <a:schemeClr val="accent1">
                  <a:lumMod val="75000"/>
                </a:schemeClr>
              </a:solidFill>
            </a:endParaRPr>
          </a:p>
        </p:txBody>
      </p:sp>
      <p:cxnSp>
        <p:nvCxnSpPr>
          <p:cNvPr id="34" name="直線矢印コネクタ 33"/>
          <p:cNvCxnSpPr>
            <a:stCxn id="33" idx="1"/>
          </p:cNvCxnSpPr>
          <p:nvPr/>
        </p:nvCxnSpPr>
        <p:spPr>
          <a:xfrm flipH="1" flipV="1">
            <a:off x="3534728" y="4193180"/>
            <a:ext cx="1372552" cy="4616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38200" y="4577834"/>
            <a:ext cx="3570208" cy="461665"/>
          </a:xfrm>
          <a:prstGeom prst="rect">
            <a:avLst/>
          </a:prstGeom>
          <a:noFill/>
        </p:spPr>
        <p:txBody>
          <a:bodyPr wrap="none" rtlCol="0">
            <a:spAutoFit/>
          </a:bodyPr>
          <a:lstStyle/>
          <a:p>
            <a:r>
              <a:rPr kumimoji="1" lang="ja-JP" altLang="en-US" sz="2400" dirty="0" smtClean="0"/>
              <a:t>ブロックで分割した場合</a:t>
            </a:r>
            <a:endParaRPr kumimoji="1" lang="ja-JP" altLang="en-US" sz="2400" dirty="0"/>
          </a:p>
        </p:txBody>
      </p:sp>
      <p:sp>
        <p:nvSpPr>
          <p:cNvPr id="37" name="テキスト ボックス 36"/>
          <p:cNvSpPr txBox="1"/>
          <p:nvPr/>
        </p:nvSpPr>
        <p:spPr>
          <a:xfrm>
            <a:off x="6113644" y="4562406"/>
            <a:ext cx="2954655" cy="461665"/>
          </a:xfrm>
          <a:prstGeom prst="rect">
            <a:avLst/>
          </a:prstGeom>
          <a:noFill/>
        </p:spPr>
        <p:txBody>
          <a:bodyPr wrap="none" rtlCol="0">
            <a:spAutoFit/>
          </a:bodyPr>
          <a:lstStyle/>
          <a:p>
            <a:r>
              <a:rPr lang="ja-JP" altLang="en-US" sz="2400" dirty="0"/>
              <a:t>粒子</a:t>
            </a:r>
            <a:r>
              <a:rPr kumimoji="1" lang="ja-JP" altLang="en-US" sz="2400" dirty="0" smtClean="0"/>
              <a:t>で分割した場合</a:t>
            </a:r>
            <a:endParaRPr kumimoji="1" lang="ja-JP" altLang="en-US" sz="2400" dirty="0"/>
          </a:p>
        </p:txBody>
      </p:sp>
      <p:sp>
        <p:nvSpPr>
          <p:cNvPr id="36" name="円/楕円 35"/>
          <p:cNvSpPr/>
          <p:nvPr/>
        </p:nvSpPr>
        <p:spPr>
          <a:xfrm>
            <a:off x="8382000" y="2265004"/>
            <a:ext cx="914400" cy="914400"/>
          </a:xfrm>
          <a:prstGeom prst="ellipse">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p:cNvSpPr txBox="1"/>
          <p:nvPr/>
        </p:nvSpPr>
        <p:spPr>
          <a:xfrm>
            <a:off x="10319028" y="2792134"/>
            <a:ext cx="1415772" cy="461665"/>
          </a:xfrm>
          <a:prstGeom prst="rect">
            <a:avLst/>
          </a:prstGeom>
          <a:noFill/>
        </p:spPr>
        <p:txBody>
          <a:bodyPr wrap="none" rtlCol="0">
            <a:spAutoFit/>
          </a:bodyPr>
          <a:lstStyle/>
          <a:p>
            <a:r>
              <a:rPr kumimoji="1" lang="ja-JP" altLang="en-US" sz="2400" b="1" dirty="0" smtClean="0"/>
              <a:t>細かすぎ</a:t>
            </a:r>
            <a:endParaRPr kumimoji="1" lang="ja-JP" altLang="en-US" sz="2400" b="1" dirty="0"/>
          </a:p>
        </p:txBody>
      </p:sp>
      <p:sp>
        <p:nvSpPr>
          <p:cNvPr id="38" name="テキスト ボックス 37"/>
          <p:cNvSpPr txBox="1"/>
          <p:nvPr/>
        </p:nvSpPr>
        <p:spPr>
          <a:xfrm>
            <a:off x="9296400" y="4435068"/>
            <a:ext cx="2646878" cy="1200329"/>
          </a:xfrm>
          <a:prstGeom prst="rect">
            <a:avLst/>
          </a:prstGeom>
          <a:noFill/>
        </p:spPr>
        <p:txBody>
          <a:bodyPr wrap="none" rtlCol="0">
            <a:spAutoFit/>
          </a:bodyPr>
          <a:lstStyle/>
          <a:p>
            <a:r>
              <a:rPr kumimoji="1" lang="ja-JP" altLang="en-US" sz="2400" dirty="0" smtClean="0"/>
              <a:t>粒子を何個か</a:t>
            </a:r>
            <a:endParaRPr kumimoji="1" lang="en-US" altLang="ja-JP" sz="2400" dirty="0" smtClean="0"/>
          </a:p>
          <a:p>
            <a:r>
              <a:rPr kumimoji="1" lang="ja-JP" altLang="en-US" sz="2400" dirty="0" smtClean="0"/>
              <a:t>まとめて処理する</a:t>
            </a:r>
            <a:endParaRPr kumimoji="1" lang="en-US" altLang="ja-JP" sz="2400" dirty="0" smtClean="0"/>
          </a:p>
          <a:p>
            <a:r>
              <a:rPr kumimoji="1" lang="ja-JP" altLang="en-US" sz="2400" dirty="0" err="1" smtClean="0"/>
              <a:t>のが</a:t>
            </a:r>
            <a:r>
              <a:rPr kumimoji="1" lang="ja-JP" altLang="en-US" sz="2400" dirty="0" smtClean="0"/>
              <a:t>ベスト</a:t>
            </a:r>
            <a:endParaRPr kumimoji="1" lang="ja-JP" altLang="en-US" sz="2400" dirty="0"/>
          </a:p>
        </p:txBody>
      </p:sp>
      <p:sp>
        <p:nvSpPr>
          <p:cNvPr id="40" name="下矢印 39"/>
          <p:cNvSpPr/>
          <p:nvPr/>
        </p:nvSpPr>
        <p:spPr>
          <a:xfrm>
            <a:off x="10081830" y="337706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a:endCxn id="39" idx="1"/>
          </p:cNvCxnSpPr>
          <p:nvPr/>
        </p:nvCxnSpPr>
        <p:spPr>
          <a:xfrm>
            <a:off x="9059553" y="2877637"/>
            <a:ext cx="1259475" cy="14533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0032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画像処理の並列化の分解例</a:t>
            </a:r>
            <a:endParaRPr kumimoji="1" lang="ja-JP" altLang="en-US" dirty="0"/>
          </a:p>
        </p:txBody>
      </p:sp>
      <p:sp>
        <p:nvSpPr>
          <p:cNvPr id="3" name="コンテンツ プレースホルダー 2"/>
          <p:cNvSpPr>
            <a:spLocks noGrp="1"/>
          </p:cNvSpPr>
          <p:nvPr>
            <p:ph idx="1"/>
          </p:nvPr>
        </p:nvSpPr>
        <p:spPr/>
        <p:txBody>
          <a:bodyPr/>
          <a:lstStyle/>
          <a:p>
            <a:pPr marL="514350" indent="-514350">
              <a:lnSpc>
                <a:spcPct val="150000"/>
              </a:lnSpc>
              <a:buFont typeface="+mj-lt"/>
              <a:buAutoNum type="arabicPeriod"/>
            </a:pPr>
            <a:r>
              <a:rPr lang="ja-JP" altLang="en-US" dirty="0" smtClean="0">
                <a:solidFill>
                  <a:srgbClr val="FF3300"/>
                </a:solidFill>
              </a:rPr>
              <a:t>画素単位（</a:t>
            </a:r>
            <a:r>
              <a:rPr lang="en-US" altLang="ja-JP" dirty="0" smtClean="0">
                <a:solidFill>
                  <a:srgbClr val="FF3300"/>
                </a:solidFill>
              </a:rPr>
              <a:t>SIMD,GPU</a:t>
            </a:r>
            <a:r>
              <a:rPr lang="ja-JP" altLang="en-US" dirty="0" smtClean="0">
                <a:solidFill>
                  <a:srgbClr val="FF3300"/>
                </a:solidFill>
              </a:rPr>
              <a:t>）</a:t>
            </a:r>
            <a:endParaRPr lang="en-US" altLang="ja-JP" dirty="0" smtClean="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ブロック単位（マルチコア）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solidFill>
                  <a:srgbClr val="FF3300"/>
                </a:solidFill>
              </a:rPr>
              <a:t>フロー単位</a:t>
            </a:r>
            <a:r>
              <a:rPr lang="ja-JP" altLang="en-US" dirty="0">
                <a:solidFill>
                  <a:srgbClr val="FF3300"/>
                </a:solidFill>
              </a:rPr>
              <a:t>（マルチコア）</a:t>
            </a:r>
            <a:endParaRPr lang="en-US" altLang="ja-JP" dirty="0">
              <a:solidFill>
                <a:srgbClr val="FF3300"/>
              </a:solidFill>
            </a:endParaRPr>
          </a:p>
          <a:p>
            <a:pPr marL="514350" indent="-514350">
              <a:lnSpc>
                <a:spcPct val="150000"/>
              </a:lnSpc>
              <a:buFont typeface="+mj-lt"/>
              <a:buAutoNum type="arabicPeriod"/>
            </a:pPr>
            <a:r>
              <a:rPr kumimoji="1" lang="ja-JP" altLang="en-US" dirty="0" smtClean="0"/>
              <a:t>フレーム単位（</a:t>
            </a:r>
            <a:r>
              <a:rPr lang="ja-JP" altLang="en-US" dirty="0"/>
              <a:t>スクリプト</a:t>
            </a:r>
            <a:r>
              <a:rPr kumimoji="1" lang="ja-JP" altLang="en-US" dirty="0" smtClean="0"/>
              <a:t>や</a:t>
            </a:r>
            <a:r>
              <a:rPr kumimoji="1" lang="en-US" altLang="ja-JP" dirty="0" smtClean="0"/>
              <a:t>gnu parallel</a:t>
            </a:r>
            <a:r>
              <a:rPr kumimoji="1" lang="ja-JP" altLang="en-US" dirty="0" smtClean="0"/>
              <a:t>）</a:t>
            </a:r>
            <a:endParaRPr kumimoji="1" lang="en-US" altLang="ja-JP" dirty="0" smtClean="0"/>
          </a:p>
          <a:p>
            <a:pPr marL="514350" indent="-514350">
              <a:lnSpc>
                <a:spcPct val="150000"/>
              </a:lnSpc>
              <a:buFont typeface="+mj-lt"/>
              <a:buAutoNum type="arabicPeriod"/>
            </a:pPr>
            <a:r>
              <a:rPr lang="ja-JP" altLang="en-US" dirty="0" smtClean="0"/>
              <a:t>データセット単位（計算機に処理を分散，</a:t>
            </a:r>
            <a:r>
              <a:rPr lang="en-US" altLang="ja-JP" dirty="0" smtClean="0"/>
              <a:t>bat</a:t>
            </a:r>
            <a:r>
              <a:rPr lang="ja-JP" altLang="en-US" dirty="0" smtClean="0"/>
              <a:t>ファイル）</a:t>
            </a:r>
            <a:endParaRPr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29</a:t>
            </a:fld>
            <a:endParaRPr kumimoji="1" lang="ja-JP" altLang="en-US" dirty="0"/>
          </a:p>
        </p:txBody>
      </p:sp>
      <p:sp>
        <p:nvSpPr>
          <p:cNvPr id="5" name="テキスト ボックス 4"/>
          <p:cNvSpPr txBox="1"/>
          <p:nvPr/>
        </p:nvSpPr>
        <p:spPr>
          <a:xfrm>
            <a:off x="7201052" y="2776626"/>
            <a:ext cx="4134465" cy="523220"/>
          </a:xfrm>
          <a:prstGeom prst="rect">
            <a:avLst/>
          </a:prstGeom>
          <a:noFill/>
        </p:spPr>
        <p:txBody>
          <a:bodyPr wrap="none" rtlCol="0">
            <a:spAutoFit/>
          </a:bodyPr>
          <a:lstStyle/>
          <a:p>
            <a:r>
              <a:rPr kumimoji="1" lang="en-US" altLang="ja-JP" sz="2800" dirty="0" smtClean="0">
                <a:solidFill>
                  <a:srgbClr val="FF3300"/>
                </a:solidFill>
              </a:rPr>
              <a:t>※</a:t>
            </a:r>
            <a:r>
              <a:rPr kumimoji="1" lang="ja-JP" altLang="en-US" sz="2800" dirty="0" smtClean="0">
                <a:solidFill>
                  <a:srgbClr val="FF3300"/>
                </a:solidFill>
              </a:rPr>
              <a:t>本プレゼンのスコープ</a:t>
            </a:r>
            <a:endParaRPr kumimoji="1" lang="ja-JP" altLang="en-US" sz="2800" dirty="0">
              <a:solidFill>
                <a:srgbClr val="FF3300"/>
              </a:solidFill>
            </a:endParaRPr>
          </a:p>
        </p:txBody>
      </p:sp>
      <p:sp>
        <p:nvSpPr>
          <p:cNvPr id="6" name="右中かっこ 5"/>
          <p:cNvSpPr/>
          <p:nvPr/>
        </p:nvSpPr>
        <p:spPr>
          <a:xfrm>
            <a:off x="6368142" y="2271074"/>
            <a:ext cx="250371" cy="1472771"/>
          </a:xfrm>
          <a:prstGeom prst="rightBrace">
            <a:avLst/>
          </a:prstGeom>
          <a:ln w="47625">
            <a:solidFill>
              <a:srgbClr val="FF3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03619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a:t>
            </a:fld>
            <a:endParaRPr kumimoji="1" lang="ja-JP" altLang="en-US"/>
          </a:p>
        </p:txBody>
      </p:sp>
      <p:sp>
        <p:nvSpPr>
          <p:cNvPr id="7" name="角丸四角形吹き出し 6"/>
          <p:cNvSpPr/>
          <p:nvPr/>
        </p:nvSpPr>
        <p:spPr>
          <a:xfrm>
            <a:off x="406398" y="1178608"/>
            <a:ext cx="11451773" cy="2145268"/>
          </a:xfrm>
          <a:prstGeom prst="wedgeRoundRectCallout">
            <a:avLst>
              <a:gd name="adj1" fmla="val -2836"/>
              <a:gd name="adj2" fmla="val 111890"/>
              <a:gd name="adj3" fmla="val 16667"/>
            </a:avLst>
          </a:prstGeom>
        </p:spPr>
        <p:style>
          <a:lnRef idx="1">
            <a:schemeClr val="accent1"/>
          </a:lnRef>
          <a:fillRef idx="2">
            <a:schemeClr val="accent1"/>
          </a:fillRef>
          <a:effectRef idx="1">
            <a:schemeClr val="accent1"/>
          </a:effectRef>
          <a:fontRef idx="minor">
            <a:schemeClr val="dk1"/>
          </a:fontRef>
        </p:style>
        <p:txBody>
          <a:bodyPr wrap="square" rtlCol="0" anchor="ctr">
            <a:spAutoFit/>
          </a:bodyPr>
          <a:lstStyle/>
          <a:p>
            <a:r>
              <a:rPr lang="ja-JP" altLang="en-US" sz="6000" dirty="0"/>
              <a:t>今後の課題として，</a:t>
            </a:r>
            <a:r>
              <a:rPr lang="en-US" altLang="ja-JP" sz="6000" dirty="0"/>
              <a:t>GPU</a:t>
            </a:r>
            <a:r>
              <a:rPr lang="ja-JP" altLang="en-US" sz="6000" dirty="0"/>
              <a:t>による高速化があげられる．</a:t>
            </a:r>
            <a:endParaRPr lang="en-US" altLang="ja-JP" sz="6000" dirty="0"/>
          </a:p>
        </p:txBody>
      </p:sp>
      <p:sp>
        <p:nvSpPr>
          <p:cNvPr id="8" name="テキスト ボックス 7"/>
          <p:cNvSpPr txBox="1"/>
          <p:nvPr/>
        </p:nvSpPr>
        <p:spPr>
          <a:xfrm>
            <a:off x="5654919" y="4764136"/>
            <a:ext cx="6537081" cy="1200329"/>
          </a:xfrm>
          <a:prstGeom prst="rect">
            <a:avLst/>
          </a:prstGeom>
          <a:noFill/>
        </p:spPr>
        <p:txBody>
          <a:bodyPr wrap="square" rtlCol="0">
            <a:spAutoFit/>
          </a:bodyPr>
          <a:lstStyle/>
          <a:p>
            <a:r>
              <a:rPr kumimoji="1" lang="ja-JP" altLang="en-US" sz="3600" dirty="0" smtClean="0"/>
              <a:t>こんなセンテンスを</a:t>
            </a:r>
            <a:endParaRPr kumimoji="1" lang="en-US" altLang="ja-JP" sz="3600" dirty="0" smtClean="0"/>
          </a:p>
          <a:p>
            <a:r>
              <a:rPr kumimoji="1" lang="ja-JP" altLang="en-US" sz="3600" dirty="0" smtClean="0"/>
              <a:t>書いたことはありませんか？</a:t>
            </a:r>
            <a:endParaRPr kumimoji="1" lang="ja-JP" altLang="en-US" sz="3600" dirty="0"/>
          </a:p>
        </p:txBody>
      </p:sp>
    </p:spTree>
    <p:extLst>
      <p:ext uri="{BB962C8B-B14F-4D97-AF65-F5344CB8AC3E}">
        <p14:creationId xmlns:p14="http://schemas.microsoft.com/office/powerpoint/2010/main" val="1737983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フリンの分類</a:t>
            </a:r>
            <a:endParaRPr kumimoji="1" lang="ja-JP" altLang="en-US" dirty="0"/>
          </a:p>
        </p:txBody>
      </p:sp>
      <p:sp>
        <p:nvSpPr>
          <p:cNvPr id="4" name="Rectangle 2"/>
          <p:cNvSpPr>
            <a:spLocks noGrp="1" noChangeArrowheads="1"/>
          </p:cNvSpPr>
          <p:nvPr>
            <p:ph idx="1"/>
          </p:nvPr>
        </p:nvSpPr>
        <p:spPr bwMode="auto">
          <a:xfrm>
            <a:off x="5029094" y="1690688"/>
            <a:ext cx="7162906" cy="30027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p>
            <a:pPr marL="0" lvl="0" indent="0" eaLnBrk="0" fontAlgn="base" hangingPunct="0">
              <a:lnSpc>
                <a:spcPct val="200000"/>
              </a:lnSpc>
              <a:spcBef>
                <a:spcPct val="0"/>
              </a:spcBef>
              <a:spcAft>
                <a:spcPct val="0"/>
              </a:spcAft>
              <a:buNone/>
            </a:pPr>
            <a:r>
              <a:rPr kumimoji="0" lang="en-US" altLang="ja-JP" sz="2400" dirty="0"/>
              <a:t>Single Instruction, Single Data </a:t>
            </a:r>
            <a:r>
              <a:rPr kumimoji="0" lang="en-US" altLang="ja-JP" sz="2400" dirty="0" smtClean="0"/>
              <a:t>stream</a:t>
            </a:r>
            <a:r>
              <a:rPr kumimoji="0" lang="ja-JP" altLang="en-US" sz="2400" dirty="0" smtClean="0"/>
              <a:t> </a:t>
            </a:r>
            <a:r>
              <a:rPr kumimoji="0" lang="en-US" altLang="ja-JP" sz="2400" dirty="0" smtClean="0"/>
              <a:t>(SISD)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Single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(SIMD)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Single Data </a:t>
            </a:r>
            <a:r>
              <a:rPr kumimoji="0" lang="en-US" altLang="ja-JP" sz="2400" dirty="0" smtClean="0"/>
              <a:t>stream</a:t>
            </a:r>
            <a:r>
              <a:rPr kumimoji="0" lang="ja-JP" altLang="en-US" sz="2400" dirty="0" smtClean="0"/>
              <a:t> </a:t>
            </a:r>
            <a:r>
              <a:rPr kumimoji="0" lang="en-US" altLang="ja-JP" sz="2400" dirty="0" smtClean="0"/>
              <a:t>(MISD)</a:t>
            </a:r>
            <a:endParaRPr kumimoji="0" lang="en-US" altLang="ja-JP" sz="2400" dirty="0"/>
          </a:p>
          <a:p>
            <a:pPr marL="0" lvl="0" indent="0" eaLnBrk="0" fontAlgn="base" hangingPunct="0">
              <a:lnSpc>
                <a:spcPct val="200000"/>
              </a:lnSpc>
              <a:spcBef>
                <a:spcPct val="0"/>
              </a:spcBef>
              <a:spcAft>
                <a:spcPct val="0"/>
              </a:spcAft>
              <a:buNone/>
            </a:pPr>
            <a:r>
              <a:rPr kumimoji="0" lang="en-US" altLang="ja-JP" sz="2400" dirty="0" smtClean="0"/>
              <a:t>Multiple </a:t>
            </a:r>
            <a:r>
              <a:rPr kumimoji="0" lang="en-US" altLang="ja-JP" sz="2400" dirty="0"/>
              <a:t>Instruction, Multiple Data </a:t>
            </a:r>
            <a:r>
              <a:rPr kumimoji="0" lang="en-US" altLang="ja-JP" sz="2400" dirty="0" smtClean="0"/>
              <a:t>streams</a:t>
            </a:r>
            <a:r>
              <a:rPr kumimoji="0" lang="ja-JP" altLang="en-US" sz="2400" dirty="0" smtClean="0"/>
              <a:t> </a:t>
            </a:r>
            <a:r>
              <a:rPr kumimoji="0" lang="en-US" altLang="ja-JP" sz="2400" dirty="0" smtClean="0"/>
              <a:t>(MIMD)</a:t>
            </a:r>
            <a:endParaRPr kumimoji="0" lang="en-US" altLang="ja-JP" sz="24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30</a:t>
            </a:fld>
            <a:endParaRPr kumimoji="1" lang="ja-JP" altLang="en-US"/>
          </a:p>
        </p:txBody>
      </p:sp>
      <p:sp>
        <p:nvSpPr>
          <p:cNvPr id="5" name="テキスト ボックス 4"/>
          <p:cNvSpPr txBox="1"/>
          <p:nvPr/>
        </p:nvSpPr>
        <p:spPr>
          <a:xfrm>
            <a:off x="2607551" y="6033184"/>
            <a:ext cx="8746305" cy="646331"/>
          </a:xfrm>
          <a:prstGeom prst="rect">
            <a:avLst/>
          </a:prstGeom>
          <a:noFill/>
        </p:spPr>
        <p:txBody>
          <a:bodyPr wrap="none" rtlCol="0">
            <a:spAutoFit/>
          </a:bodyPr>
          <a:lstStyle/>
          <a:p>
            <a:r>
              <a:rPr kumimoji="1" lang="en-US" altLang="ja-JP" dirty="0" smtClean="0"/>
              <a:t>※GPU</a:t>
            </a:r>
            <a:r>
              <a:rPr lang="ja-JP" altLang="en-US" dirty="0" err="1"/>
              <a:t>は</a:t>
            </a:r>
            <a:r>
              <a:rPr kumimoji="1" lang="en-US" altLang="ja-JP" dirty="0" smtClean="0"/>
              <a:t>MIMD</a:t>
            </a:r>
            <a:r>
              <a:rPr lang="ja-JP" altLang="en-US" dirty="0" smtClean="0"/>
              <a:t>だが，</a:t>
            </a:r>
            <a:r>
              <a:rPr lang="en-US" altLang="ja-JP" dirty="0" smtClean="0"/>
              <a:t>SIMD</a:t>
            </a:r>
            <a:r>
              <a:rPr lang="ja-JP" altLang="en-US" dirty="0" smtClean="0"/>
              <a:t>風に書くときに最大のパフォーマンスを発揮する演算機</a:t>
            </a:r>
            <a:endParaRPr lang="en-US" altLang="ja-JP" dirty="0" smtClean="0"/>
          </a:p>
          <a:p>
            <a:r>
              <a:rPr lang="en-US" altLang="ja-JP" dirty="0" smtClean="0"/>
              <a:t>	NVIDIA</a:t>
            </a:r>
            <a:r>
              <a:rPr lang="ja-JP" altLang="en-US" dirty="0" smtClean="0"/>
              <a:t>は，</a:t>
            </a:r>
            <a:r>
              <a:rPr lang="en-US" altLang="ja-JP" dirty="0" smtClean="0"/>
              <a:t>SIMT </a:t>
            </a:r>
            <a:r>
              <a:rPr lang="en-US" altLang="ja-JP" dirty="0"/>
              <a:t>(Single Instruction, Multiple Thread) </a:t>
            </a:r>
            <a:r>
              <a:rPr lang="ja-JP" altLang="en-US" dirty="0" smtClean="0"/>
              <a:t>と呼称</a:t>
            </a:r>
            <a:endParaRPr kumimoji="1" lang="ja-JP" altLang="en-US" dirty="0"/>
          </a:p>
        </p:txBody>
      </p:sp>
      <p:graphicFrame>
        <p:nvGraphicFramePr>
          <p:cNvPr id="7" name="図表 6"/>
          <p:cNvGraphicFramePr/>
          <p:nvPr>
            <p:extLst>
              <p:ext uri="{D42A27DB-BD31-4B8C-83A1-F6EECF244321}">
                <p14:modId xmlns:p14="http://schemas.microsoft.com/office/powerpoint/2010/main" val="4124572217"/>
              </p:ext>
            </p:extLst>
          </p:nvPr>
        </p:nvGraphicFramePr>
        <p:xfrm>
          <a:off x="25398" y="1015997"/>
          <a:ext cx="4903675" cy="551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正方形/長方形 7"/>
          <p:cNvSpPr/>
          <p:nvPr/>
        </p:nvSpPr>
        <p:spPr>
          <a:xfrm>
            <a:off x="4573814" y="729003"/>
            <a:ext cx="7269844" cy="461665"/>
          </a:xfrm>
          <a:prstGeom prst="rect">
            <a:avLst/>
          </a:prstGeom>
        </p:spPr>
        <p:txBody>
          <a:bodyPr wrap="square">
            <a:spAutoFit/>
          </a:bodyPr>
          <a:lstStyle/>
          <a:p>
            <a:pPr lvl="0" eaLnBrk="0" fontAlgn="base" hangingPunct="0">
              <a:spcBef>
                <a:spcPct val="0"/>
              </a:spcBef>
              <a:spcAft>
                <a:spcPct val="0"/>
              </a:spcAft>
            </a:pPr>
            <a:r>
              <a:rPr kumimoji="0" lang="ja-JP" altLang="ja-JP" sz="2400" dirty="0" smtClean="0">
                <a:solidFill>
                  <a:srgbClr val="000000"/>
                </a:solidFill>
                <a:latin typeface="Arial" panose="020B0604020202020204" pitchFamily="34" charset="0"/>
              </a:rPr>
              <a:t>命令の並行度</a:t>
            </a:r>
            <a:r>
              <a:rPr kumimoji="0" lang="ja-JP" altLang="ja-JP" sz="2400" dirty="0">
                <a:solidFill>
                  <a:srgbClr val="000000"/>
                </a:solidFill>
                <a:latin typeface="Arial" panose="020B0604020202020204" pitchFamily="34" charset="0"/>
              </a:rPr>
              <a:t>と</a:t>
            </a:r>
            <a:r>
              <a:rPr kumimoji="0" lang="ja-JP" altLang="ja-JP" sz="2400" dirty="0" smtClean="0">
                <a:solidFill>
                  <a:srgbClr val="000000"/>
                </a:solidFill>
                <a:latin typeface="Arial" panose="020B0604020202020204" pitchFamily="34" charset="0"/>
              </a:rPr>
              <a:t>データの</a:t>
            </a:r>
            <a:r>
              <a:rPr kumimoji="0" lang="ja-JP" altLang="ja-JP" sz="2400" dirty="0">
                <a:solidFill>
                  <a:srgbClr val="000000"/>
                </a:solidFill>
                <a:latin typeface="Arial" panose="020B0604020202020204" pitchFamily="34" charset="0"/>
              </a:rPr>
              <a:t>並行度に</a:t>
            </a:r>
            <a:r>
              <a:rPr kumimoji="0" lang="ja-JP" altLang="ja-JP" sz="2400" dirty="0" smtClean="0">
                <a:solidFill>
                  <a:srgbClr val="000000"/>
                </a:solidFill>
                <a:latin typeface="Arial" panose="020B0604020202020204" pitchFamily="34" charset="0"/>
              </a:rPr>
              <a:t>基づく4つ</a:t>
            </a:r>
            <a:r>
              <a:rPr kumimoji="0" lang="ja-JP" altLang="ja-JP" sz="2400" dirty="0">
                <a:solidFill>
                  <a:srgbClr val="000000"/>
                </a:solidFill>
                <a:latin typeface="Arial" panose="020B0604020202020204" pitchFamily="34" charset="0"/>
              </a:rPr>
              <a:t>の</a:t>
            </a:r>
            <a:r>
              <a:rPr kumimoji="0" lang="ja-JP" altLang="ja-JP" sz="2400" dirty="0" smtClean="0">
                <a:solidFill>
                  <a:srgbClr val="000000"/>
                </a:solidFill>
                <a:latin typeface="Arial" panose="020B0604020202020204" pitchFamily="34" charset="0"/>
              </a:rPr>
              <a:t>分類</a:t>
            </a:r>
            <a:endParaRPr kumimoji="0" lang="ja-JP" altLang="ja-JP" sz="1000" dirty="0"/>
          </a:p>
        </p:txBody>
      </p:sp>
      <p:sp>
        <p:nvSpPr>
          <p:cNvPr id="6" name="正方形/長方形 5"/>
          <p:cNvSpPr/>
          <p:nvPr/>
        </p:nvSpPr>
        <p:spPr>
          <a:xfrm>
            <a:off x="4573814" y="5510338"/>
            <a:ext cx="7287572" cy="369332"/>
          </a:xfrm>
          <a:prstGeom prst="rect">
            <a:avLst/>
          </a:prstGeom>
        </p:spPr>
        <p:txBody>
          <a:bodyPr wrap="none">
            <a:spAutoFit/>
          </a:bodyPr>
          <a:lstStyle/>
          <a:p>
            <a:pPr lvl="0"/>
            <a:r>
              <a:rPr lang="en-US" altLang="ja-JP" dirty="0" smtClean="0"/>
              <a:t>†</a:t>
            </a:r>
            <a:r>
              <a:rPr lang="ja-JP" altLang="en-US" dirty="0" smtClean="0"/>
              <a:t>厳密には多段に適応するため，</a:t>
            </a:r>
            <a:r>
              <a:rPr lang="en-US" altLang="ja-JP" dirty="0" smtClean="0"/>
              <a:t>MISD</a:t>
            </a:r>
            <a:r>
              <a:rPr lang="ja-JP" altLang="en-US" dirty="0" smtClean="0"/>
              <a:t>ではないという専門家の意見も</a:t>
            </a:r>
            <a:endParaRPr lang="ja-JP" altLang="en-US" dirty="0"/>
          </a:p>
        </p:txBody>
      </p:sp>
    </p:spTree>
    <p:extLst>
      <p:ext uri="{BB962C8B-B14F-4D97-AF65-F5344CB8AC3E}">
        <p14:creationId xmlns:p14="http://schemas.microsoft.com/office/powerpoint/2010/main" val="3381879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フリンの</a:t>
            </a:r>
            <a:r>
              <a:rPr lang="ja-JP" altLang="en-US" dirty="0" smtClean="0"/>
              <a:t>分類（図解）</a:t>
            </a:r>
            <a:endParaRPr kumimoji="1" lang="ja-JP" altLang="en-US" dirty="0"/>
          </a:p>
        </p:txBody>
      </p:sp>
      <p:grpSp>
        <p:nvGrpSpPr>
          <p:cNvPr id="52" name="グループ化 51"/>
          <p:cNvGrpSpPr/>
          <p:nvPr/>
        </p:nvGrpSpPr>
        <p:grpSpPr>
          <a:xfrm>
            <a:off x="460468" y="1355316"/>
            <a:ext cx="2484119" cy="1845786"/>
            <a:chOff x="967738" y="2017554"/>
            <a:chExt cx="2484119" cy="1845786"/>
          </a:xfrm>
        </p:grpSpPr>
        <p:sp>
          <p:nvSpPr>
            <p:cNvPr id="5" name="角丸四角形 4"/>
            <p:cNvSpPr/>
            <p:nvPr/>
          </p:nvSpPr>
          <p:spPr>
            <a:xfrm>
              <a:off x="2537457" y="2948940"/>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cxnSp>
          <p:nvCxnSpPr>
            <p:cNvPr id="7" name="直線矢印コネクタ 6"/>
            <p:cNvCxnSpPr/>
            <p:nvPr/>
          </p:nvCxnSpPr>
          <p:spPr>
            <a:xfrm>
              <a:off x="2998893"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2651757"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9" name="テキスト ボックス 8"/>
            <p:cNvSpPr txBox="1"/>
            <p:nvPr/>
          </p:nvSpPr>
          <p:spPr>
            <a:xfrm>
              <a:off x="967738"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11" name="直線矢印コネクタ 10"/>
            <p:cNvCxnSpPr/>
            <p:nvPr/>
          </p:nvCxnSpPr>
          <p:spPr>
            <a:xfrm>
              <a:off x="1859278" y="341291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グループ化 52"/>
          <p:cNvGrpSpPr/>
          <p:nvPr/>
        </p:nvGrpSpPr>
        <p:grpSpPr>
          <a:xfrm>
            <a:off x="5315464" y="1340076"/>
            <a:ext cx="2486660" cy="1861026"/>
            <a:chOff x="4767580" y="2017554"/>
            <a:chExt cx="2486660" cy="1861026"/>
          </a:xfrm>
        </p:grpSpPr>
        <p:sp>
          <p:nvSpPr>
            <p:cNvPr id="12" name="角丸四角形 11"/>
            <p:cNvSpPr/>
            <p:nvPr/>
          </p:nvSpPr>
          <p:spPr>
            <a:xfrm>
              <a:off x="6339840" y="29337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3" name="角丸四角形 12"/>
            <p:cNvSpPr/>
            <p:nvPr/>
          </p:nvSpPr>
          <p:spPr>
            <a:xfrm>
              <a:off x="6339840" y="316230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4" name="角丸四角形 13"/>
            <p:cNvSpPr/>
            <p:nvPr/>
          </p:nvSpPr>
          <p:spPr>
            <a:xfrm>
              <a:off x="6339840" y="34061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5" name="角丸四角形 14"/>
            <p:cNvSpPr/>
            <p:nvPr/>
          </p:nvSpPr>
          <p:spPr>
            <a:xfrm>
              <a:off x="6339840" y="3634740"/>
              <a:ext cx="914400" cy="2438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6" name="テキスト ボックス 25"/>
            <p:cNvSpPr txBox="1"/>
            <p:nvPr/>
          </p:nvSpPr>
          <p:spPr>
            <a:xfrm>
              <a:off x="4767580" y="3221474"/>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27" name="直線矢印コネクタ 26"/>
            <p:cNvCxnSpPr/>
            <p:nvPr/>
          </p:nvCxnSpPr>
          <p:spPr>
            <a:xfrm>
              <a:off x="5659120" y="35122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659120" y="304715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5659120" y="32797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5659120" y="3744803"/>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6785187" y="2396067"/>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p:cNvSpPr txBox="1"/>
            <p:nvPr/>
          </p:nvSpPr>
          <p:spPr>
            <a:xfrm>
              <a:off x="6438051" y="2017554"/>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grpSp>
      <p:grpSp>
        <p:nvGrpSpPr>
          <p:cNvPr id="54" name="グループ化 53"/>
          <p:cNvGrpSpPr/>
          <p:nvPr/>
        </p:nvGrpSpPr>
        <p:grpSpPr>
          <a:xfrm>
            <a:off x="5315464" y="3850746"/>
            <a:ext cx="2826173" cy="2021669"/>
            <a:chOff x="6447578" y="4039573"/>
            <a:chExt cx="2826173" cy="2021669"/>
          </a:xfrm>
        </p:grpSpPr>
        <p:sp>
          <p:nvSpPr>
            <p:cNvPr id="21" name="角丸四角形 20"/>
            <p:cNvSpPr/>
            <p:nvPr/>
          </p:nvSpPr>
          <p:spPr>
            <a:xfrm>
              <a:off x="7902151" y="46896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4" name="角丸四角形 23"/>
            <p:cNvSpPr/>
            <p:nvPr/>
          </p:nvSpPr>
          <p:spPr>
            <a:xfrm>
              <a:off x="8054551" y="48420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sp>
          <p:nvSpPr>
            <p:cNvPr id="25" name="角丸四角形 24"/>
            <p:cNvSpPr/>
            <p:nvPr/>
          </p:nvSpPr>
          <p:spPr>
            <a:xfrm>
              <a:off x="8206951" y="49944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CPU</a:t>
              </a:r>
              <a:endParaRPr kumimoji="1" lang="ja-JP" altLang="en-US" dirty="0"/>
            </a:p>
          </p:txBody>
        </p:sp>
        <p:cxnSp>
          <p:nvCxnSpPr>
            <p:cNvPr id="34" name="直線矢印コネクタ 33"/>
            <p:cNvCxnSpPr/>
            <p:nvPr/>
          </p:nvCxnSpPr>
          <p:spPr>
            <a:xfrm>
              <a:off x="8366131" y="419269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8511751" y="4039573"/>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sp>
          <p:nvSpPr>
            <p:cNvPr id="36" name="角丸四角形 35"/>
            <p:cNvSpPr/>
            <p:nvPr/>
          </p:nvSpPr>
          <p:spPr>
            <a:xfrm>
              <a:off x="8359351" y="5146842"/>
              <a:ext cx="914400"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37" name="テキスト ボックス 36"/>
            <p:cNvSpPr txBox="1"/>
            <p:nvPr/>
          </p:nvSpPr>
          <p:spPr>
            <a:xfrm>
              <a:off x="6447578" y="5321163"/>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38" name="直線矢印コネクタ 37"/>
            <p:cNvCxnSpPr/>
            <p:nvPr/>
          </p:nvCxnSpPr>
          <p:spPr>
            <a:xfrm>
              <a:off x="7569409" y="544938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7257842" y="5146842"/>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a:off x="7413621" y="5304889"/>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a:off x="7728585" y="5603615"/>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8535464" y="436198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8658235" y="4432729"/>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8934238" y="4602012"/>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 name="グループ化 2"/>
          <p:cNvGrpSpPr/>
          <p:nvPr/>
        </p:nvGrpSpPr>
        <p:grpSpPr>
          <a:xfrm>
            <a:off x="532011" y="4026995"/>
            <a:ext cx="2264833" cy="1817712"/>
            <a:chOff x="410207" y="4023442"/>
            <a:chExt cx="2264833" cy="1817712"/>
          </a:xfrm>
        </p:grpSpPr>
        <p:sp>
          <p:nvSpPr>
            <p:cNvPr id="17" name="角丸四角形 16"/>
            <p:cNvSpPr/>
            <p:nvPr/>
          </p:nvSpPr>
          <p:spPr>
            <a:xfrm>
              <a:off x="19371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8" name="角丸四角形 17"/>
            <p:cNvSpPr/>
            <p:nvPr/>
          </p:nvSpPr>
          <p:spPr>
            <a:xfrm>
              <a:off x="2113280"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19" name="角丸四角形 18"/>
            <p:cNvSpPr/>
            <p:nvPr/>
          </p:nvSpPr>
          <p:spPr>
            <a:xfrm>
              <a:off x="230039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20" name="角丸四角形 19"/>
            <p:cNvSpPr/>
            <p:nvPr/>
          </p:nvSpPr>
          <p:spPr>
            <a:xfrm>
              <a:off x="2495973" y="4926754"/>
              <a:ext cx="17610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PU</a:t>
              </a:r>
              <a:endParaRPr kumimoji="1" lang="ja-JP" altLang="en-US" dirty="0"/>
            </a:p>
          </p:txBody>
        </p:sp>
        <p:sp>
          <p:nvSpPr>
            <p:cNvPr id="45" name="テキスト ボックス 44"/>
            <p:cNvSpPr txBox="1"/>
            <p:nvPr/>
          </p:nvSpPr>
          <p:spPr>
            <a:xfrm>
              <a:off x="410207" y="5168858"/>
              <a:ext cx="891540" cy="369332"/>
            </a:xfrm>
            <a:prstGeom prst="rect">
              <a:avLst/>
            </a:prstGeom>
            <a:noFill/>
          </p:spPr>
          <p:txBody>
            <a:bodyPr wrap="square" rtlCol="0">
              <a:spAutoFit/>
            </a:bodyPr>
            <a:lstStyle/>
            <a:p>
              <a:r>
                <a:rPr kumimoji="1" lang="ja-JP" altLang="en-US" dirty="0" smtClean="0"/>
                <a:t>データ</a:t>
              </a:r>
              <a:endParaRPr kumimoji="1" lang="ja-JP" altLang="en-US" dirty="0"/>
            </a:p>
          </p:txBody>
        </p:sp>
        <p:cxnSp>
          <p:nvCxnSpPr>
            <p:cNvPr id="46" name="直線矢印コネクタ 45"/>
            <p:cNvCxnSpPr/>
            <p:nvPr/>
          </p:nvCxnSpPr>
          <p:spPr>
            <a:xfrm>
              <a:off x="1301747" y="5360297"/>
              <a:ext cx="624840" cy="0"/>
            </a:xfrm>
            <a:prstGeom prst="straightConnector1">
              <a:avLst/>
            </a:prstGeom>
            <a:ln w="254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2037934"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テキスト ボックス 47"/>
            <p:cNvSpPr txBox="1"/>
            <p:nvPr/>
          </p:nvSpPr>
          <p:spPr>
            <a:xfrm>
              <a:off x="1989240" y="4023442"/>
              <a:ext cx="685800" cy="369332"/>
            </a:xfrm>
            <a:prstGeom prst="rect">
              <a:avLst/>
            </a:prstGeom>
            <a:noFill/>
          </p:spPr>
          <p:txBody>
            <a:bodyPr wrap="square" rtlCol="0">
              <a:spAutoFit/>
            </a:bodyPr>
            <a:lstStyle/>
            <a:p>
              <a:r>
                <a:rPr kumimoji="1" lang="ja-JP" altLang="en-US" dirty="0" smtClean="0"/>
                <a:t>命令</a:t>
              </a:r>
              <a:endParaRPr kumimoji="1" lang="ja-JP" altLang="en-US" dirty="0"/>
            </a:p>
          </p:txBody>
        </p:sp>
        <p:cxnSp>
          <p:nvCxnSpPr>
            <p:cNvPr id="49" name="直線矢印コネクタ 48"/>
            <p:cNvCxnSpPr/>
            <p:nvPr/>
          </p:nvCxnSpPr>
          <p:spPr>
            <a:xfrm>
              <a:off x="2222788"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2407642"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p:nvPr/>
          </p:nvCxnSpPr>
          <p:spPr>
            <a:xfrm>
              <a:off x="2592496" y="4392774"/>
              <a:ext cx="0" cy="48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正方形/長方形 15"/>
          <p:cNvSpPr/>
          <p:nvPr/>
        </p:nvSpPr>
        <p:spPr>
          <a:xfrm>
            <a:off x="2151677" y="3263841"/>
            <a:ext cx="2860078" cy="523220"/>
          </a:xfrm>
          <a:prstGeom prst="rect">
            <a:avLst/>
          </a:prstGeom>
        </p:spPr>
        <p:txBody>
          <a:bodyPr wrap="none">
            <a:spAutoFit/>
          </a:bodyPr>
          <a:lstStyle/>
          <a:p>
            <a:r>
              <a:rPr kumimoji="0" lang="en-US" altLang="ja-JP" sz="2800" dirty="0" smtClean="0">
                <a:latin typeface="Arial" panose="020B0604020202020204" pitchFamily="34" charset="0"/>
              </a:rPr>
              <a:t>SISD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逐次プログラム</a:t>
            </a:r>
            <a:endParaRPr lang="ja-JP" altLang="en-US" sz="2800" dirty="0"/>
          </a:p>
        </p:txBody>
      </p:sp>
      <p:sp>
        <p:nvSpPr>
          <p:cNvPr id="22" name="正方形/長方形 21"/>
          <p:cNvSpPr/>
          <p:nvPr/>
        </p:nvSpPr>
        <p:spPr>
          <a:xfrm>
            <a:off x="6977895" y="3263841"/>
            <a:ext cx="3389069" cy="830997"/>
          </a:xfrm>
          <a:prstGeom prst="rect">
            <a:avLst/>
          </a:prstGeom>
        </p:spPr>
        <p:txBody>
          <a:bodyPr wrap="none">
            <a:spAutoFit/>
          </a:bodyPr>
          <a:lstStyle/>
          <a:p>
            <a:r>
              <a:rPr kumimoji="0" lang="en-US" altLang="ja-JP" sz="2800" dirty="0" smtClean="0">
                <a:latin typeface="Arial" panose="020B0604020202020204" pitchFamily="34" charset="0"/>
              </a:rPr>
              <a:t>SIMD</a:t>
            </a:r>
            <a:r>
              <a:rPr kumimoji="0" lang="ja-JP" altLang="en-US" sz="2800" dirty="0">
                <a:latin typeface="Arial" panose="020B0604020202020204" pitchFamily="34" charset="0"/>
              </a:rPr>
              <a:t>：</a:t>
            </a:r>
            <a:r>
              <a:rPr kumimoji="0" lang="ja-JP" altLang="en-US" sz="2000" dirty="0" smtClean="0">
                <a:latin typeface="Arial" panose="020B0604020202020204" pitchFamily="34" charset="0"/>
              </a:rPr>
              <a:t>一度の命令で複数</a:t>
            </a:r>
            <a:endParaRPr kumimoji="0" lang="en-US" altLang="ja-JP" sz="2000" dirty="0" smtClean="0">
              <a:latin typeface="Arial" panose="020B0604020202020204" pitchFamily="34" charset="0"/>
            </a:endParaRPr>
          </a:p>
          <a:p>
            <a:r>
              <a:rPr kumimoji="0" lang="en-US" altLang="ja-JP" sz="2000" dirty="0">
                <a:latin typeface="Arial" panose="020B0604020202020204" pitchFamily="34" charset="0"/>
              </a:rPr>
              <a:t>	</a:t>
            </a:r>
            <a:r>
              <a:rPr kumimoji="0" lang="ja-JP" altLang="en-US" sz="2000" dirty="0">
                <a:latin typeface="Arial" panose="020B0604020202020204" pitchFamily="34" charset="0"/>
              </a:rPr>
              <a:t> </a:t>
            </a:r>
            <a:r>
              <a:rPr kumimoji="0" lang="ja-JP" altLang="en-US" sz="2000" dirty="0" smtClean="0">
                <a:latin typeface="Arial" panose="020B0604020202020204" pitchFamily="34" charset="0"/>
              </a:rPr>
              <a:t> 　　　　のデータ処理</a:t>
            </a:r>
            <a:endParaRPr lang="ja-JP" altLang="en-US" sz="2000" dirty="0"/>
          </a:p>
        </p:txBody>
      </p:sp>
      <p:sp>
        <p:nvSpPr>
          <p:cNvPr id="23" name="正方形/長方形 22"/>
          <p:cNvSpPr/>
          <p:nvPr/>
        </p:nvSpPr>
        <p:spPr>
          <a:xfrm>
            <a:off x="2030187" y="5802893"/>
            <a:ext cx="2031325" cy="523220"/>
          </a:xfrm>
          <a:prstGeom prst="rect">
            <a:avLst/>
          </a:prstGeom>
        </p:spPr>
        <p:txBody>
          <a:bodyPr wrap="none">
            <a:spAutoFit/>
          </a:bodyPr>
          <a:lstStyle/>
          <a:p>
            <a:r>
              <a:rPr kumimoji="0" lang="en-US" altLang="ja-JP" sz="2800" dirty="0" smtClean="0">
                <a:latin typeface="Arial" panose="020B0604020202020204" pitchFamily="34" charset="0"/>
              </a:rPr>
              <a:t>MISD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対象外</a:t>
            </a:r>
            <a:endParaRPr lang="ja-JP" altLang="en-US" sz="2800" dirty="0"/>
          </a:p>
        </p:txBody>
      </p:sp>
      <p:sp>
        <p:nvSpPr>
          <p:cNvPr id="31" name="正方形/長方形 30"/>
          <p:cNvSpPr/>
          <p:nvPr/>
        </p:nvSpPr>
        <p:spPr>
          <a:xfrm>
            <a:off x="7036618" y="5802893"/>
            <a:ext cx="2983509" cy="830997"/>
          </a:xfrm>
          <a:prstGeom prst="rect">
            <a:avLst/>
          </a:prstGeom>
        </p:spPr>
        <p:txBody>
          <a:bodyPr wrap="none">
            <a:spAutoFit/>
          </a:bodyPr>
          <a:lstStyle/>
          <a:p>
            <a:r>
              <a:rPr kumimoji="0" lang="en-US" altLang="ja-JP" sz="2800" dirty="0" smtClean="0">
                <a:latin typeface="Arial" panose="020B0604020202020204" pitchFamily="34" charset="0"/>
              </a:rPr>
              <a:t>MIMD</a:t>
            </a:r>
            <a:r>
              <a:rPr kumimoji="0" lang="ja-JP" altLang="en-US" sz="2800" dirty="0" smtClean="0">
                <a:latin typeface="Arial" panose="020B0604020202020204" pitchFamily="34" charset="0"/>
              </a:rPr>
              <a:t>：</a:t>
            </a:r>
            <a:r>
              <a:rPr kumimoji="0" lang="ja-JP" altLang="en-US" sz="2000" dirty="0" smtClean="0">
                <a:latin typeface="Arial" panose="020B0604020202020204" pitchFamily="34" charset="0"/>
              </a:rPr>
              <a:t>マルチスレッド</a:t>
            </a:r>
            <a:endParaRPr kumimoji="0" lang="en-US" altLang="ja-JP" sz="2000" dirty="0" smtClean="0">
              <a:latin typeface="Arial" panose="020B0604020202020204" pitchFamily="34" charset="0"/>
            </a:endParaRPr>
          </a:p>
          <a:p>
            <a:r>
              <a:rPr kumimoji="0" lang="ja-JP" altLang="en-US" sz="2000" dirty="0" smtClean="0">
                <a:latin typeface="Arial" panose="020B0604020202020204" pitchFamily="34" charset="0"/>
              </a:rPr>
              <a:t>　　　　　　　プログラミング</a:t>
            </a:r>
            <a:endParaRPr lang="ja-JP" altLang="en-US" sz="2000" dirty="0"/>
          </a:p>
        </p:txBody>
      </p:sp>
      <p:sp>
        <p:nvSpPr>
          <p:cNvPr id="56" name="スライド番号プレースホルダー 3"/>
          <p:cNvSpPr>
            <a:spLocks noGrp="1"/>
          </p:cNvSpPr>
          <p:nvPr>
            <p:ph type="sldNum" sz="quarter" idx="12"/>
          </p:nvPr>
        </p:nvSpPr>
        <p:spPr>
          <a:xfrm>
            <a:off x="8610600" y="6356350"/>
            <a:ext cx="2743200" cy="365125"/>
          </a:xfrm>
        </p:spPr>
        <p:txBody>
          <a:bodyPr/>
          <a:lstStyle/>
          <a:p>
            <a:r>
              <a:rPr kumimoji="1" lang="en-US" altLang="ja-JP" dirty="0" smtClean="0"/>
              <a:t>31</a:t>
            </a:r>
            <a:endParaRPr kumimoji="1" lang="ja-JP" altLang="en-US" dirty="0"/>
          </a:p>
        </p:txBody>
      </p:sp>
    </p:spTree>
    <p:extLst>
      <p:ext uri="{BB962C8B-B14F-4D97-AF65-F5344CB8AC3E}">
        <p14:creationId xmlns:p14="http://schemas.microsoft.com/office/powerpoint/2010/main" val="5815516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画像処理の並列化プログラミング</a:t>
            </a:r>
            <a:endParaRPr kumimoji="1" lang="ja-JP" altLang="en-US" dirty="0"/>
          </a:p>
        </p:txBody>
      </p:sp>
      <p:sp>
        <p:nvSpPr>
          <p:cNvPr id="3" name="コンテンツ プレースホルダー 2"/>
          <p:cNvSpPr>
            <a:spLocks noGrp="1"/>
          </p:cNvSpPr>
          <p:nvPr>
            <p:ph idx="1"/>
          </p:nvPr>
        </p:nvSpPr>
        <p:spPr>
          <a:xfrm>
            <a:off x="838199" y="1825625"/>
            <a:ext cx="10889343" cy="4351338"/>
          </a:xfrm>
        </p:spPr>
        <p:txBody>
          <a:bodyPr>
            <a:normAutofit/>
          </a:bodyPr>
          <a:lstStyle/>
          <a:p>
            <a:pPr marL="0" indent="0">
              <a:lnSpc>
                <a:spcPct val="150000"/>
              </a:lnSpc>
              <a:buNone/>
            </a:pPr>
            <a:r>
              <a:rPr kumimoji="1" lang="ja-JP" altLang="en-US" sz="4000" dirty="0" smtClean="0"/>
              <a:t>どのように</a:t>
            </a:r>
            <a:r>
              <a:rPr kumimoji="1" lang="ja-JP" altLang="en-US" sz="4000" dirty="0" smtClean="0">
                <a:solidFill>
                  <a:srgbClr val="FF3300"/>
                </a:solidFill>
              </a:rPr>
              <a:t>画像処理</a:t>
            </a:r>
            <a:r>
              <a:rPr kumimoji="1" lang="ja-JP" altLang="en-US" sz="4000" dirty="0" smtClean="0"/>
              <a:t>を並列化実行するのか？</a:t>
            </a:r>
            <a:endParaRPr kumimoji="1" lang="en-US" altLang="ja-JP" sz="4000" dirty="0" smtClean="0"/>
          </a:p>
          <a:p>
            <a:pPr lvl="1">
              <a:lnSpc>
                <a:spcPct val="150000"/>
              </a:lnSpc>
            </a:pPr>
            <a:r>
              <a:rPr lang="ja-JP" altLang="en-US" sz="3600" dirty="0" smtClean="0"/>
              <a:t>粒度</a:t>
            </a:r>
            <a:r>
              <a:rPr lang="ja-JP" altLang="en-US" sz="3600" dirty="0"/>
              <a:t>の選択</a:t>
            </a:r>
            <a:endParaRPr kumimoji="1" lang="en-US" altLang="ja-JP" sz="3600" dirty="0" smtClean="0"/>
          </a:p>
          <a:p>
            <a:pPr lvl="1">
              <a:lnSpc>
                <a:spcPct val="150000"/>
              </a:lnSpc>
            </a:pPr>
            <a:r>
              <a:rPr kumimoji="1" lang="ja-JP" altLang="en-US" sz="3600" dirty="0" smtClean="0"/>
              <a:t>データを並列</a:t>
            </a:r>
            <a:endParaRPr lang="en-US" altLang="ja-JP" sz="3600" dirty="0" smtClean="0"/>
          </a:p>
          <a:p>
            <a:pPr lvl="1">
              <a:lnSpc>
                <a:spcPct val="150000"/>
              </a:lnSpc>
            </a:pPr>
            <a:r>
              <a:rPr lang="ja-JP" altLang="en-US" sz="3600" dirty="0"/>
              <a:t>命令</a:t>
            </a:r>
            <a:r>
              <a:rPr lang="ja-JP" altLang="en-US" sz="3600" dirty="0" smtClean="0"/>
              <a:t>を並列</a:t>
            </a:r>
            <a:endParaRPr kumimoji="1" lang="ja-JP" altLang="en-US" sz="36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32</a:t>
            </a:fld>
            <a:endParaRPr kumimoji="1" lang="ja-JP" altLang="en-US"/>
          </a:p>
        </p:txBody>
      </p:sp>
    </p:spTree>
    <p:extLst>
      <p:ext uri="{BB962C8B-B14F-4D97-AF65-F5344CB8AC3E}">
        <p14:creationId xmlns:p14="http://schemas.microsoft.com/office/powerpoint/2010/main" val="2647392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構造化並列プログラミング</a:t>
            </a:r>
            <a:endParaRPr kumimoji="1" lang="ja-JP" altLang="en-US" dirty="0"/>
          </a:p>
        </p:txBody>
      </p:sp>
      <p:sp>
        <p:nvSpPr>
          <p:cNvPr id="4" name="正方形/長方形 3"/>
          <p:cNvSpPr/>
          <p:nvPr/>
        </p:nvSpPr>
        <p:spPr>
          <a:xfrm>
            <a:off x="4358416" y="3958096"/>
            <a:ext cx="7790042" cy="923330"/>
          </a:xfrm>
          <a:prstGeom prst="rect">
            <a:avLst/>
          </a:prstGeom>
        </p:spPr>
        <p:txBody>
          <a:bodyPr wrap="square">
            <a:spAutoFit/>
          </a:bodyPr>
          <a:lstStyle/>
          <a:p>
            <a:r>
              <a:rPr lang="ja-JP" altLang="en-US" dirty="0" smtClean="0">
                <a:solidFill>
                  <a:srgbClr val="000000"/>
                </a:solidFill>
                <a:latin typeface="+mn-ea"/>
              </a:rPr>
              <a:t>原著</a:t>
            </a:r>
            <a:endParaRPr lang="en-US" altLang="ja-JP" dirty="0" smtClean="0">
              <a:solidFill>
                <a:srgbClr val="000000"/>
              </a:solidFill>
              <a:latin typeface="+mn-ea"/>
            </a:endParaRPr>
          </a:p>
          <a:p>
            <a:r>
              <a:rPr lang="en-US" altLang="ja-JP" dirty="0" smtClean="0">
                <a:solidFill>
                  <a:srgbClr val="000000"/>
                </a:solidFill>
                <a:latin typeface="+mn-ea"/>
              </a:rPr>
              <a:t>Structured</a:t>
            </a:r>
            <a:r>
              <a:rPr lang="en-US" altLang="ja-JP" dirty="0">
                <a:solidFill>
                  <a:srgbClr val="000000"/>
                </a:solidFill>
                <a:latin typeface="+mn-ea"/>
              </a:rPr>
              <a:t> Parallel Programming: Patterns for </a:t>
            </a:r>
            <a:r>
              <a:rPr lang="en-US" altLang="ja-JP" dirty="0" smtClean="0">
                <a:solidFill>
                  <a:srgbClr val="000000"/>
                </a:solidFill>
                <a:latin typeface="+mn-ea"/>
              </a:rPr>
              <a:t>Efficient</a:t>
            </a:r>
            <a:r>
              <a:rPr lang="ja-JP" altLang="en-US" dirty="0" smtClean="0">
                <a:solidFill>
                  <a:srgbClr val="000000"/>
                </a:solidFill>
                <a:latin typeface="+mn-ea"/>
              </a:rPr>
              <a:t> </a:t>
            </a:r>
            <a:r>
              <a:rPr lang="en-US" altLang="ja-JP" dirty="0" smtClean="0">
                <a:solidFill>
                  <a:srgbClr val="000000"/>
                </a:solidFill>
                <a:latin typeface="+mn-ea"/>
              </a:rPr>
              <a:t>Computation</a:t>
            </a:r>
          </a:p>
          <a:p>
            <a:r>
              <a:rPr lang="en-US" altLang="ja-JP" dirty="0">
                <a:solidFill>
                  <a:srgbClr val="000000"/>
                </a:solidFill>
                <a:latin typeface="+mn-ea"/>
              </a:rPr>
              <a:t>Michael McCool (</a:t>
            </a:r>
            <a:r>
              <a:rPr lang="ja-JP" altLang="en-US" dirty="0">
                <a:solidFill>
                  <a:srgbClr val="000000"/>
                </a:solidFill>
                <a:latin typeface="+mn-ea"/>
              </a:rPr>
              <a:t>著</a:t>
            </a:r>
            <a:r>
              <a:rPr lang="en-US" altLang="ja-JP" dirty="0">
                <a:solidFill>
                  <a:srgbClr val="000000"/>
                </a:solidFill>
                <a:latin typeface="+mn-ea"/>
              </a:rPr>
              <a:t>), James </a:t>
            </a:r>
            <a:r>
              <a:rPr lang="en-US" altLang="ja-JP" dirty="0" err="1">
                <a:solidFill>
                  <a:srgbClr val="000000"/>
                </a:solidFill>
                <a:latin typeface="+mn-ea"/>
              </a:rPr>
              <a:t>Reinders</a:t>
            </a:r>
            <a:r>
              <a:rPr lang="en-US" altLang="ja-JP" dirty="0">
                <a:solidFill>
                  <a:srgbClr val="000000"/>
                </a:solidFill>
                <a:latin typeface="+mn-ea"/>
              </a:rPr>
              <a:t> (</a:t>
            </a:r>
            <a:r>
              <a:rPr lang="ja-JP" altLang="en-US" dirty="0">
                <a:solidFill>
                  <a:srgbClr val="000000"/>
                </a:solidFill>
                <a:latin typeface="+mn-ea"/>
              </a:rPr>
              <a:t>著</a:t>
            </a:r>
            <a:r>
              <a:rPr lang="en-US" altLang="ja-JP" dirty="0">
                <a:solidFill>
                  <a:srgbClr val="000000"/>
                </a:solidFill>
                <a:latin typeface="+mn-ea"/>
              </a:rPr>
              <a:t>), Arch </a:t>
            </a:r>
            <a:r>
              <a:rPr lang="en-US" altLang="ja-JP" dirty="0" smtClean="0">
                <a:solidFill>
                  <a:srgbClr val="000000"/>
                </a:solidFill>
                <a:latin typeface="+mn-ea"/>
              </a:rPr>
              <a:t>Robison (</a:t>
            </a:r>
            <a:r>
              <a:rPr lang="ja-JP" altLang="en-US" dirty="0">
                <a:solidFill>
                  <a:srgbClr val="000000"/>
                </a:solidFill>
                <a:latin typeface="+mn-ea"/>
              </a:rPr>
              <a:t>著</a:t>
            </a:r>
            <a:r>
              <a:rPr lang="en-US" altLang="ja-JP" dirty="0">
                <a:solidFill>
                  <a:srgbClr val="000000"/>
                </a:solidFill>
                <a:latin typeface="+mn-ea"/>
              </a:rPr>
              <a:t>)</a:t>
            </a:r>
            <a:endParaRPr lang="en-US" altLang="ja-JP" b="0" i="0" dirty="0">
              <a:solidFill>
                <a:srgbClr val="000000"/>
              </a:solidFill>
              <a:effectLst/>
              <a:latin typeface="+mn-ea"/>
            </a:endParaRPr>
          </a:p>
        </p:txBody>
      </p:sp>
      <p:pic>
        <p:nvPicPr>
          <p:cNvPr id="1026" name="Picture 2" descr="http://t0.gstatic.com/images?q=tbn:ANd9GcRqlX-pLAuCpbwCgVCPvVx6PKRU2gvFN4WvpN8BtikclWiVkV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461" y="3975100"/>
            <a:ext cx="19240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1.gstatic.com/images?q=tbn:ANd9GcR_t8yNXvFK2c4hnc4stxhLmcYGXAj4T9oppRpxOY95D1SrnX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953" y="3974763"/>
            <a:ext cx="1895475" cy="24098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4358416" y="5155558"/>
            <a:ext cx="7586844" cy="923330"/>
          </a:xfrm>
          <a:prstGeom prst="rect">
            <a:avLst/>
          </a:prstGeom>
        </p:spPr>
        <p:txBody>
          <a:bodyPr wrap="square">
            <a:spAutoFit/>
          </a:bodyPr>
          <a:lstStyle/>
          <a:p>
            <a:r>
              <a:rPr lang="ja-JP" altLang="en-US" dirty="0" smtClean="0">
                <a:latin typeface="+mn-ea"/>
              </a:rPr>
              <a:t>翻訳</a:t>
            </a:r>
            <a:endParaRPr lang="en-US" altLang="ja-JP" dirty="0" smtClean="0">
              <a:latin typeface="+mn-ea"/>
            </a:endParaRPr>
          </a:p>
          <a:p>
            <a:r>
              <a:rPr lang="ja-JP" altLang="en-US" dirty="0" smtClean="0">
                <a:latin typeface="+mn-ea"/>
              </a:rPr>
              <a:t>構造化</a:t>
            </a:r>
            <a:r>
              <a:rPr lang="ja-JP" altLang="en-US" dirty="0">
                <a:latin typeface="+mn-ea"/>
              </a:rPr>
              <a:t>並列プログラミング</a:t>
            </a:r>
            <a:r>
              <a:rPr lang="en-US" altLang="ja-JP" dirty="0">
                <a:latin typeface="+mn-ea"/>
              </a:rPr>
              <a:t>―</a:t>
            </a:r>
            <a:r>
              <a:rPr lang="ja-JP" altLang="en-US" dirty="0">
                <a:latin typeface="+mn-ea"/>
              </a:rPr>
              <a:t>効率良い計算を行うための</a:t>
            </a:r>
            <a:r>
              <a:rPr lang="ja-JP" altLang="en-US" dirty="0" smtClean="0">
                <a:latin typeface="+mn-ea"/>
              </a:rPr>
              <a:t>パターン</a:t>
            </a:r>
            <a:endParaRPr lang="en-US" altLang="ja-JP" dirty="0">
              <a:latin typeface="+mn-ea"/>
            </a:endParaRPr>
          </a:p>
          <a:p>
            <a:r>
              <a:rPr lang="ja-JP" altLang="en-US" dirty="0">
                <a:latin typeface="+mn-ea"/>
              </a:rPr>
              <a:t>マイケル・マックール </a:t>
            </a:r>
            <a:r>
              <a:rPr lang="en-US" altLang="ja-JP" dirty="0">
                <a:latin typeface="+mn-ea"/>
              </a:rPr>
              <a:t>(</a:t>
            </a:r>
            <a:r>
              <a:rPr lang="ja-JP" altLang="en-US" dirty="0">
                <a:latin typeface="+mn-ea"/>
              </a:rPr>
              <a:t>著</a:t>
            </a:r>
            <a:r>
              <a:rPr lang="en-US" altLang="ja-JP" dirty="0">
                <a:latin typeface="+mn-ea"/>
              </a:rPr>
              <a:t>), </a:t>
            </a:r>
            <a:r>
              <a:rPr lang="ja-JP" altLang="en-US" dirty="0">
                <a:latin typeface="+mn-ea"/>
              </a:rPr>
              <a:t>菅原 清文 </a:t>
            </a:r>
            <a:r>
              <a:rPr lang="en-US" altLang="ja-JP" dirty="0">
                <a:latin typeface="+mn-ea"/>
              </a:rPr>
              <a:t>(</a:t>
            </a:r>
            <a:r>
              <a:rPr lang="ja-JP" altLang="en-US" dirty="0">
                <a:latin typeface="+mn-ea"/>
              </a:rPr>
              <a:t>翻訳</a:t>
            </a:r>
            <a:r>
              <a:rPr lang="en-US" altLang="ja-JP" dirty="0">
                <a:latin typeface="+mn-ea"/>
              </a:rPr>
              <a:t>), </a:t>
            </a:r>
            <a:r>
              <a:rPr lang="ja-JP" altLang="en-US" dirty="0">
                <a:latin typeface="+mn-ea"/>
              </a:rPr>
              <a:t>エクセルソフト </a:t>
            </a:r>
            <a:r>
              <a:rPr lang="en-US" altLang="ja-JP" dirty="0">
                <a:latin typeface="+mn-ea"/>
              </a:rPr>
              <a:t>(</a:t>
            </a:r>
            <a:r>
              <a:rPr lang="ja-JP" altLang="en-US" dirty="0">
                <a:latin typeface="+mn-ea"/>
              </a:rPr>
              <a:t>翻訳</a:t>
            </a:r>
            <a:r>
              <a:rPr lang="en-US" altLang="ja-JP" dirty="0">
                <a:latin typeface="+mn-ea"/>
              </a:rPr>
              <a:t>)</a:t>
            </a:r>
            <a:endParaRPr lang="ja-JP" altLang="en-US" dirty="0">
              <a:latin typeface="+mn-ea"/>
            </a:endParaRPr>
          </a:p>
        </p:txBody>
      </p:sp>
      <p:sp>
        <p:nvSpPr>
          <p:cNvPr id="3" name="テキスト ボックス 2"/>
          <p:cNvSpPr txBox="1"/>
          <p:nvPr/>
        </p:nvSpPr>
        <p:spPr>
          <a:xfrm>
            <a:off x="983482" y="2041714"/>
            <a:ext cx="9725739" cy="1354217"/>
          </a:xfrm>
          <a:prstGeom prst="rect">
            <a:avLst/>
          </a:prstGeom>
          <a:noFill/>
        </p:spPr>
        <p:txBody>
          <a:bodyPr wrap="none" rtlCol="0">
            <a:spAutoFit/>
          </a:bodyPr>
          <a:lstStyle/>
          <a:p>
            <a:r>
              <a:rPr lang="ja-JP" altLang="en-US" sz="4000" b="1" dirty="0"/>
              <a:t>並列化のデザインパターン</a:t>
            </a:r>
          </a:p>
          <a:p>
            <a:endParaRPr kumimoji="1" lang="en-US" altLang="ja-JP" dirty="0" smtClean="0"/>
          </a:p>
          <a:p>
            <a:r>
              <a:rPr kumimoji="1" lang="ja-JP" altLang="en-US" sz="2400" dirty="0" smtClean="0"/>
              <a:t>効率のよい並列プログラムの形とパターンを</a:t>
            </a:r>
            <a:r>
              <a:rPr lang="ja-JP" altLang="en-US" sz="2400" dirty="0" smtClean="0"/>
              <a:t>示した最も詳しい教科書</a:t>
            </a:r>
            <a:endParaRPr lang="en-US" altLang="ja-JP" sz="2400" dirty="0" smtClean="0"/>
          </a:p>
        </p:txBody>
      </p:sp>
      <p:sp>
        <p:nvSpPr>
          <p:cNvPr id="5" name="スライド番号プレースホルダー 4"/>
          <p:cNvSpPr>
            <a:spLocks noGrp="1"/>
          </p:cNvSpPr>
          <p:nvPr>
            <p:ph type="sldNum" sz="quarter" idx="12"/>
          </p:nvPr>
        </p:nvSpPr>
        <p:spPr/>
        <p:txBody>
          <a:bodyPr/>
          <a:lstStyle/>
          <a:p>
            <a:fld id="{6610F142-3F0F-4891-85ED-B3DFF9789FC8}" type="slidenum">
              <a:rPr kumimoji="1" lang="ja-JP" altLang="en-US" smtClean="0"/>
              <a:t>33</a:t>
            </a:fld>
            <a:endParaRPr kumimoji="1" lang="ja-JP" altLang="en-US"/>
          </a:p>
        </p:txBody>
      </p:sp>
    </p:spTree>
    <p:extLst>
      <p:ext uri="{BB962C8B-B14F-4D97-AF65-F5344CB8AC3E}">
        <p14:creationId xmlns:p14="http://schemas.microsoft.com/office/powerpoint/2010/main" val="14878952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並列化プログラミングの</a:t>
            </a:r>
            <a:r>
              <a:rPr lang="ja-JP" altLang="en-US" dirty="0"/>
              <a:t>並列</a:t>
            </a:r>
            <a:r>
              <a:rPr kumimoji="1" lang="ja-JP" altLang="en-US" dirty="0" smtClean="0"/>
              <a:t>パターン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34</a:t>
            </a:fld>
            <a:endParaRPr kumimoji="1" lang="ja-JP" altLang="en-US"/>
          </a:p>
        </p:txBody>
      </p:sp>
      <p:pic>
        <p:nvPicPr>
          <p:cNvPr id="10" name="図 9"/>
          <p:cNvPicPr>
            <a:picLocks noChangeAspect="1"/>
          </p:cNvPicPr>
          <p:nvPr/>
        </p:nvPicPr>
        <p:blipFill>
          <a:blip r:embed="rId2"/>
          <a:stretch>
            <a:fillRect/>
          </a:stretch>
        </p:blipFill>
        <p:spPr>
          <a:xfrm>
            <a:off x="1436915" y="1201113"/>
            <a:ext cx="8963024" cy="5656887"/>
          </a:xfrm>
          <a:prstGeom prst="rect">
            <a:avLst/>
          </a:prstGeom>
        </p:spPr>
      </p:pic>
      <p:sp>
        <p:nvSpPr>
          <p:cNvPr id="11" name="テキスト ボックス 10"/>
          <p:cNvSpPr txBox="1"/>
          <p:nvPr/>
        </p:nvSpPr>
        <p:spPr>
          <a:xfrm>
            <a:off x="6453866" y="6321919"/>
            <a:ext cx="3430363" cy="369332"/>
          </a:xfrm>
          <a:prstGeom prst="rect">
            <a:avLst/>
          </a:prstGeom>
          <a:noFill/>
        </p:spPr>
        <p:txBody>
          <a:bodyPr wrap="none" rtlCol="0">
            <a:spAutoFit/>
          </a:bodyPr>
          <a:lstStyle/>
          <a:p>
            <a:r>
              <a:rPr kumimoji="1" lang="en-US" altLang="ja-JP" dirty="0" smtClean="0"/>
              <a:t>Structured Parallel </a:t>
            </a:r>
            <a:r>
              <a:rPr lang="en-US" altLang="ja-JP" dirty="0" smtClean="0"/>
              <a:t>P</a:t>
            </a:r>
            <a:r>
              <a:rPr kumimoji="1" lang="en-US" altLang="ja-JP" dirty="0" smtClean="0"/>
              <a:t>rocessing p.21</a:t>
            </a:r>
            <a:endParaRPr kumimoji="1" lang="ja-JP" altLang="en-US" dirty="0"/>
          </a:p>
        </p:txBody>
      </p:sp>
    </p:spTree>
    <p:extLst>
      <p:ext uri="{BB962C8B-B14F-4D97-AF65-F5344CB8AC3E}">
        <p14:creationId xmlns:p14="http://schemas.microsoft.com/office/powerpoint/2010/main" val="24267969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画像処理で使う代表的なパターン</a:t>
            </a:r>
            <a:endParaRPr kumimoji="1" lang="ja-JP" altLang="en-US" dirty="0"/>
          </a:p>
        </p:txBody>
      </p:sp>
      <p:sp>
        <p:nvSpPr>
          <p:cNvPr id="3" name="テキスト プレースホルダー 2"/>
          <p:cNvSpPr>
            <a:spLocks noGrp="1"/>
          </p:cNvSpPr>
          <p:nvPr>
            <p:ph type="body" idx="1"/>
          </p:nvPr>
        </p:nvSpPr>
        <p:spPr/>
        <p:txBody>
          <a:bodyPr/>
          <a:lstStyle/>
          <a:p>
            <a:r>
              <a:rPr lang="ja-JP" altLang="en-US" sz="3200" dirty="0" smtClean="0"/>
              <a:t>データ並列</a:t>
            </a:r>
            <a:endParaRPr kumimoji="1" lang="ja-JP" altLang="en-US" sz="3200" dirty="0"/>
          </a:p>
        </p:txBody>
      </p:sp>
      <p:sp>
        <p:nvSpPr>
          <p:cNvPr id="4" name="コンテンツ プレースホルダー 3"/>
          <p:cNvSpPr>
            <a:spLocks noGrp="1"/>
          </p:cNvSpPr>
          <p:nvPr>
            <p:ph sz="half" idx="2"/>
          </p:nvPr>
        </p:nvSpPr>
        <p:spPr/>
        <p:txBody>
          <a:bodyPr>
            <a:normAutofit lnSpcReduction="10000"/>
          </a:bodyPr>
          <a:lstStyle/>
          <a:p>
            <a:pPr>
              <a:lnSpc>
                <a:spcPct val="150000"/>
              </a:lnSpc>
            </a:pPr>
            <a:r>
              <a:rPr lang="en-US" altLang="ja-JP" sz="3600" dirty="0" smtClean="0"/>
              <a:t>Map</a:t>
            </a:r>
            <a:r>
              <a:rPr lang="ja-JP" altLang="en-US" sz="3600" dirty="0" smtClean="0"/>
              <a:t>（４章）</a:t>
            </a:r>
            <a:endParaRPr lang="en-US" altLang="ja-JP" sz="3600" dirty="0"/>
          </a:p>
          <a:p>
            <a:pPr>
              <a:lnSpc>
                <a:spcPct val="150000"/>
              </a:lnSpc>
            </a:pPr>
            <a:r>
              <a:rPr lang="en-US" altLang="ja-JP" sz="3600" dirty="0" smtClean="0"/>
              <a:t>Stencil</a:t>
            </a:r>
            <a:r>
              <a:rPr lang="ja-JP" altLang="en-US" sz="3600" dirty="0" smtClean="0"/>
              <a:t>（７章）</a:t>
            </a:r>
            <a:endParaRPr lang="en-US" altLang="ja-JP" sz="3600" dirty="0"/>
          </a:p>
          <a:p>
            <a:pPr>
              <a:lnSpc>
                <a:spcPct val="150000"/>
              </a:lnSpc>
            </a:pPr>
            <a:r>
              <a:rPr lang="en-US" altLang="ja-JP" sz="3600" dirty="0" smtClean="0"/>
              <a:t>Reduction</a:t>
            </a:r>
            <a:r>
              <a:rPr lang="ja-JP" altLang="en-US" sz="3600" dirty="0" smtClean="0"/>
              <a:t>（５章）</a:t>
            </a:r>
            <a:endParaRPr lang="en-US" altLang="ja-JP" sz="3600" dirty="0"/>
          </a:p>
          <a:p>
            <a:pPr>
              <a:lnSpc>
                <a:spcPct val="150000"/>
              </a:lnSpc>
            </a:pPr>
            <a:r>
              <a:rPr lang="en-US" altLang="ja-JP" sz="3600" dirty="0" smtClean="0"/>
              <a:t>Scan</a:t>
            </a:r>
            <a:r>
              <a:rPr lang="ja-JP" altLang="en-US" sz="3600" dirty="0"/>
              <a:t> （５章）</a:t>
            </a:r>
            <a:endParaRPr lang="en-US" altLang="ja-JP" sz="3600" dirty="0"/>
          </a:p>
          <a:p>
            <a:pPr>
              <a:lnSpc>
                <a:spcPct val="150000"/>
              </a:lnSpc>
            </a:pPr>
            <a:endParaRPr kumimoji="1" lang="ja-JP" altLang="en-US" sz="3600" dirty="0"/>
          </a:p>
        </p:txBody>
      </p:sp>
      <p:sp>
        <p:nvSpPr>
          <p:cNvPr id="5" name="テキスト プレースホルダー 4"/>
          <p:cNvSpPr>
            <a:spLocks noGrp="1"/>
          </p:cNvSpPr>
          <p:nvPr>
            <p:ph type="body" sz="quarter" idx="3"/>
          </p:nvPr>
        </p:nvSpPr>
        <p:spPr/>
        <p:txBody>
          <a:bodyPr>
            <a:normAutofit/>
          </a:bodyPr>
          <a:lstStyle/>
          <a:p>
            <a:r>
              <a:rPr kumimoji="1" lang="ja-JP" altLang="en-US" sz="3200" dirty="0" smtClean="0"/>
              <a:t>プロセス並列</a:t>
            </a:r>
            <a:endParaRPr kumimoji="1" lang="ja-JP" altLang="en-US" sz="3200" dirty="0"/>
          </a:p>
        </p:txBody>
      </p:sp>
      <p:sp>
        <p:nvSpPr>
          <p:cNvPr id="6" name="コンテンツ プレースホルダー 5"/>
          <p:cNvSpPr>
            <a:spLocks noGrp="1"/>
          </p:cNvSpPr>
          <p:nvPr>
            <p:ph sz="quarter" idx="4"/>
          </p:nvPr>
        </p:nvSpPr>
        <p:spPr/>
        <p:txBody>
          <a:bodyPr/>
          <a:lstStyle/>
          <a:p>
            <a:pPr>
              <a:lnSpc>
                <a:spcPct val="150000"/>
              </a:lnSpc>
            </a:pPr>
            <a:r>
              <a:rPr lang="en-US" altLang="ja-JP" sz="3600" dirty="0" smtClean="0"/>
              <a:t>Fork-join</a:t>
            </a:r>
            <a:r>
              <a:rPr lang="ja-JP" altLang="en-US" sz="3600" dirty="0" smtClean="0"/>
              <a:t>（８章）</a:t>
            </a:r>
            <a:endParaRPr lang="en-US" altLang="ja-JP" sz="3600" dirty="0"/>
          </a:p>
          <a:p>
            <a:pPr>
              <a:lnSpc>
                <a:spcPct val="150000"/>
              </a:lnSpc>
            </a:pPr>
            <a:r>
              <a:rPr lang="en-US" altLang="ja-JP" sz="3600" dirty="0" smtClean="0"/>
              <a:t>Pile-line</a:t>
            </a:r>
            <a:r>
              <a:rPr lang="ja-JP" altLang="en-US" sz="3600" dirty="0" smtClean="0"/>
              <a:t>（９章）</a:t>
            </a:r>
            <a:endParaRPr lang="en-US" altLang="ja-JP" sz="3600" dirty="0"/>
          </a:p>
          <a:p>
            <a:pPr>
              <a:lnSpc>
                <a:spcPct val="150000"/>
              </a:lnSpc>
            </a:pPr>
            <a:endParaRPr kumimoji="1" lang="ja-JP" altLang="en-US" sz="3600" dirty="0"/>
          </a:p>
        </p:txBody>
      </p:sp>
      <p:sp>
        <p:nvSpPr>
          <p:cNvPr id="7" name="スライド番号プレースホルダー 6"/>
          <p:cNvSpPr>
            <a:spLocks noGrp="1"/>
          </p:cNvSpPr>
          <p:nvPr>
            <p:ph type="sldNum" sz="quarter" idx="12"/>
          </p:nvPr>
        </p:nvSpPr>
        <p:spPr/>
        <p:txBody>
          <a:bodyPr/>
          <a:lstStyle/>
          <a:p>
            <a:fld id="{6610F142-3F0F-4891-85ED-B3DFF9789FC8}" type="slidenum">
              <a:rPr kumimoji="1" lang="ja-JP" altLang="en-US" smtClean="0"/>
              <a:t>35</a:t>
            </a:fld>
            <a:endParaRPr kumimoji="1" lang="ja-JP" altLang="en-US"/>
          </a:p>
        </p:txBody>
      </p:sp>
    </p:spTree>
    <p:extLst>
      <p:ext uri="{BB962C8B-B14F-4D97-AF65-F5344CB8AC3E}">
        <p14:creationId xmlns:p14="http://schemas.microsoft.com/office/powerpoint/2010/main" val="38904665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Map</a:t>
            </a:r>
            <a:endParaRPr kumimoji="1" lang="ja-JP" altLang="en-US" dirty="0"/>
          </a:p>
        </p:txBody>
      </p:sp>
      <p:sp>
        <p:nvSpPr>
          <p:cNvPr id="9" name="コンテンツ プレースホルダー 8"/>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36</a:t>
            </a:fld>
            <a:endParaRPr kumimoji="1" lang="ja-JP" altLang="en-US"/>
          </a:p>
        </p:txBody>
      </p:sp>
      <p:pic>
        <p:nvPicPr>
          <p:cNvPr id="5" name="図 4"/>
          <p:cNvPicPr>
            <a:picLocks noChangeAspect="1"/>
          </p:cNvPicPr>
          <p:nvPr/>
        </p:nvPicPr>
        <p:blipFill>
          <a:blip r:embed="rId2"/>
          <a:stretch>
            <a:fillRect/>
          </a:stretch>
        </p:blipFill>
        <p:spPr>
          <a:xfrm>
            <a:off x="6096000" y="1365453"/>
            <a:ext cx="5880735" cy="4811510"/>
          </a:xfrm>
          <a:prstGeom prst="rect">
            <a:avLst/>
          </a:prstGeom>
        </p:spPr>
      </p:pic>
      <p:sp>
        <p:nvSpPr>
          <p:cNvPr id="3" name="テキスト ボックス 2"/>
          <p:cNvSpPr txBox="1"/>
          <p:nvPr/>
        </p:nvSpPr>
        <p:spPr>
          <a:xfrm>
            <a:off x="290286" y="2017485"/>
            <a:ext cx="5881913" cy="2677656"/>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すべての要素を並列化し，要素ごとに計算する．</a:t>
            </a:r>
            <a:endParaRPr kumimoji="1" lang="en-US" altLang="ja-JP" sz="2800" dirty="0" smtClean="0"/>
          </a:p>
          <a:p>
            <a:pPr>
              <a:lnSpc>
                <a:spcPct val="150000"/>
              </a:lnSpc>
            </a:pPr>
            <a:r>
              <a:rPr kumimoji="1" lang="ja-JP" altLang="en-US" sz="2800" dirty="0" smtClean="0"/>
              <a:t>各要素に依存関係無し．</a:t>
            </a:r>
            <a:endParaRPr kumimoji="1" lang="ja-JP" altLang="en-US" sz="2800" dirty="0"/>
          </a:p>
        </p:txBody>
      </p:sp>
    </p:spTree>
    <p:extLst>
      <p:ext uri="{BB962C8B-B14F-4D97-AF65-F5344CB8AC3E}">
        <p14:creationId xmlns:p14="http://schemas.microsoft.com/office/powerpoint/2010/main" val="2254858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Stencil</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37</a:t>
            </a:fld>
            <a:endParaRPr kumimoji="1" lang="ja-JP" altLang="en-US"/>
          </a:p>
        </p:txBody>
      </p:sp>
      <p:pic>
        <p:nvPicPr>
          <p:cNvPr id="5" name="図 4"/>
          <p:cNvPicPr>
            <a:picLocks noChangeAspect="1"/>
          </p:cNvPicPr>
          <p:nvPr/>
        </p:nvPicPr>
        <p:blipFill>
          <a:blip r:embed="rId2"/>
          <a:stretch>
            <a:fillRect/>
          </a:stretch>
        </p:blipFill>
        <p:spPr>
          <a:xfrm>
            <a:off x="4436659" y="2231458"/>
            <a:ext cx="7584798" cy="3584121"/>
          </a:xfrm>
          <a:prstGeom prst="rect">
            <a:avLst/>
          </a:prstGeom>
        </p:spPr>
      </p:pic>
      <p:sp>
        <p:nvSpPr>
          <p:cNvPr id="7" name="テキスト ボックス 6"/>
          <p:cNvSpPr txBox="1"/>
          <p:nvPr/>
        </p:nvSpPr>
        <p:spPr>
          <a:xfrm>
            <a:off x="290286" y="2017485"/>
            <a:ext cx="5910489" cy="2677656"/>
          </a:xfrm>
          <a:prstGeom prst="rect">
            <a:avLst/>
          </a:prstGeom>
          <a:noFill/>
        </p:spPr>
        <p:txBody>
          <a:bodyPr wrap="square" rtlCol="0">
            <a:spAutoFit/>
          </a:bodyPr>
          <a:lstStyle/>
          <a:p>
            <a:pPr>
              <a:lnSpc>
                <a:spcPct val="150000"/>
              </a:lnSpc>
            </a:pPr>
            <a:r>
              <a:rPr kumimoji="1" lang="en-US" altLang="ja-JP" sz="2800" dirty="0" smtClean="0"/>
              <a:t>Map</a:t>
            </a:r>
            <a:r>
              <a:rPr kumimoji="1" lang="ja-JP" altLang="en-US" sz="2800" dirty="0" smtClean="0"/>
              <a:t>の発展形．</a:t>
            </a:r>
            <a:endParaRPr kumimoji="1" lang="en-US" altLang="ja-JP" sz="2800" dirty="0" smtClean="0"/>
          </a:p>
          <a:p>
            <a:pPr>
              <a:lnSpc>
                <a:spcPct val="150000"/>
              </a:lnSpc>
            </a:pPr>
            <a:r>
              <a:rPr kumimoji="1" lang="ja-JP" altLang="en-US" sz="2800" dirty="0" smtClean="0"/>
              <a:t>要素をまず集約した後，</a:t>
            </a:r>
            <a:r>
              <a:rPr kumimoji="1" lang="en-US" altLang="ja-JP" sz="2800" dirty="0" smtClean="0"/>
              <a:t>Map</a:t>
            </a:r>
            <a:r>
              <a:rPr kumimoji="1" lang="ja-JP" altLang="en-US" sz="2800" dirty="0" err="1" smtClean="0"/>
              <a:t>のように</a:t>
            </a:r>
            <a:r>
              <a:rPr kumimoji="1" lang="ja-JP" altLang="en-US" sz="2800" dirty="0" smtClean="0"/>
              <a:t>並列化し，要素ごとに計算する．</a:t>
            </a:r>
            <a:endParaRPr kumimoji="1" lang="en-US" altLang="ja-JP" sz="2800" dirty="0" smtClean="0"/>
          </a:p>
          <a:p>
            <a:pPr>
              <a:lnSpc>
                <a:spcPct val="150000"/>
              </a:lnSpc>
            </a:pPr>
            <a:r>
              <a:rPr kumimoji="1" lang="ja-JP" altLang="en-US" sz="2800" dirty="0" smtClean="0"/>
              <a:t>集約後に各要素に依存関係無し．</a:t>
            </a:r>
            <a:endParaRPr kumimoji="1" lang="ja-JP" altLang="en-US" sz="2800" dirty="0"/>
          </a:p>
        </p:txBody>
      </p:sp>
    </p:spTree>
    <p:extLst>
      <p:ext uri="{BB962C8B-B14F-4D97-AF65-F5344CB8AC3E}">
        <p14:creationId xmlns:p14="http://schemas.microsoft.com/office/powerpoint/2010/main" val="10057209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Reduction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38</a:t>
            </a:fld>
            <a:endParaRPr kumimoji="1" lang="ja-JP" altLang="en-US"/>
          </a:p>
        </p:txBody>
      </p:sp>
      <p:pic>
        <p:nvPicPr>
          <p:cNvPr id="5" name="図 4"/>
          <p:cNvPicPr>
            <a:picLocks noChangeAspect="1"/>
          </p:cNvPicPr>
          <p:nvPr/>
        </p:nvPicPr>
        <p:blipFill>
          <a:blip r:embed="rId2"/>
          <a:stretch>
            <a:fillRect/>
          </a:stretch>
        </p:blipFill>
        <p:spPr>
          <a:xfrm>
            <a:off x="5537540" y="2537905"/>
            <a:ext cx="6494463" cy="3917550"/>
          </a:xfrm>
          <a:prstGeom prst="rect">
            <a:avLst/>
          </a:prstGeom>
        </p:spPr>
      </p:pic>
      <p:sp>
        <p:nvSpPr>
          <p:cNvPr id="9" name="テキスト ボックス 8"/>
          <p:cNvSpPr txBox="1"/>
          <p:nvPr/>
        </p:nvSpPr>
        <p:spPr>
          <a:xfrm>
            <a:off x="290286" y="2017485"/>
            <a:ext cx="5881913" cy="2677656"/>
          </a:xfrm>
          <a:prstGeom prst="rect">
            <a:avLst/>
          </a:prstGeom>
          <a:noFill/>
        </p:spPr>
        <p:txBody>
          <a:bodyPr wrap="square" rtlCol="0">
            <a:spAutoFit/>
          </a:bodyPr>
          <a:lstStyle/>
          <a:p>
            <a:pPr>
              <a:lnSpc>
                <a:spcPct val="150000"/>
              </a:lnSpc>
            </a:pPr>
            <a:r>
              <a:rPr lang="ja-JP" altLang="en-US" sz="2800" dirty="0" smtClean="0"/>
              <a:t>並列化しづらい形１</a:t>
            </a:r>
            <a:endParaRPr kumimoji="1" lang="en-US" altLang="ja-JP" sz="2800" dirty="0" smtClean="0"/>
          </a:p>
          <a:p>
            <a:pPr>
              <a:lnSpc>
                <a:spcPct val="150000"/>
              </a:lnSpc>
            </a:pPr>
            <a:r>
              <a:rPr kumimoji="1" lang="ja-JP" altLang="en-US" sz="2800" dirty="0" smtClean="0"/>
              <a:t>分割統治法により，サブ領域で計算した後に，その計算結果を統合する．</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22247184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39</a:t>
            </a:fld>
            <a:endParaRPr kumimoji="1" lang="ja-JP" altLang="en-US"/>
          </a:p>
        </p:txBody>
      </p:sp>
      <p:pic>
        <p:nvPicPr>
          <p:cNvPr id="5" name="図 4"/>
          <p:cNvPicPr>
            <a:picLocks noChangeAspect="1"/>
          </p:cNvPicPr>
          <p:nvPr/>
        </p:nvPicPr>
        <p:blipFill>
          <a:blip r:embed="rId2"/>
          <a:stretch>
            <a:fillRect/>
          </a:stretch>
        </p:blipFill>
        <p:spPr>
          <a:xfrm>
            <a:off x="6096000" y="1337638"/>
            <a:ext cx="5914745" cy="4182723"/>
          </a:xfrm>
          <a:prstGeom prst="rect">
            <a:avLst/>
          </a:prstGeom>
        </p:spPr>
      </p:pic>
      <p:sp>
        <p:nvSpPr>
          <p:cNvPr id="6" name="テキスト ボックス 5"/>
          <p:cNvSpPr txBox="1"/>
          <p:nvPr/>
        </p:nvSpPr>
        <p:spPr>
          <a:xfrm>
            <a:off x="290286" y="2017485"/>
            <a:ext cx="5881913" cy="3323987"/>
          </a:xfrm>
          <a:prstGeom prst="rect">
            <a:avLst/>
          </a:prstGeom>
          <a:noFill/>
        </p:spPr>
        <p:txBody>
          <a:bodyPr wrap="square" rtlCol="0">
            <a:spAutoFit/>
          </a:bodyPr>
          <a:lstStyle/>
          <a:p>
            <a:pPr>
              <a:lnSpc>
                <a:spcPct val="150000"/>
              </a:lnSpc>
            </a:pPr>
            <a:r>
              <a:rPr lang="ja-JP" altLang="en-US" sz="2800" dirty="0" smtClean="0"/>
              <a:t>並列化しづらい形２</a:t>
            </a:r>
            <a:endParaRPr lang="en-US" altLang="ja-JP" sz="2800" dirty="0" smtClean="0"/>
          </a:p>
          <a:p>
            <a:pPr>
              <a:lnSpc>
                <a:spcPct val="150000"/>
              </a:lnSpc>
            </a:pPr>
            <a:r>
              <a:rPr kumimoji="1" lang="en-US" altLang="ja-JP" sz="2800" dirty="0" smtClean="0"/>
              <a:t>Reduction</a:t>
            </a:r>
            <a:r>
              <a:rPr kumimoji="1" lang="ja-JP" altLang="en-US" sz="2800" dirty="0" smtClean="0"/>
              <a:t>の処理をさらに多段に接続した処理．この形になると無理な並列化が必要か考えるところ．</a:t>
            </a:r>
            <a:endParaRPr kumimoji="1" lang="en-US" altLang="ja-JP" sz="2800" dirty="0" smtClean="0"/>
          </a:p>
          <a:p>
            <a:pPr>
              <a:lnSpc>
                <a:spcPct val="150000"/>
              </a:lnSpc>
            </a:pPr>
            <a:r>
              <a:rPr kumimoji="1" lang="ja-JP" altLang="en-US" sz="2800" dirty="0" smtClean="0"/>
              <a:t>各要素に依存関係</a:t>
            </a:r>
            <a:r>
              <a:rPr kumimoji="1" lang="ja-JP" altLang="en-US" sz="2800" dirty="0" smtClean="0">
                <a:solidFill>
                  <a:srgbClr val="FF3300"/>
                </a:solidFill>
              </a:rPr>
              <a:t>大有り</a:t>
            </a:r>
            <a:r>
              <a:rPr kumimoji="1" lang="ja-JP" altLang="en-US" sz="2800" dirty="0" smtClean="0"/>
              <a:t>．</a:t>
            </a:r>
            <a:endParaRPr kumimoji="1" lang="ja-JP" altLang="en-US" sz="2800" dirty="0"/>
          </a:p>
        </p:txBody>
      </p:sp>
    </p:spTree>
    <p:extLst>
      <p:ext uri="{BB962C8B-B14F-4D97-AF65-F5344CB8AC3E}">
        <p14:creationId xmlns:p14="http://schemas.microsoft.com/office/powerpoint/2010/main" val="4181571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質問</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727120815"/>
              </p:ext>
            </p:extLst>
          </p:nvPr>
        </p:nvGraphicFramePr>
        <p:xfrm>
          <a:off x="838199" y="1825625"/>
          <a:ext cx="1109254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4</a:t>
            </a:fld>
            <a:endParaRPr kumimoji="1" lang="ja-JP" altLang="en-US"/>
          </a:p>
        </p:txBody>
      </p:sp>
    </p:spTree>
    <p:extLst>
      <p:ext uri="{BB962C8B-B14F-4D97-AF65-F5344CB8AC3E}">
        <p14:creationId xmlns:p14="http://schemas.microsoft.com/office/powerpoint/2010/main" val="26977303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Fork-join</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40</a:t>
            </a:fld>
            <a:endParaRPr kumimoji="1" lang="ja-JP" altLang="en-US"/>
          </a:p>
        </p:txBody>
      </p:sp>
      <p:pic>
        <p:nvPicPr>
          <p:cNvPr id="5" name="図 4"/>
          <p:cNvPicPr>
            <a:picLocks noChangeAspect="1"/>
          </p:cNvPicPr>
          <p:nvPr/>
        </p:nvPicPr>
        <p:blipFill>
          <a:blip r:embed="rId2"/>
          <a:stretch>
            <a:fillRect/>
          </a:stretch>
        </p:blipFill>
        <p:spPr>
          <a:xfrm>
            <a:off x="5258428" y="659130"/>
            <a:ext cx="6704344" cy="5539740"/>
          </a:xfrm>
          <a:prstGeom prst="rect">
            <a:avLst/>
          </a:prstGeom>
        </p:spPr>
      </p:pic>
      <p:sp>
        <p:nvSpPr>
          <p:cNvPr id="8" name="テキスト ボックス 7"/>
          <p:cNvSpPr txBox="1"/>
          <p:nvPr/>
        </p:nvSpPr>
        <p:spPr>
          <a:xfrm>
            <a:off x="290286" y="2017485"/>
            <a:ext cx="5881913" cy="2031325"/>
          </a:xfrm>
          <a:prstGeom prst="rect">
            <a:avLst/>
          </a:prstGeom>
          <a:noFill/>
        </p:spPr>
        <p:txBody>
          <a:bodyPr wrap="square" rtlCol="0">
            <a:spAutoFit/>
          </a:bodyPr>
          <a:lstStyle/>
          <a:p>
            <a:pPr>
              <a:lnSpc>
                <a:spcPct val="150000"/>
              </a:lnSpc>
            </a:pPr>
            <a:r>
              <a:rPr kumimoji="1" lang="ja-JP" altLang="en-US" sz="2800" dirty="0" smtClean="0"/>
              <a:t>基本形．</a:t>
            </a:r>
            <a:endParaRPr kumimoji="1" lang="en-US" altLang="ja-JP" sz="2800" dirty="0" smtClean="0"/>
          </a:p>
          <a:p>
            <a:pPr>
              <a:lnSpc>
                <a:spcPct val="150000"/>
              </a:lnSpc>
            </a:pPr>
            <a:r>
              <a:rPr kumimoji="1" lang="ja-JP" altLang="en-US" sz="2800" dirty="0" smtClean="0"/>
              <a:t>並列化はすべて</a:t>
            </a:r>
            <a:r>
              <a:rPr kumimoji="1" lang="en-US" altLang="ja-JP" sz="2800" dirty="0" smtClean="0"/>
              <a:t>Fork-join</a:t>
            </a:r>
            <a:r>
              <a:rPr lang="en-US" altLang="ja-JP" sz="2800" dirty="0" smtClean="0"/>
              <a:t>.</a:t>
            </a:r>
            <a:endParaRPr kumimoji="1" lang="en-US" altLang="ja-JP" sz="2800" dirty="0" smtClean="0"/>
          </a:p>
          <a:p>
            <a:pPr>
              <a:lnSpc>
                <a:spcPct val="150000"/>
              </a:lnSpc>
            </a:pPr>
            <a:r>
              <a:rPr kumimoji="1" lang="ja-JP" altLang="en-US" sz="2800" dirty="0" smtClean="0"/>
              <a:t>タスクやフローを並列する基本形．</a:t>
            </a:r>
            <a:endParaRPr kumimoji="1" lang="ja-JP" altLang="en-US" sz="2800" dirty="0"/>
          </a:p>
        </p:txBody>
      </p:sp>
    </p:spTree>
    <p:extLst>
      <p:ext uri="{BB962C8B-B14F-4D97-AF65-F5344CB8AC3E}">
        <p14:creationId xmlns:p14="http://schemas.microsoft.com/office/powerpoint/2010/main" val="445395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Pile-line</a:t>
            </a:r>
            <a:endParaRPr kumimoji="1" lang="ja-JP" altLang="en-US" dirty="0"/>
          </a:p>
        </p:txBody>
      </p:sp>
      <p:sp>
        <p:nvSpPr>
          <p:cNvPr id="6" name="コンテンツ プレースホルダー 5"/>
          <p:cNvSpPr>
            <a:spLocks noGrp="1"/>
          </p:cNvSpPr>
          <p:nvPr>
            <p:ph sz="half" idx="2"/>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41</a:t>
            </a:fld>
            <a:endParaRPr kumimoji="1" lang="ja-JP" altLang="en-US"/>
          </a:p>
        </p:txBody>
      </p:sp>
      <p:pic>
        <p:nvPicPr>
          <p:cNvPr id="5" name="図 4"/>
          <p:cNvPicPr>
            <a:picLocks noChangeAspect="1"/>
          </p:cNvPicPr>
          <p:nvPr/>
        </p:nvPicPr>
        <p:blipFill>
          <a:blip r:embed="rId2"/>
          <a:stretch>
            <a:fillRect/>
          </a:stretch>
        </p:blipFill>
        <p:spPr>
          <a:xfrm>
            <a:off x="5550780" y="1027906"/>
            <a:ext cx="6424440" cy="5176837"/>
          </a:xfrm>
          <a:prstGeom prst="rect">
            <a:avLst/>
          </a:prstGeom>
        </p:spPr>
      </p:pic>
      <p:sp>
        <p:nvSpPr>
          <p:cNvPr id="7" name="テキスト ボックス 6"/>
          <p:cNvSpPr txBox="1"/>
          <p:nvPr/>
        </p:nvSpPr>
        <p:spPr>
          <a:xfrm>
            <a:off x="290286" y="2017485"/>
            <a:ext cx="5881913" cy="1384995"/>
          </a:xfrm>
          <a:prstGeom prst="rect">
            <a:avLst/>
          </a:prstGeom>
          <a:noFill/>
        </p:spPr>
        <p:txBody>
          <a:bodyPr wrap="square" rtlCol="0">
            <a:spAutoFit/>
          </a:bodyPr>
          <a:lstStyle/>
          <a:p>
            <a:pPr>
              <a:lnSpc>
                <a:spcPct val="150000"/>
              </a:lnSpc>
            </a:pPr>
            <a:r>
              <a:rPr kumimoji="1" lang="en-US" altLang="ja-JP" sz="2800" dirty="0" smtClean="0"/>
              <a:t>Fork-join</a:t>
            </a:r>
            <a:r>
              <a:rPr kumimoji="1" lang="ja-JP" altLang="en-US" sz="2800" dirty="0" smtClean="0"/>
              <a:t>の発展形．</a:t>
            </a:r>
            <a:endParaRPr kumimoji="1" lang="en-US" altLang="ja-JP" sz="2800" dirty="0" smtClean="0"/>
          </a:p>
          <a:p>
            <a:pPr>
              <a:lnSpc>
                <a:spcPct val="150000"/>
              </a:lnSpc>
            </a:pPr>
            <a:r>
              <a:rPr lang="ja-JP" altLang="en-US" sz="2800" dirty="0" smtClean="0"/>
              <a:t>多段式のパイプライン</a:t>
            </a:r>
            <a:endParaRPr lang="en-US" altLang="ja-JP" sz="2800" dirty="0" smtClean="0"/>
          </a:p>
        </p:txBody>
      </p:sp>
    </p:spTree>
    <p:extLst>
      <p:ext uri="{BB962C8B-B14F-4D97-AF65-F5344CB8AC3E}">
        <p14:creationId xmlns:p14="http://schemas.microsoft.com/office/powerpoint/2010/main" val="20027506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画像処理への分類の適用</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ポイントオペレータ </a:t>
            </a:r>
            <a:r>
              <a:rPr kumimoji="1" lang="en-US" altLang="ja-JP" dirty="0" smtClean="0"/>
              <a:t>(Map)</a:t>
            </a:r>
          </a:p>
          <a:p>
            <a:pPr lvl="1"/>
            <a:r>
              <a:rPr lang="ja-JP" altLang="en-US" dirty="0" smtClean="0"/>
              <a:t>閾値処理，</a:t>
            </a:r>
            <a:r>
              <a:rPr lang="en-US" altLang="ja-JP" dirty="0" smtClean="0"/>
              <a:t>LUT</a:t>
            </a:r>
            <a:r>
              <a:rPr lang="ja-JP" altLang="en-US" dirty="0" err="1"/>
              <a:t>，</a:t>
            </a:r>
            <a:r>
              <a:rPr lang="ja-JP" altLang="en-US" dirty="0" smtClean="0"/>
              <a:t>色変換，アルファブレンド</a:t>
            </a:r>
            <a:endParaRPr kumimoji="1" lang="en-US" altLang="ja-JP" dirty="0" smtClean="0"/>
          </a:p>
          <a:p>
            <a:r>
              <a:rPr lang="ja-JP" altLang="en-US" dirty="0" smtClean="0"/>
              <a:t>エリアオペレータ </a:t>
            </a:r>
            <a:r>
              <a:rPr lang="en-US" altLang="ja-JP" dirty="0" smtClean="0"/>
              <a:t>(Map)</a:t>
            </a:r>
            <a:endParaRPr kumimoji="1" lang="en-US" altLang="ja-JP" dirty="0" smtClean="0"/>
          </a:p>
          <a:p>
            <a:pPr lvl="1"/>
            <a:r>
              <a:rPr lang="ja-JP" altLang="en-US" dirty="0" smtClean="0"/>
              <a:t>平滑化フィルタなど</a:t>
            </a:r>
            <a:r>
              <a:rPr lang="en-US" altLang="ja-JP" dirty="0" smtClean="0"/>
              <a:t>FIR</a:t>
            </a:r>
            <a:r>
              <a:rPr lang="ja-JP" altLang="en-US" dirty="0" smtClean="0"/>
              <a:t>フィルタ，モルフォロジ演算，</a:t>
            </a:r>
            <a:endParaRPr lang="en-US" altLang="ja-JP" dirty="0" smtClean="0"/>
          </a:p>
          <a:p>
            <a:r>
              <a:rPr kumimoji="1" lang="ja-JP" altLang="en-US" dirty="0" smtClean="0"/>
              <a:t>周波数変換 </a:t>
            </a:r>
            <a:r>
              <a:rPr kumimoji="1" lang="en-US" altLang="ja-JP" dirty="0" smtClean="0"/>
              <a:t>(Scan ?</a:t>
            </a:r>
            <a:r>
              <a:rPr kumimoji="1" lang="ja-JP" altLang="en-US" dirty="0" smtClean="0"/>
              <a:t>専門的な分解方法が存在</a:t>
            </a:r>
            <a:r>
              <a:rPr kumimoji="1" lang="en-US" altLang="ja-JP" dirty="0" smtClean="0"/>
              <a:t>)</a:t>
            </a:r>
          </a:p>
          <a:p>
            <a:pPr lvl="1"/>
            <a:r>
              <a:rPr lang="ja-JP" altLang="en-US" dirty="0" smtClean="0"/>
              <a:t>フーリエ，サイン・コサイン，ウェーブレット</a:t>
            </a:r>
            <a:endParaRPr lang="en-US" altLang="ja-JP" dirty="0" smtClean="0"/>
          </a:p>
          <a:p>
            <a:r>
              <a:rPr lang="ja-JP" altLang="en-US" dirty="0" smtClean="0"/>
              <a:t>探索 </a:t>
            </a:r>
            <a:r>
              <a:rPr lang="en-US" altLang="ja-JP" dirty="0" smtClean="0"/>
              <a:t>(reduction)</a:t>
            </a:r>
          </a:p>
          <a:p>
            <a:pPr lvl="1"/>
            <a:r>
              <a:rPr lang="ja-JP" altLang="en-US" dirty="0" smtClean="0"/>
              <a:t>最大値，最小値</a:t>
            </a:r>
            <a:endParaRPr lang="en-US" altLang="ja-JP" dirty="0" smtClean="0"/>
          </a:p>
          <a:p>
            <a:r>
              <a:rPr kumimoji="1" lang="ja-JP" altLang="en-US" dirty="0" smtClean="0"/>
              <a:t>応用（</a:t>
            </a:r>
            <a:r>
              <a:rPr kumimoji="1" lang="en-US" altLang="ja-JP" dirty="0" smtClean="0"/>
              <a:t>fork-join, pipe-line</a:t>
            </a:r>
            <a:r>
              <a:rPr kumimoji="1" lang="ja-JP" altLang="en-US" dirty="0" smtClean="0"/>
              <a:t>）</a:t>
            </a:r>
            <a:endParaRPr kumimoji="1" lang="en-US" altLang="ja-JP" dirty="0" smtClean="0"/>
          </a:p>
          <a:p>
            <a:pPr lvl="1"/>
            <a:r>
              <a:rPr lang="ja-JP" altLang="en-US" dirty="0" smtClean="0"/>
              <a:t>セグメンテーション</a:t>
            </a:r>
            <a:r>
              <a:rPr lang="ja-JP" altLang="en-US" dirty="0"/>
              <a:t>，</a:t>
            </a:r>
            <a:r>
              <a:rPr lang="ja-JP" altLang="en-US" dirty="0" smtClean="0"/>
              <a:t>ステレオ対応，オプティカルフロー，</a:t>
            </a:r>
            <a:r>
              <a:rPr lang="en-US" altLang="ja-JP" dirty="0" smtClean="0"/>
              <a:t>SIFT</a:t>
            </a:r>
            <a:r>
              <a:rPr lang="ja-JP" altLang="en-US" dirty="0" err="1"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42</a:t>
            </a:fld>
            <a:endParaRPr kumimoji="1" lang="ja-JP" altLang="en-US"/>
          </a:p>
        </p:txBody>
      </p:sp>
    </p:spTree>
    <p:extLst>
      <p:ext uri="{BB962C8B-B14F-4D97-AF65-F5344CB8AC3E}">
        <p14:creationId xmlns:p14="http://schemas.microsoft.com/office/powerpoint/2010/main" val="42013841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実装</a:t>
            </a:r>
            <a:endParaRPr kumimoji="1" lang="ja-JP" altLang="en-US" dirty="0"/>
          </a:p>
        </p:txBody>
      </p:sp>
      <p:sp>
        <p:nvSpPr>
          <p:cNvPr id="3" name="テキスト プレースホルダー 2"/>
          <p:cNvSpPr>
            <a:spLocks noGrp="1"/>
          </p:cNvSpPr>
          <p:nvPr>
            <p:ph type="body" idx="1"/>
          </p:nvPr>
        </p:nvSpPr>
        <p:spPr/>
        <p:txBody>
          <a:bodyPr>
            <a:normAutofit/>
          </a:bodyPr>
          <a:lstStyle/>
          <a:p>
            <a:r>
              <a:rPr kumimoji="1" lang="ja-JP" altLang="en-US" dirty="0" smtClean="0"/>
              <a:t>実装手段</a:t>
            </a:r>
            <a:endParaRPr kumimoji="1" lang="en-US" altLang="ja-JP" dirty="0" smtClean="0"/>
          </a:p>
          <a:p>
            <a:r>
              <a:rPr kumimoji="1" lang="en-US" altLang="ja-JP" dirty="0" smtClean="0"/>
              <a:t>OpenMP</a:t>
            </a:r>
          </a:p>
          <a:p>
            <a:r>
              <a:rPr lang="en-US" altLang="ja-JP" dirty="0" smtClean="0"/>
              <a:t>SIMD</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43</a:t>
            </a:fld>
            <a:endParaRPr kumimoji="1" lang="ja-JP" altLang="en-US"/>
          </a:p>
        </p:txBody>
      </p:sp>
    </p:spTree>
    <p:extLst>
      <p:ext uri="{BB962C8B-B14F-4D97-AF65-F5344CB8AC3E}">
        <p14:creationId xmlns:p14="http://schemas.microsoft.com/office/powerpoint/2010/main" val="19008922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並列化の実装手段</a:t>
            </a:r>
            <a:endParaRPr kumimoji="1" lang="ja-JP" altLang="en-US" dirty="0"/>
          </a:p>
        </p:txBody>
      </p:sp>
      <p:sp>
        <p:nvSpPr>
          <p:cNvPr id="3" name="コンテンツ プレースホルダー 2"/>
          <p:cNvSpPr>
            <a:spLocks noGrp="1"/>
          </p:cNvSpPr>
          <p:nvPr>
            <p:ph idx="1"/>
          </p:nvPr>
        </p:nvSpPr>
        <p:spPr/>
        <p:txBody>
          <a:bodyPr>
            <a:noAutofit/>
          </a:bodyPr>
          <a:lstStyle/>
          <a:p>
            <a:pPr>
              <a:spcAft>
                <a:spcPts val="600"/>
              </a:spcAft>
            </a:pPr>
            <a:r>
              <a:rPr kumimoji="1" lang="en-US" altLang="ja-JP" dirty="0" smtClean="0"/>
              <a:t>PC</a:t>
            </a:r>
            <a:r>
              <a:rPr kumimoji="1" lang="ja-JP" altLang="en-US" dirty="0" smtClean="0"/>
              <a:t>クラスタ</a:t>
            </a:r>
            <a:endParaRPr kumimoji="1" lang="en-US" altLang="ja-JP" dirty="0" smtClean="0"/>
          </a:p>
          <a:p>
            <a:pPr lvl="1">
              <a:spcAft>
                <a:spcPts val="600"/>
              </a:spcAft>
            </a:pPr>
            <a:r>
              <a:rPr kumimoji="1" lang="en-US" altLang="ja-JP" dirty="0" smtClean="0"/>
              <a:t>MPI(</a:t>
            </a:r>
            <a:r>
              <a:rPr lang="en-US" altLang="ja-JP" dirty="0"/>
              <a:t>Message Passing Interface</a:t>
            </a:r>
            <a:r>
              <a:rPr kumimoji="1" lang="en-US" altLang="ja-JP" dirty="0" smtClean="0"/>
              <a:t>)</a:t>
            </a:r>
          </a:p>
          <a:p>
            <a:pPr>
              <a:spcAft>
                <a:spcPts val="600"/>
              </a:spcAft>
            </a:pPr>
            <a:r>
              <a:rPr kumimoji="1" lang="ja-JP" altLang="en-US" dirty="0" smtClean="0"/>
              <a:t>マルチコア並列化（</a:t>
            </a:r>
            <a:r>
              <a:rPr kumimoji="1" lang="en-US" altLang="ja-JP" dirty="0" smtClean="0"/>
              <a:t>MIMD</a:t>
            </a:r>
            <a:r>
              <a:rPr kumimoji="1" lang="ja-JP" altLang="en-US" dirty="0" smtClean="0"/>
              <a:t>）</a:t>
            </a:r>
            <a:endParaRPr kumimoji="1" lang="en-US" altLang="ja-JP" dirty="0" smtClean="0"/>
          </a:p>
          <a:p>
            <a:pPr lvl="1">
              <a:spcAft>
                <a:spcPts val="600"/>
              </a:spcAft>
            </a:pPr>
            <a:r>
              <a:rPr lang="en-US" altLang="ja-JP" dirty="0" smtClean="0"/>
              <a:t>OpenMP, Intel TBB, Intel </a:t>
            </a:r>
            <a:r>
              <a:rPr lang="en-US" altLang="ja-JP" dirty="0" err="1" smtClean="0"/>
              <a:t>Clik</a:t>
            </a:r>
            <a:r>
              <a:rPr lang="en-US" altLang="ja-JP" dirty="0" smtClean="0"/>
              <a:t>++, </a:t>
            </a:r>
            <a:r>
              <a:rPr lang="en-US" altLang="ja-JP" dirty="0"/>
              <a:t>Concurrency(MSVC), Grand Central Dispatch(Mac), </a:t>
            </a:r>
            <a:r>
              <a:rPr lang="en-US" altLang="ja-JP" dirty="0" smtClean="0"/>
              <a:t>C=CSTRIPES</a:t>
            </a:r>
          </a:p>
          <a:p>
            <a:pPr>
              <a:spcAft>
                <a:spcPts val="600"/>
              </a:spcAft>
            </a:pPr>
            <a:r>
              <a:rPr kumimoji="1" lang="en-US" altLang="ja-JP" dirty="0" smtClean="0"/>
              <a:t>SIMD</a:t>
            </a:r>
          </a:p>
          <a:p>
            <a:pPr lvl="1">
              <a:spcAft>
                <a:spcPts val="600"/>
              </a:spcAft>
            </a:pPr>
            <a:r>
              <a:rPr lang="en-US" altLang="ja-JP" dirty="0" smtClean="0"/>
              <a:t>(X86: MMX,SSE</a:t>
            </a:r>
            <a:r>
              <a:rPr lang="en-US" altLang="ja-JP" dirty="0"/>
              <a:t>, </a:t>
            </a:r>
            <a:r>
              <a:rPr lang="en-US" altLang="ja-JP" dirty="0" smtClean="0"/>
              <a:t>AVX, 3DNow!), (ARM:NEON)</a:t>
            </a:r>
            <a:endParaRPr lang="en-US" altLang="ja-JP" dirty="0"/>
          </a:p>
          <a:p>
            <a:pPr>
              <a:spcAft>
                <a:spcPts val="600"/>
              </a:spcAft>
            </a:pPr>
            <a:r>
              <a:rPr lang="en-US" altLang="ja-JP" dirty="0"/>
              <a:t>G</a:t>
            </a:r>
            <a:r>
              <a:rPr lang="en-US" altLang="ja-JP" dirty="0" smtClean="0"/>
              <a:t>PU</a:t>
            </a:r>
          </a:p>
          <a:p>
            <a:pPr lvl="1">
              <a:spcAft>
                <a:spcPts val="600"/>
              </a:spcAft>
            </a:pPr>
            <a:r>
              <a:rPr lang="en-US" altLang="ja-JP" dirty="0" smtClean="0"/>
              <a:t>Cuda, OpenCL, </a:t>
            </a:r>
            <a:r>
              <a:rPr lang="en-US" altLang="ja-JP" dirty="0" err="1" smtClean="0"/>
              <a:t>OpenACC</a:t>
            </a: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44</a:t>
            </a:fld>
            <a:endParaRPr kumimoji="1" lang="ja-JP" altLang="en-US"/>
          </a:p>
        </p:txBody>
      </p:sp>
    </p:spTree>
    <p:extLst>
      <p:ext uri="{BB962C8B-B14F-4D97-AF65-F5344CB8AC3E}">
        <p14:creationId xmlns:p14="http://schemas.microsoft.com/office/powerpoint/2010/main" val="2282510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00802" y="63500"/>
            <a:ext cx="8719347" cy="6546850"/>
          </a:xfrm>
          <a:prstGeom prst="rect">
            <a:avLst/>
          </a:prstGeom>
        </p:spPr>
      </p:pic>
      <p:sp>
        <p:nvSpPr>
          <p:cNvPr id="5" name="テキスト ボックス 4"/>
          <p:cNvSpPr txBox="1"/>
          <p:nvPr/>
        </p:nvSpPr>
        <p:spPr>
          <a:xfrm>
            <a:off x="8940694" y="184437"/>
            <a:ext cx="3094052" cy="830997"/>
          </a:xfrm>
          <a:prstGeom prst="rect">
            <a:avLst/>
          </a:prstGeom>
          <a:noFill/>
        </p:spPr>
        <p:txBody>
          <a:bodyPr wrap="none" rtlCol="0">
            <a:spAutoFit/>
          </a:bodyPr>
          <a:lstStyle/>
          <a:p>
            <a:r>
              <a:rPr kumimoji="1" lang="en-US" altLang="ja-JP" sz="2400" dirty="0" smtClean="0"/>
              <a:t>OpenCV3.0 Roadmap</a:t>
            </a:r>
          </a:p>
          <a:p>
            <a:r>
              <a:rPr kumimoji="1" lang="en-US" altLang="ja-JP" sz="2400" dirty="0" smtClean="0"/>
              <a:t> Proc. ICVS</a:t>
            </a:r>
            <a:endParaRPr kumimoji="1" lang="ja-JP" altLang="en-US" sz="2400" dirty="0"/>
          </a:p>
        </p:txBody>
      </p:sp>
      <p:sp>
        <p:nvSpPr>
          <p:cNvPr id="7" name="テキスト ボックス 6"/>
          <p:cNvSpPr txBox="1"/>
          <p:nvPr/>
        </p:nvSpPr>
        <p:spPr>
          <a:xfrm>
            <a:off x="9009910" y="2335708"/>
            <a:ext cx="2749471" cy="707886"/>
          </a:xfrm>
          <a:prstGeom prst="rect">
            <a:avLst/>
          </a:prstGeom>
          <a:noFill/>
        </p:spPr>
        <p:txBody>
          <a:bodyPr wrap="none" rtlCol="0">
            <a:spAutoFit/>
          </a:bodyPr>
          <a:lstStyle/>
          <a:p>
            <a:r>
              <a:rPr lang="ja-JP" altLang="en-US" sz="2000" dirty="0" smtClean="0"/>
              <a:t>高速な外部ライブラリ</a:t>
            </a:r>
            <a:endParaRPr lang="en-US" altLang="ja-JP" sz="2000" dirty="0" smtClean="0"/>
          </a:p>
          <a:p>
            <a:r>
              <a:rPr lang="ja-JP" altLang="en-US" sz="2000" dirty="0" smtClean="0"/>
              <a:t>による高速化</a:t>
            </a:r>
            <a:endParaRPr kumimoji="1" lang="ja-JP" altLang="en-US" sz="2000" dirty="0"/>
          </a:p>
        </p:txBody>
      </p:sp>
      <p:sp>
        <p:nvSpPr>
          <p:cNvPr id="9" name="テキスト ボックス 8"/>
          <p:cNvSpPr txBox="1"/>
          <p:nvPr/>
        </p:nvSpPr>
        <p:spPr>
          <a:xfrm>
            <a:off x="9164790" y="3371684"/>
            <a:ext cx="2492990" cy="707886"/>
          </a:xfrm>
          <a:prstGeom prst="rect">
            <a:avLst/>
          </a:prstGeom>
          <a:noFill/>
        </p:spPr>
        <p:txBody>
          <a:bodyPr wrap="none" rtlCol="0">
            <a:spAutoFit/>
          </a:bodyPr>
          <a:lstStyle/>
          <a:p>
            <a:r>
              <a:rPr lang="ja-JP" altLang="en-US" sz="2000" dirty="0" smtClean="0"/>
              <a:t>並列化ライブラリ等</a:t>
            </a:r>
            <a:endParaRPr lang="en-US" altLang="ja-JP" sz="2000" dirty="0" smtClean="0"/>
          </a:p>
          <a:p>
            <a:r>
              <a:rPr lang="ja-JP" altLang="en-US" sz="2000" dirty="0" smtClean="0"/>
              <a:t>による高速化</a:t>
            </a:r>
            <a:endParaRPr kumimoji="1" lang="ja-JP" altLang="en-US" sz="2000" dirty="0"/>
          </a:p>
        </p:txBody>
      </p:sp>
      <p:cxnSp>
        <p:nvCxnSpPr>
          <p:cNvPr id="11" name="直線矢印コネクタ 10"/>
          <p:cNvCxnSpPr/>
          <p:nvPr/>
        </p:nvCxnSpPr>
        <p:spPr>
          <a:xfrm flipH="1">
            <a:off x="8276857" y="2636556"/>
            <a:ext cx="733053" cy="54531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H="1">
            <a:off x="5969002" y="3709365"/>
            <a:ext cx="3195788" cy="6934"/>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8908312" y="5759592"/>
            <a:ext cx="3212739" cy="707886"/>
          </a:xfrm>
          <a:prstGeom prst="rect">
            <a:avLst/>
          </a:prstGeom>
          <a:noFill/>
        </p:spPr>
        <p:txBody>
          <a:bodyPr wrap="none" rtlCol="0">
            <a:spAutoFit/>
          </a:bodyPr>
          <a:lstStyle/>
          <a:p>
            <a:r>
              <a:rPr lang="ja-JP" altLang="en-US" sz="2000" dirty="0" smtClean="0"/>
              <a:t>ベクトル演算（</a:t>
            </a:r>
            <a:r>
              <a:rPr lang="en-US" altLang="ja-JP" sz="2000" dirty="0" smtClean="0"/>
              <a:t>SIMD</a:t>
            </a:r>
            <a:r>
              <a:rPr lang="ja-JP" altLang="en-US" sz="2000" dirty="0" smtClean="0"/>
              <a:t>）に</a:t>
            </a:r>
            <a:endParaRPr lang="en-US" altLang="ja-JP" sz="2000" dirty="0" smtClean="0"/>
          </a:p>
          <a:p>
            <a:r>
              <a:rPr lang="ja-JP" altLang="en-US" sz="2000" dirty="0" smtClean="0"/>
              <a:t>よる高速化（</a:t>
            </a:r>
            <a:r>
              <a:rPr lang="en-US" altLang="ja-JP" sz="2000" dirty="0" smtClean="0"/>
              <a:t>CPU</a:t>
            </a:r>
            <a:r>
              <a:rPr lang="ja-JP" altLang="en-US" sz="2000" dirty="0" err="1"/>
              <a:t>，</a:t>
            </a:r>
            <a:r>
              <a:rPr lang="en-US" altLang="ja-JP" sz="2000" dirty="0" smtClean="0"/>
              <a:t>GPU</a:t>
            </a:r>
            <a:r>
              <a:rPr lang="ja-JP" altLang="en-US" sz="2000" dirty="0" smtClean="0"/>
              <a:t>）</a:t>
            </a:r>
            <a:endParaRPr kumimoji="1" lang="ja-JP" altLang="en-US" sz="2000" dirty="0"/>
          </a:p>
        </p:txBody>
      </p:sp>
      <p:cxnSp>
        <p:nvCxnSpPr>
          <p:cNvPr id="17" name="直線矢印コネクタ 16"/>
          <p:cNvCxnSpPr>
            <a:stCxn id="16" idx="1"/>
          </p:cNvCxnSpPr>
          <p:nvPr/>
        </p:nvCxnSpPr>
        <p:spPr>
          <a:xfrm flipH="1">
            <a:off x="7024916" y="6113535"/>
            <a:ext cx="1883396" cy="0"/>
          </a:xfrm>
          <a:prstGeom prst="straightConnector1">
            <a:avLst/>
          </a:prstGeom>
          <a:ln w="508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45</a:t>
            </a:fld>
            <a:endParaRPr kumimoji="1" lang="ja-JP" altLang="en-US"/>
          </a:p>
        </p:txBody>
      </p:sp>
    </p:spTree>
    <p:extLst>
      <p:ext uri="{BB962C8B-B14F-4D97-AF65-F5344CB8AC3E}">
        <p14:creationId xmlns:p14="http://schemas.microsoft.com/office/powerpoint/2010/main" val="34496524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並列化の比較</a:t>
            </a:r>
            <a:endParaRPr kumimoji="1" lang="ja-JP" altLang="en-US" dirty="0"/>
          </a:p>
        </p:txBody>
      </p:sp>
      <p:sp>
        <p:nvSpPr>
          <p:cNvPr id="8" name="テキスト ボックス 7"/>
          <p:cNvSpPr txBox="1"/>
          <p:nvPr/>
        </p:nvSpPr>
        <p:spPr>
          <a:xfrm>
            <a:off x="8797026" y="6046477"/>
            <a:ext cx="1107996" cy="461665"/>
          </a:xfrm>
          <a:prstGeom prst="rect">
            <a:avLst/>
          </a:prstGeom>
          <a:noFill/>
        </p:spPr>
        <p:txBody>
          <a:bodyPr wrap="none" rtlCol="0">
            <a:spAutoFit/>
          </a:bodyPr>
          <a:lstStyle/>
          <a:p>
            <a:r>
              <a:rPr lang="ja-JP" altLang="en-US" sz="2400" dirty="0" smtClean="0"/>
              <a:t>工程数</a:t>
            </a:r>
            <a:endParaRPr kumimoji="1" lang="ja-JP" altLang="en-US" sz="2400" dirty="0"/>
          </a:p>
        </p:txBody>
      </p:sp>
      <p:sp>
        <p:nvSpPr>
          <p:cNvPr id="9" name="テキスト ボックス 8"/>
          <p:cNvSpPr txBox="1"/>
          <p:nvPr/>
        </p:nvSpPr>
        <p:spPr>
          <a:xfrm>
            <a:off x="157784" y="1447155"/>
            <a:ext cx="2031325" cy="461665"/>
          </a:xfrm>
          <a:prstGeom prst="rect">
            <a:avLst/>
          </a:prstGeom>
          <a:noFill/>
        </p:spPr>
        <p:txBody>
          <a:bodyPr wrap="none" rtlCol="0">
            <a:spAutoFit/>
          </a:bodyPr>
          <a:lstStyle/>
          <a:p>
            <a:r>
              <a:rPr lang="ja-JP" altLang="en-US" sz="2400" dirty="0" smtClean="0"/>
              <a:t>自由度・速度</a:t>
            </a:r>
            <a:endParaRPr kumimoji="1" lang="ja-JP" altLang="en-US" sz="2400" dirty="0"/>
          </a:p>
        </p:txBody>
      </p:sp>
      <p:sp>
        <p:nvSpPr>
          <p:cNvPr id="11" name="テキスト ボックス 10"/>
          <p:cNvSpPr txBox="1"/>
          <p:nvPr/>
        </p:nvSpPr>
        <p:spPr>
          <a:xfrm>
            <a:off x="3379209" y="4030306"/>
            <a:ext cx="1467068" cy="461665"/>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Open</a:t>
            </a:r>
            <a:r>
              <a:rPr kumimoji="1" lang="ja-JP" altLang="en-US" sz="2400" dirty="0" smtClean="0"/>
              <a:t> </a:t>
            </a:r>
            <a:r>
              <a:rPr kumimoji="1" lang="en-US" altLang="ja-JP" sz="2400" dirty="0" smtClean="0"/>
              <a:t>MP</a:t>
            </a:r>
            <a:endParaRPr kumimoji="1" lang="ja-JP" altLang="en-US" sz="2400" dirty="0"/>
          </a:p>
        </p:txBody>
      </p:sp>
      <p:sp>
        <p:nvSpPr>
          <p:cNvPr id="12" name="テキスト ボックス 11"/>
          <p:cNvSpPr txBox="1"/>
          <p:nvPr/>
        </p:nvSpPr>
        <p:spPr>
          <a:xfrm>
            <a:off x="4676165" y="3508056"/>
            <a:ext cx="1378070" cy="461665"/>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en-US" altLang="ja-JP" sz="2400" dirty="0" smtClean="0"/>
              <a:t>Intel TBB</a:t>
            </a:r>
            <a:endParaRPr kumimoji="1" lang="ja-JP" altLang="en-US" sz="2400" dirty="0"/>
          </a:p>
        </p:txBody>
      </p:sp>
      <p:sp>
        <p:nvSpPr>
          <p:cNvPr id="13" name="テキスト ボックス 12"/>
          <p:cNvSpPr txBox="1"/>
          <p:nvPr/>
        </p:nvSpPr>
        <p:spPr>
          <a:xfrm>
            <a:off x="1653772" y="4841786"/>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各種</a:t>
            </a:r>
            <a:endParaRPr kumimoji="1" lang="en-US" altLang="ja-JP" sz="2400" dirty="0" smtClean="0"/>
          </a:p>
          <a:p>
            <a:r>
              <a:rPr kumimoji="1" lang="ja-JP" altLang="en-US" sz="2400" dirty="0" smtClean="0"/>
              <a:t>ライブラリ</a:t>
            </a:r>
            <a:endParaRPr kumimoji="1" lang="ja-JP" altLang="en-US" sz="2400" dirty="0"/>
          </a:p>
        </p:txBody>
      </p:sp>
      <p:sp>
        <p:nvSpPr>
          <p:cNvPr id="14" name="テキスト ボックス 13"/>
          <p:cNvSpPr txBox="1"/>
          <p:nvPr/>
        </p:nvSpPr>
        <p:spPr>
          <a:xfrm>
            <a:off x="7714861" y="2987757"/>
            <a:ext cx="1723549" cy="830997"/>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kumimoji="1" lang="ja-JP" altLang="en-US" sz="2400" dirty="0" smtClean="0"/>
              <a:t>ネイティブ</a:t>
            </a:r>
            <a:endParaRPr kumimoji="1" lang="en-US" altLang="ja-JP" sz="2400" dirty="0" smtClean="0"/>
          </a:p>
          <a:p>
            <a:r>
              <a:rPr kumimoji="1" lang="ja-JP" altLang="en-US" sz="2400" dirty="0" smtClean="0"/>
              <a:t>スレッド</a:t>
            </a:r>
            <a:endParaRPr kumimoji="1" lang="ja-JP" altLang="en-US" sz="2400" dirty="0"/>
          </a:p>
        </p:txBody>
      </p:sp>
      <p:sp>
        <p:nvSpPr>
          <p:cNvPr id="3" name="スライド番号プレースホルダー 2"/>
          <p:cNvSpPr>
            <a:spLocks noGrp="1"/>
          </p:cNvSpPr>
          <p:nvPr>
            <p:ph type="sldNum" sz="quarter" idx="12"/>
          </p:nvPr>
        </p:nvSpPr>
        <p:spPr>
          <a:xfrm>
            <a:off x="8625114" y="6356350"/>
            <a:ext cx="2743200" cy="365125"/>
          </a:xfrm>
        </p:spPr>
        <p:txBody>
          <a:bodyPr/>
          <a:lstStyle/>
          <a:p>
            <a:fld id="{6610F142-3F0F-4891-85ED-B3DFF9789FC8}" type="slidenum">
              <a:rPr kumimoji="1" lang="ja-JP" altLang="en-US" smtClean="0"/>
              <a:t>46</a:t>
            </a:fld>
            <a:endParaRPr kumimoji="1" lang="ja-JP" altLang="en-US"/>
          </a:p>
        </p:txBody>
      </p:sp>
      <p:cxnSp>
        <p:nvCxnSpPr>
          <p:cNvPr id="15" name="直線矢印コネクタ 14"/>
          <p:cNvCxnSpPr/>
          <p:nvPr/>
        </p:nvCxnSpPr>
        <p:spPr>
          <a:xfrm flipV="1">
            <a:off x="1323548" y="2194117"/>
            <a:ext cx="0" cy="4046643"/>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1311173" y="6231143"/>
            <a:ext cx="7006547"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4" name="テキスト ボックス 3"/>
          <p:cNvSpPr txBox="1"/>
          <p:nvPr/>
        </p:nvSpPr>
        <p:spPr>
          <a:xfrm>
            <a:off x="1388890" y="6403109"/>
            <a:ext cx="800219" cy="461665"/>
          </a:xfrm>
          <a:prstGeom prst="rect">
            <a:avLst/>
          </a:prstGeom>
          <a:noFill/>
        </p:spPr>
        <p:txBody>
          <a:bodyPr wrap="none" rtlCol="0">
            <a:spAutoFit/>
          </a:bodyPr>
          <a:lstStyle/>
          <a:p>
            <a:r>
              <a:rPr kumimoji="1" lang="ja-JP" altLang="en-US" sz="2400" dirty="0" smtClean="0"/>
              <a:t>簡単</a:t>
            </a:r>
            <a:endParaRPr kumimoji="1" lang="en-US" altLang="ja-JP" sz="2400" dirty="0" smtClean="0"/>
          </a:p>
        </p:txBody>
      </p:sp>
      <p:sp>
        <p:nvSpPr>
          <p:cNvPr id="16" name="テキスト ボックス 15"/>
          <p:cNvSpPr txBox="1"/>
          <p:nvPr/>
        </p:nvSpPr>
        <p:spPr>
          <a:xfrm>
            <a:off x="7102701" y="6356350"/>
            <a:ext cx="1723549" cy="461665"/>
          </a:xfrm>
          <a:prstGeom prst="rect">
            <a:avLst/>
          </a:prstGeom>
          <a:noFill/>
        </p:spPr>
        <p:txBody>
          <a:bodyPr wrap="none" rtlCol="0">
            <a:spAutoFit/>
          </a:bodyPr>
          <a:lstStyle/>
          <a:p>
            <a:r>
              <a:rPr kumimoji="1" lang="ja-JP" altLang="en-US" sz="2400" dirty="0" smtClean="0"/>
              <a:t>手順が複雑</a:t>
            </a:r>
            <a:endParaRPr kumimoji="1" lang="ja-JP" altLang="en-US" sz="2400" dirty="0"/>
          </a:p>
        </p:txBody>
      </p:sp>
      <p:sp>
        <p:nvSpPr>
          <p:cNvPr id="18" name="テキスト ボックス 17"/>
          <p:cNvSpPr txBox="1"/>
          <p:nvPr/>
        </p:nvSpPr>
        <p:spPr>
          <a:xfrm>
            <a:off x="341367" y="2181417"/>
            <a:ext cx="800219" cy="830997"/>
          </a:xfrm>
          <a:prstGeom prst="rect">
            <a:avLst/>
          </a:prstGeom>
          <a:noFill/>
        </p:spPr>
        <p:txBody>
          <a:bodyPr wrap="none" rtlCol="0">
            <a:spAutoFit/>
          </a:bodyPr>
          <a:lstStyle/>
          <a:p>
            <a:r>
              <a:rPr lang="ja-JP" altLang="en-US" sz="2400" dirty="0" smtClean="0"/>
              <a:t>速い</a:t>
            </a:r>
            <a:endParaRPr lang="en-US" altLang="ja-JP" sz="2400" dirty="0" smtClean="0"/>
          </a:p>
          <a:p>
            <a:r>
              <a:rPr lang="ja-JP" altLang="en-US" sz="2400" dirty="0" smtClean="0"/>
              <a:t>自由</a:t>
            </a:r>
            <a:endParaRPr kumimoji="1" lang="ja-JP" altLang="en-US" sz="2400" dirty="0"/>
          </a:p>
        </p:txBody>
      </p:sp>
      <p:sp>
        <p:nvSpPr>
          <p:cNvPr id="19" name="テキスト ボックス 18"/>
          <p:cNvSpPr txBox="1"/>
          <p:nvPr/>
        </p:nvSpPr>
        <p:spPr>
          <a:xfrm>
            <a:off x="253996" y="5597512"/>
            <a:ext cx="1107996" cy="830997"/>
          </a:xfrm>
          <a:prstGeom prst="rect">
            <a:avLst/>
          </a:prstGeom>
          <a:noFill/>
        </p:spPr>
        <p:txBody>
          <a:bodyPr wrap="none" rtlCol="0">
            <a:spAutoFit/>
          </a:bodyPr>
          <a:lstStyle/>
          <a:p>
            <a:r>
              <a:rPr lang="ja-JP" altLang="en-US" sz="2400" dirty="0" smtClean="0"/>
              <a:t>遅い</a:t>
            </a:r>
            <a:endParaRPr lang="en-US" altLang="ja-JP" sz="2400" dirty="0" smtClean="0"/>
          </a:p>
          <a:p>
            <a:r>
              <a:rPr lang="ja-JP" altLang="en-US" sz="2400" dirty="0" smtClean="0"/>
              <a:t>不自由</a:t>
            </a:r>
            <a:endParaRPr kumimoji="1" lang="ja-JP" altLang="en-US" sz="2400" dirty="0"/>
          </a:p>
        </p:txBody>
      </p:sp>
      <p:sp>
        <p:nvSpPr>
          <p:cNvPr id="20" name="テキスト ボックス 19"/>
          <p:cNvSpPr txBox="1"/>
          <p:nvPr/>
        </p:nvSpPr>
        <p:spPr>
          <a:xfrm>
            <a:off x="7586038" y="1457908"/>
            <a:ext cx="1107996"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kumimoji="1" lang="en-US" altLang="ja-JP" sz="2400" dirty="0" smtClean="0"/>
              <a:t>SIMD</a:t>
            </a:r>
          </a:p>
          <a:p>
            <a:r>
              <a:rPr kumimoji="1" lang="ja-JP" altLang="en-US" sz="2400" dirty="0" smtClean="0"/>
              <a:t>並列化</a:t>
            </a:r>
            <a:endParaRPr kumimoji="1" lang="en-US" altLang="ja-JP" sz="2400" dirty="0" smtClean="0"/>
          </a:p>
        </p:txBody>
      </p:sp>
      <p:sp>
        <p:nvSpPr>
          <p:cNvPr id="6" name="円弧 5"/>
          <p:cNvSpPr/>
          <p:nvPr/>
        </p:nvSpPr>
        <p:spPr>
          <a:xfrm rot="16200000">
            <a:off x="7170862" y="180123"/>
            <a:ext cx="4076567" cy="12317354"/>
          </a:xfrm>
          <a:prstGeom prst="arc">
            <a:avLst>
              <a:gd name="adj1" fmla="val 16351000"/>
              <a:gd name="adj2" fmla="val 1"/>
            </a:avLst>
          </a:prstGeom>
          <a:ln w="381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8458657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endParaRPr kumimoji="1" lang="ja-JP" altLang="en-US" dirty="0"/>
          </a:p>
        </p:txBody>
      </p:sp>
      <p:sp>
        <p:nvSpPr>
          <p:cNvPr id="3" name="テキスト プレースホルダー 2"/>
          <p:cNvSpPr>
            <a:spLocks noGrp="1"/>
          </p:cNvSpPr>
          <p:nvPr>
            <p:ph type="body" idx="1"/>
          </p:nvPr>
        </p:nvSpPr>
        <p:spPr/>
        <p:txBody>
          <a:bodyPr/>
          <a:lstStyle/>
          <a:p>
            <a:pPr marL="0" lvl="1">
              <a:spcBef>
                <a:spcPts val="1000"/>
              </a:spcBef>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endPar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47</a:t>
            </a:fld>
            <a:endParaRPr kumimoji="1" lang="ja-JP" altLang="en-US"/>
          </a:p>
        </p:txBody>
      </p:sp>
    </p:spTree>
    <p:extLst>
      <p:ext uri="{BB962C8B-B14F-4D97-AF65-F5344CB8AC3E}">
        <p14:creationId xmlns:p14="http://schemas.microsoft.com/office/powerpoint/2010/main" val="19644915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 </a:t>
            </a:r>
            <a:r>
              <a:rPr kumimoji="1"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48</a:t>
            </a:fld>
            <a:endParaRPr kumimoji="1" lang="ja-JP" altLang="en-US"/>
          </a:p>
        </p:txBody>
      </p:sp>
      <p:sp>
        <p:nvSpPr>
          <p:cNvPr id="5" name="正方形/長方形 4"/>
          <p:cNvSpPr/>
          <p:nvPr/>
        </p:nvSpPr>
        <p:spPr>
          <a:xfrm>
            <a:off x="28575" y="2136339"/>
            <a:ext cx="6096000" cy="2123658"/>
          </a:xfrm>
          <a:prstGeom prst="rect">
            <a:avLst/>
          </a:prstGeom>
        </p:spPr>
        <p:txBody>
          <a:bodyPr>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add(</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p>
          <a:p>
            <a:endParaRPr lang="en-US" altLang="ja-JP" sz="16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smtClean="0">
                <a:solidFill>
                  <a:srgbClr val="000000"/>
                </a:solidFill>
                <a:highlight>
                  <a:srgbClr val="FFFFFF"/>
                </a:highlight>
                <a:latin typeface="+mn-ea"/>
              </a:rPr>
              <a:t>}</a:t>
            </a:r>
            <a:endParaRPr lang="en-US" altLang="ja-JP" sz="1600" dirty="0">
              <a:solidFill>
                <a:srgbClr val="000000"/>
              </a:solidFill>
              <a:highlight>
                <a:srgbClr val="FFFFFF"/>
              </a:highlight>
              <a:latin typeface="+mn-ea"/>
            </a:endParaRPr>
          </a:p>
        </p:txBody>
      </p:sp>
      <p:sp>
        <p:nvSpPr>
          <p:cNvPr id="6" name="正方形/長方形 5"/>
          <p:cNvSpPr/>
          <p:nvPr/>
        </p:nvSpPr>
        <p:spPr>
          <a:xfrm>
            <a:off x="5372100" y="2136339"/>
            <a:ext cx="6619875" cy="2246769"/>
          </a:xfrm>
          <a:prstGeom prst="rect">
            <a:avLst/>
          </a:prstGeom>
        </p:spPr>
        <p:txBody>
          <a:bodyPr wrap="square">
            <a:spAutoFit/>
          </a:bodyPr>
          <a:lstStyle/>
          <a:p>
            <a:r>
              <a:rPr lang="en-US" altLang="ja-JP" sz="1600" dirty="0">
                <a:solidFill>
                  <a:srgbClr val="0000FF"/>
                </a:solidFill>
                <a:highlight>
                  <a:srgbClr val="FFFFFF"/>
                </a:highlight>
                <a:latin typeface="+mn-ea"/>
              </a:rPr>
              <a:t>void</a:t>
            </a:r>
            <a:r>
              <a:rPr lang="en-US" altLang="ja-JP" sz="1600" dirty="0">
                <a:solidFill>
                  <a:srgbClr val="000000"/>
                </a:solidFill>
                <a:highlight>
                  <a:srgbClr val="FFFFFF"/>
                </a:highlight>
                <a:latin typeface="+mn-ea"/>
              </a:rPr>
              <a:t> </a:t>
            </a:r>
            <a:r>
              <a:rPr lang="en-US" altLang="ja-JP" sz="1600" dirty="0" err="1" smtClean="0">
                <a:solidFill>
                  <a:srgbClr val="000000"/>
                </a:solidFill>
                <a:highlight>
                  <a:srgbClr val="FFFFFF"/>
                </a:highlight>
                <a:latin typeface="+mn-ea"/>
              </a:rPr>
              <a:t>add_omp</a:t>
            </a:r>
            <a:r>
              <a:rPr lang="en-US" altLang="ja-JP" sz="1600" dirty="0" smtClean="0">
                <a:solidFill>
                  <a:srgbClr val="000000"/>
                </a:solidFill>
                <a:highlight>
                  <a:srgbClr val="FFFFFF"/>
                </a:highlight>
                <a:latin typeface="+mn-ea"/>
              </a:rPr>
              <a:t> (</a:t>
            </a:r>
            <a:r>
              <a:rPr lang="en-US" altLang="ja-JP" sz="1600" dirty="0" err="1" smtClean="0">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 </a:t>
            </a:r>
            <a:r>
              <a:rPr lang="en-US" altLang="ja-JP" sz="1600" dirty="0" err="1">
                <a:solidFill>
                  <a:srgbClr val="2B91AF"/>
                </a:solidFill>
                <a:highlight>
                  <a:srgbClr val="FFFFFF"/>
                </a:highlight>
                <a:latin typeface="+mn-ea"/>
              </a:rPr>
              <a:t>uchar</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 </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808080"/>
                </a:solidFill>
                <a:highlight>
                  <a:srgbClr val="FFFFFF"/>
                </a:highlight>
                <a:latin typeface="+mn-ea"/>
              </a:rPr>
              <a:t>num</a:t>
            </a:r>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p>
          <a:p>
            <a:pPr lvl="1"/>
            <a:r>
              <a:rPr lang="en-US" altLang="ja-JP" sz="2800" dirty="0">
                <a:solidFill>
                  <a:srgbClr val="0000FF"/>
                </a:solidFill>
                <a:highlight>
                  <a:srgbClr val="FFFFFF"/>
                </a:highlight>
                <a:latin typeface="+mn-ea"/>
              </a:rPr>
              <a:t>#pragma</a:t>
            </a:r>
            <a:r>
              <a:rPr lang="en-US" altLang="ja-JP" sz="2800" dirty="0">
                <a:solidFill>
                  <a:srgbClr val="000000"/>
                </a:solidFill>
                <a:highlight>
                  <a:srgbClr val="FFFFFF"/>
                </a:highlight>
                <a:latin typeface="+mn-ea"/>
              </a:rPr>
              <a:t> </a:t>
            </a:r>
            <a:r>
              <a:rPr lang="en-US" altLang="ja-JP" sz="2800" dirty="0" err="1">
                <a:solidFill>
                  <a:srgbClr val="000000"/>
                </a:solidFill>
                <a:highlight>
                  <a:srgbClr val="FFFFFF"/>
                </a:highlight>
                <a:latin typeface="+mn-ea"/>
              </a:rPr>
              <a:t>omp</a:t>
            </a:r>
            <a:r>
              <a:rPr lang="en-US" altLang="ja-JP" sz="2800" dirty="0">
                <a:solidFill>
                  <a:srgbClr val="000000"/>
                </a:solidFill>
                <a:highlight>
                  <a:srgbClr val="FFFFFF"/>
                </a:highlight>
                <a:latin typeface="+mn-ea"/>
              </a:rPr>
              <a:t> parallel </a:t>
            </a:r>
            <a:r>
              <a:rPr lang="en-US" altLang="ja-JP" sz="2800" dirty="0">
                <a:solidFill>
                  <a:srgbClr val="0000FF"/>
                </a:solidFill>
                <a:highlight>
                  <a:srgbClr val="FFFFFF"/>
                </a:highlight>
                <a:latin typeface="+mn-ea"/>
              </a:rPr>
              <a:t>for</a:t>
            </a:r>
            <a:endParaRPr lang="en-US" altLang="ja-JP" sz="2800" dirty="0">
              <a:solidFill>
                <a:srgbClr val="000000"/>
              </a:solidFill>
              <a:highlight>
                <a:srgbClr val="FFFFFF"/>
              </a:highlight>
              <a:latin typeface="+mn-ea"/>
            </a:endParaRPr>
          </a:p>
          <a:p>
            <a:pPr lvl="1"/>
            <a:r>
              <a:rPr lang="en-US" altLang="ja-JP" sz="1600" dirty="0">
                <a:solidFill>
                  <a:srgbClr val="0000FF"/>
                </a:solidFill>
                <a:highlight>
                  <a:srgbClr val="FFFFFF"/>
                </a:highlight>
                <a:latin typeface="+mn-ea"/>
              </a:rPr>
              <a:t>for</a:t>
            </a:r>
            <a:r>
              <a:rPr lang="en-US" altLang="ja-JP" sz="1600" dirty="0">
                <a:solidFill>
                  <a:srgbClr val="000000"/>
                </a:solidFill>
                <a:highlight>
                  <a:srgbClr val="FFFFFF"/>
                </a:highlight>
                <a:latin typeface="+mn-ea"/>
              </a:rPr>
              <a:t>(</a:t>
            </a:r>
            <a:r>
              <a:rPr lang="en-US" altLang="ja-JP" sz="1600" dirty="0" err="1">
                <a:solidFill>
                  <a:srgbClr val="0000FF"/>
                </a:solidFill>
                <a:highlight>
                  <a:srgbClr val="FFFFFF"/>
                </a:highlight>
                <a:latin typeface="+mn-ea"/>
              </a:rPr>
              <a:t>int</a:t>
            </a:r>
            <a:r>
              <a:rPr lang="en-US" altLang="ja-JP" sz="1600" dirty="0">
                <a:solidFill>
                  <a:srgbClr val="000000"/>
                </a:solidFill>
                <a:highlight>
                  <a:srgbClr val="FFFFFF"/>
                </a:highlight>
                <a:latin typeface="+mn-ea"/>
              </a:rPr>
              <a:t> </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=0;i&lt;</a:t>
            </a:r>
            <a:r>
              <a:rPr lang="en-US" altLang="ja-JP" sz="1600" dirty="0" err="1">
                <a:solidFill>
                  <a:srgbClr val="808080"/>
                </a:solidFill>
                <a:highlight>
                  <a:srgbClr val="FFFFFF"/>
                </a:highlight>
                <a:latin typeface="+mn-ea"/>
              </a:rPr>
              <a:t>num</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pPr lvl="1"/>
            <a:r>
              <a:rPr lang="en-US" altLang="ja-JP" sz="1600" dirty="0" err="1">
                <a:solidFill>
                  <a:srgbClr val="808080"/>
                </a:solidFill>
                <a:highlight>
                  <a:srgbClr val="FFFFFF"/>
                </a:highlight>
                <a:latin typeface="+mn-ea"/>
              </a:rPr>
              <a:t>dest</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a</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 + </a:t>
            </a:r>
            <a:r>
              <a:rPr lang="en-US" altLang="ja-JP" sz="1600" dirty="0">
                <a:solidFill>
                  <a:srgbClr val="808080"/>
                </a:solidFill>
                <a:highlight>
                  <a:srgbClr val="FFFFFF"/>
                </a:highlight>
                <a:latin typeface="+mn-ea"/>
              </a:rPr>
              <a:t>b</a:t>
            </a:r>
            <a:r>
              <a:rPr lang="en-US" altLang="ja-JP" sz="1600" dirty="0">
                <a:solidFill>
                  <a:srgbClr val="000000"/>
                </a:solidFill>
                <a:highlight>
                  <a:srgbClr val="FFFFFF"/>
                </a:highlight>
                <a:latin typeface="+mn-ea"/>
              </a:rPr>
              <a:t>[</a:t>
            </a:r>
            <a:r>
              <a:rPr lang="en-US" altLang="ja-JP" sz="1600" dirty="0" err="1">
                <a:solidFill>
                  <a:srgbClr val="000000"/>
                </a:solidFill>
                <a:highlight>
                  <a:srgbClr val="FFFFFF"/>
                </a:highlight>
                <a:latin typeface="+mn-ea"/>
              </a:rPr>
              <a:t>i</a:t>
            </a:r>
            <a:r>
              <a:rPr lang="en-US" altLang="ja-JP" sz="1600" dirty="0">
                <a:solidFill>
                  <a:srgbClr val="000000"/>
                </a:solidFill>
                <a:highlight>
                  <a:srgbClr val="FFFFFF"/>
                </a:highlight>
                <a:latin typeface="+mn-ea"/>
              </a:rPr>
              <a:t>];</a:t>
            </a:r>
          </a:p>
          <a:p>
            <a:pPr lvl="1"/>
            <a:r>
              <a:rPr lang="en-US" altLang="ja-JP" sz="1600" dirty="0">
                <a:solidFill>
                  <a:srgbClr val="000000"/>
                </a:solidFill>
                <a:highlight>
                  <a:srgbClr val="FFFFFF"/>
                </a:highlight>
                <a:latin typeface="+mn-ea"/>
              </a:rPr>
              <a:t>}</a:t>
            </a:r>
          </a:p>
          <a:p>
            <a:r>
              <a:rPr lang="en-US" altLang="ja-JP" sz="1600" dirty="0">
                <a:solidFill>
                  <a:srgbClr val="000000"/>
                </a:solidFill>
                <a:highlight>
                  <a:srgbClr val="FFFFFF"/>
                </a:highlight>
                <a:latin typeface="+mn-ea"/>
              </a:rPr>
              <a:t>}</a:t>
            </a:r>
            <a:endParaRPr lang="ja-JP" altLang="en-US" sz="1600" dirty="0">
              <a:latin typeface="+mn-ea"/>
            </a:endParaRPr>
          </a:p>
        </p:txBody>
      </p:sp>
      <p:cxnSp>
        <p:nvCxnSpPr>
          <p:cNvPr id="8" name="直線コネクタ 7"/>
          <p:cNvCxnSpPr/>
          <p:nvPr/>
        </p:nvCxnSpPr>
        <p:spPr>
          <a:xfrm flipH="1">
            <a:off x="0" y="2943225"/>
            <a:ext cx="1219200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正方形/長方形 11"/>
          <p:cNvSpPr/>
          <p:nvPr/>
        </p:nvSpPr>
        <p:spPr>
          <a:xfrm>
            <a:off x="838200" y="4523343"/>
            <a:ext cx="10700365" cy="1569660"/>
          </a:xfrm>
          <a:prstGeom prst="rect">
            <a:avLst/>
          </a:prstGeom>
        </p:spPr>
        <p:txBody>
          <a:bodyPr wrap="none">
            <a:spAutoFit/>
          </a:bodyPr>
          <a:lstStyle/>
          <a:p>
            <a:pPr lvl="1">
              <a:lnSpc>
                <a:spcPct val="150000"/>
              </a:lnSpc>
            </a:pPr>
            <a:r>
              <a:rPr lang="en-US" altLang="ja-JP" sz="3200" dirty="0">
                <a:solidFill>
                  <a:srgbClr val="0000FF"/>
                </a:solidFill>
                <a:highlight>
                  <a:srgbClr val="FFFFFF"/>
                </a:highlight>
                <a:latin typeface="ＭＳ ゴシック" panose="020B0609070205080204" pitchFamily="49" charset="-128"/>
                <a:ea typeface="ＭＳ ゴシック" panose="020B0609070205080204" pitchFamily="49" charset="-128"/>
              </a:rPr>
              <a:t>#pragma</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sz="3200" dirty="0" err="1">
                <a:solidFill>
                  <a:srgbClr val="000000"/>
                </a:solidFill>
                <a:highlight>
                  <a:srgbClr val="FFFFFF"/>
                </a:highlight>
                <a:latin typeface="ＭＳ ゴシック" panose="020B0609070205080204" pitchFamily="49" charset="-128"/>
                <a:ea typeface="ＭＳ ゴシック" panose="020B0609070205080204" pitchFamily="49" charset="-128"/>
              </a:rPr>
              <a:t>omp</a:t>
            </a:r>
            <a:r>
              <a:rPr lang="en-US" altLang="ja-JP" sz="3200" dirty="0">
                <a:solidFill>
                  <a:srgbClr val="000000"/>
                </a:solidFill>
                <a:highlight>
                  <a:srgbClr val="FFFFFF"/>
                </a:highlight>
                <a:latin typeface="ＭＳ ゴシック" panose="020B0609070205080204" pitchFamily="49" charset="-128"/>
                <a:ea typeface="ＭＳ ゴシック" panose="020B0609070205080204" pitchFamily="49" charset="-128"/>
              </a:rPr>
              <a:t> parallel </a:t>
            </a:r>
            <a:r>
              <a:rPr lang="en-US" altLang="ja-JP" sz="3200" dirty="0" smtClean="0">
                <a:solidFill>
                  <a:srgbClr val="0000FF"/>
                </a:solidFill>
                <a:highlight>
                  <a:srgbClr val="FFFFFF"/>
                </a:highlight>
                <a:latin typeface="ＭＳ ゴシック" panose="020B0609070205080204" pitchFamily="49" charset="-128"/>
                <a:ea typeface="ＭＳ ゴシック" panose="020B0609070205080204" pitchFamily="49" charset="-128"/>
              </a:rPr>
              <a:t>for</a:t>
            </a:r>
          </a:p>
          <a:p>
            <a:pPr lvl="1">
              <a:lnSpc>
                <a:spcPct val="150000"/>
              </a:lnSpc>
            </a:pPr>
            <a:r>
              <a:rPr lang="ja-JP" altLang="en-US"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　この一行を追加</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するだけで</a:t>
            </a:r>
            <a:r>
              <a:rPr lang="en-US" altLang="ja-JP" sz="3200" b="1" dirty="0" smtClean="0">
                <a:highlight>
                  <a:srgbClr val="FFFFFF"/>
                </a:highlight>
                <a:latin typeface="ＭＳ ゴシック" panose="020B0609070205080204" pitchFamily="49" charset="-128"/>
                <a:ea typeface="ＭＳ ゴシック" panose="020B0609070205080204" pitchFamily="49" charset="-128"/>
              </a:rPr>
              <a:t>for</a:t>
            </a:r>
            <a:r>
              <a:rPr lang="ja-JP" altLang="en-US" sz="3200" b="1" dirty="0" smtClean="0">
                <a:highlight>
                  <a:srgbClr val="FFFFFF"/>
                </a:highlight>
                <a:latin typeface="ＭＳ ゴシック" panose="020B0609070205080204" pitchFamily="49" charset="-128"/>
                <a:ea typeface="ＭＳ ゴシック" panose="020B0609070205080204" pitchFamily="49" charset="-128"/>
              </a:rPr>
              <a:t>ループが並列化される</a:t>
            </a:r>
            <a:endParaRPr lang="en-US" altLang="ja-JP" sz="3200" b="1" dirty="0">
              <a:highlight>
                <a:srgbClr val="FFFFFF"/>
              </a:highlight>
              <a:latin typeface="ＭＳ ゴシック" panose="020B0609070205080204" pitchFamily="49" charset="-128"/>
              <a:ea typeface="ＭＳ ゴシック" panose="020B0609070205080204" pitchFamily="49" charset="-128"/>
            </a:endParaRPr>
          </a:p>
        </p:txBody>
      </p:sp>
      <p:cxnSp>
        <p:nvCxnSpPr>
          <p:cNvPr id="7" name="直線矢印コネクタ 6"/>
          <p:cNvCxnSpPr/>
          <p:nvPr/>
        </p:nvCxnSpPr>
        <p:spPr>
          <a:xfrm flipV="1">
            <a:off x="3831771" y="3091543"/>
            <a:ext cx="1074058" cy="153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2640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ポイントオペレータ（</a:t>
            </a:r>
            <a:r>
              <a:rPr kumimoji="1" lang="en-US" altLang="ja-JP" dirty="0" smtClean="0"/>
              <a:t>Map</a:t>
            </a:r>
            <a:r>
              <a:rPr kumimoji="1" lang="ja-JP" altLang="en-US" dirty="0" smtClean="0"/>
              <a:t>）</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0" indent="0">
              <a:lnSpc>
                <a:spcPct val="150000"/>
              </a:lnSpc>
              <a:buNone/>
            </a:pPr>
            <a:r>
              <a:rPr lang="ja-JP" altLang="en-US" sz="3200" b="1" dirty="0" smtClean="0"/>
              <a:t>下記処理は加算の部分</a:t>
            </a:r>
            <a:r>
              <a:rPr lang="en-US" altLang="ja-JP" sz="3200" b="1" dirty="0" smtClean="0"/>
              <a:t>a[</a:t>
            </a:r>
            <a:r>
              <a:rPr lang="en-US" altLang="ja-JP" sz="3200" b="1" dirty="0" err="1" smtClean="0"/>
              <a:t>i</a:t>
            </a:r>
            <a:r>
              <a:rPr lang="en-US" altLang="ja-JP" sz="3200" b="1" dirty="0" smtClean="0"/>
              <a:t>]+b[</a:t>
            </a:r>
            <a:r>
              <a:rPr lang="en-US" altLang="ja-JP" sz="3200" b="1" dirty="0" err="1" smtClean="0"/>
              <a:t>i</a:t>
            </a:r>
            <a:r>
              <a:rPr lang="en-US" altLang="ja-JP" sz="3200" b="1" dirty="0" smtClean="0"/>
              <a:t>]</a:t>
            </a:r>
            <a:r>
              <a:rPr lang="ja-JP" altLang="en-US" sz="3200" b="1" dirty="0" smtClean="0"/>
              <a:t>を書き直すだけ</a:t>
            </a:r>
            <a:endParaRPr lang="en-US" altLang="ja-JP" sz="3200" b="1" dirty="0" smtClean="0"/>
          </a:p>
          <a:p>
            <a:pPr lvl="1">
              <a:lnSpc>
                <a:spcPct val="150000"/>
              </a:lnSpc>
            </a:pPr>
            <a:r>
              <a:rPr lang="ja-JP" altLang="en-US" dirty="0" smtClean="0"/>
              <a:t>四則演算</a:t>
            </a:r>
            <a:endParaRPr lang="en-US" altLang="ja-JP" dirty="0" smtClean="0"/>
          </a:p>
          <a:p>
            <a:pPr lvl="1">
              <a:lnSpc>
                <a:spcPct val="150000"/>
              </a:lnSpc>
            </a:pPr>
            <a:r>
              <a:rPr lang="ja-JP" altLang="en-US" dirty="0" smtClean="0"/>
              <a:t>その他の算術演算　</a:t>
            </a:r>
            <a:r>
              <a:rPr lang="en-US" altLang="ja-JP" dirty="0" smtClean="0"/>
              <a:t>min, max, </a:t>
            </a:r>
            <a:r>
              <a:rPr lang="en-US" altLang="ja-JP" dirty="0" err="1" smtClean="0"/>
              <a:t>exp</a:t>
            </a:r>
            <a:r>
              <a:rPr lang="en-US" altLang="ja-JP" dirty="0" smtClean="0"/>
              <a:t>,</a:t>
            </a:r>
            <a:r>
              <a:rPr lang="ja-JP" altLang="en-US" dirty="0"/>
              <a:t> </a:t>
            </a:r>
            <a:r>
              <a:rPr lang="en-US" altLang="ja-JP" dirty="0" smtClean="0"/>
              <a:t>log</a:t>
            </a:r>
            <a:r>
              <a:rPr lang="ja-JP" altLang="en-US" dirty="0" err="1" smtClean="0"/>
              <a:t>，</a:t>
            </a:r>
            <a:r>
              <a:rPr lang="ja-JP" altLang="en-US" dirty="0" smtClean="0"/>
              <a:t>ガンマ，</a:t>
            </a:r>
            <a:r>
              <a:rPr lang="en-US" altLang="ja-JP" dirty="0" smtClean="0"/>
              <a:t>sin, cos, tan</a:t>
            </a:r>
            <a:r>
              <a:rPr lang="ja-JP" altLang="en-US" dirty="0" err="1" smtClean="0"/>
              <a:t>．．．</a:t>
            </a:r>
            <a:endParaRPr lang="en-US" altLang="ja-JP" dirty="0"/>
          </a:p>
          <a:p>
            <a:pPr lvl="1">
              <a:lnSpc>
                <a:spcPct val="150000"/>
              </a:lnSpc>
            </a:pPr>
            <a:r>
              <a:rPr lang="ja-JP" altLang="en-US" dirty="0"/>
              <a:t>閾値</a:t>
            </a:r>
            <a:r>
              <a:rPr lang="ja-JP" altLang="en-US" dirty="0" smtClean="0"/>
              <a:t>処理</a:t>
            </a:r>
            <a:endParaRPr lang="en-US" altLang="ja-JP" dirty="0" smtClean="0"/>
          </a:p>
          <a:p>
            <a:pPr lvl="1">
              <a:lnSpc>
                <a:spcPct val="150000"/>
              </a:lnSpc>
            </a:pPr>
            <a:r>
              <a:rPr lang="ja-JP" altLang="en-US" dirty="0" smtClean="0"/>
              <a:t>テーブルを使った変換</a:t>
            </a:r>
            <a:endParaRPr lang="en-US" altLang="ja-JP" dirty="0" smtClean="0"/>
          </a:p>
          <a:p>
            <a:pPr lvl="1">
              <a:lnSpc>
                <a:spcPct val="150000"/>
              </a:lnSpc>
            </a:pPr>
            <a:r>
              <a:rPr lang="ja-JP" altLang="en-US" dirty="0" smtClean="0"/>
              <a:t>色</a:t>
            </a:r>
            <a:r>
              <a:rPr lang="ja-JP" altLang="en-US" dirty="0"/>
              <a:t>変換</a:t>
            </a:r>
            <a:r>
              <a:rPr lang="ja-JP" altLang="en-US" dirty="0" smtClean="0"/>
              <a:t>，</a:t>
            </a:r>
            <a:endParaRPr lang="en-US" altLang="ja-JP" dirty="0" smtClean="0"/>
          </a:p>
          <a:p>
            <a:pPr lvl="1">
              <a:lnSpc>
                <a:spcPct val="150000"/>
              </a:lnSpc>
            </a:pPr>
            <a:r>
              <a:rPr lang="ja-JP" altLang="en-US" dirty="0" smtClean="0"/>
              <a:t>アルファブレンドによるクロスディゾルブ</a:t>
            </a:r>
            <a:endParaRPr lang="en-US" altLang="ja-JP" dirty="0" smtClean="0"/>
          </a:p>
          <a:p>
            <a:pPr>
              <a:lnSpc>
                <a:spcPct val="150000"/>
              </a:lnSpc>
            </a:pPr>
            <a:endParaRPr kumimoji="1" lang="en-US" altLang="ja-JP" dirty="0"/>
          </a:p>
          <a:p>
            <a:pPr>
              <a:lnSpc>
                <a:spcPct val="150000"/>
              </a:lnSpc>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49</a:t>
            </a:fld>
            <a:endParaRPr kumimoji="1" lang="ja-JP" altLang="en-US"/>
          </a:p>
        </p:txBody>
      </p:sp>
    </p:spTree>
    <p:extLst>
      <p:ext uri="{BB962C8B-B14F-4D97-AF65-F5344CB8AC3E}">
        <p14:creationId xmlns:p14="http://schemas.microsoft.com/office/powerpoint/2010/main" val="2200621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発表の目的</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なぜ並列化する必要かあるのか</a:t>
            </a:r>
            <a:endParaRPr kumimoji="1" lang="en-US" altLang="ja-JP" dirty="0" smtClean="0"/>
          </a:p>
          <a:p>
            <a:endParaRPr kumimoji="1" lang="en-US" altLang="ja-JP" dirty="0" smtClean="0"/>
          </a:p>
          <a:p>
            <a:r>
              <a:rPr kumimoji="1" lang="ja-JP" altLang="en-US" dirty="0" smtClean="0"/>
              <a:t>並列化プログラミングの理解</a:t>
            </a:r>
            <a:endParaRPr kumimoji="1" lang="en-US" altLang="ja-JP" dirty="0" smtClean="0"/>
          </a:p>
          <a:p>
            <a:endParaRPr lang="en-US" altLang="ja-JP" dirty="0"/>
          </a:p>
          <a:p>
            <a:r>
              <a:rPr kumimoji="1" lang="ja-JP" altLang="en-US" dirty="0" smtClean="0"/>
              <a:t>並列化</a:t>
            </a:r>
            <a:r>
              <a:rPr lang="ja-JP" altLang="en-US" dirty="0" smtClean="0"/>
              <a:t>プログラムを</a:t>
            </a:r>
            <a:r>
              <a:rPr kumimoji="1" lang="ja-JP" altLang="en-US" dirty="0" smtClean="0"/>
              <a:t>書けるように</a:t>
            </a:r>
            <a:endParaRPr kumimoji="1" lang="en-US" altLang="ja-JP" dirty="0" smtClean="0"/>
          </a:p>
          <a:p>
            <a:endParaRPr kumimoji="1" lang="en-US" altLang="ja-JP" dirty="0" smtClean="0"/>
          </a:p>
          <a:p>
            <a:r>
              <a:rPr lang="en-US" altLang="ja-JP" dirty="0"/>
              <a:t>CPU</a:t>
            </a:r>
            <a:r>
              <a:rPr lang="ja-JP" altLang="en-US" dirty="0" smtClean="0"/>
              <a:t>でもここまで速く</a:t>
            </a:r>
            <a:r>
              <a:rPr lang="ja-JP" altLang="en-US" dirty="0"/>
              <a:t>なるんだという啓蒙活動</a:t>
            </a:r>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a:t>
            </a:fld>
            <a:endParaRPr kumimoji="1" lang="ja-JP" altLang="en-US"/>
          </a:p>
        </p:txBody>
      </p:sp>
    </p:spTree>
    <p:extLst>
      <p:ext uri="{BB962C8B-B14F-4D97-AF65-F5344CB8AC3E}">
        <p14:creationId xmlns:p14="http://schemas.microsoft.com/office/powerpoint/2010/main" val="32009520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r>
              <a:rPr lang="en-US" altLang="ja-JP" dirty="0" smtClean="0"/>
              <a:t>Reduction</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50</a:t>
            </a:fld>
            <a:endParaRPr kumimoji="1" lang="ja-JP" altLang="en-US"/>
          </a:p>
        </p:txBody>
      </p:sp>
      <p:sp>
        <p:nvSpPr>
          <p:cNvPr id="5" name="正方形/長方形 4"/>
          <p:cNvSpPr/>
          <p:nvPr/>
        </p:nvSpPr>
        <p:spPr>
          <a:xfrm>
            <a:off x="1978025" y="2323664"/>
            <a:ext cx="33051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sum(</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r>
              <a:rPr lang="en-US" altLang="ja-JP" dirty="0" smtClean="0">
                <a:solidFill>
                  <a:srgbClr val="000000"/>
                </a:solidFill>
                <a:highlight>
                  <a:srgbClr val="FFFFFF"/>
                </a:highlight>
                <a:ea typeface="ＭＳ ゴシック" panose="020B0609070205080204" pitchFamily="49" charset="-128"/>
              </a:rPr>
              <a:t>;</a:t>
            </a:r>
          </a:p>
          <a:p>
            <a:pPr lvl="1"/>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smtClean="0">
                <a:solidFill>
                  <a:srgbClr val="0000FF"/>
                </a:solidFill>
                <a:highlight>
                  <a:srgbClr val="FFFFFF"/>
                </a:highlight>
                <a:ea typeface="ＭＳ ゴシック" panose="020B0609070205080204" pitchFamily="49" charset="-128"/>
              </a:rPr>
              <a:t>return</a:t>
            </a:r>
            <a:r>
              <a:rPr lang="en-US" altLang="ja-JP" dirty="0" smtClean="0">
                <a:solidFill>
                  <a:srgbClr val="000000"/>
                </a:solidFill>
                <a:highlight>
                  <a:srgbClr val="FFFFFF"/>
                </a:highlight>
                <a:ea typeface="ＭＳ ゴシック" panose="020B0609070205080204" pitchFamily="49" charset="-128"/>
              </a:rPr>
              <a:t> </a:t>
            </a:r>
            <a:r>
              <a:rPr lang="en-US" altLang="ja-JP" dirty="0">
                <a:solidFill>
                  <a:srgbClr val="000000"/>
                </a:solidFill>
                <a:highlight>
                  <a:srgbClr val="FFFFFF"/>
                </a:highlight>
                <a:ea typeface="ＭＳ ゴシック" panose="020B0609070205080204" pitchFamily="49" charset="-128"/>
              </a:rPr>
              <a:t>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486525" y="2323664"/>
            <a:ext cx="3775075" cy="286232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grpSp>
        <p:nvGrpSpPr>
          <p:cNvPr id="12" name="グループ化 11"/>
          <p:cNvGrpSpPr/>
          <p:nvPr/>
        </p:nvGrpSpPr>
        <p:grpSpPr>
          <a:xfrm>
            <a:off x="6486525" y="3515004"/>
            <a:ext cx="1857375" cy="1857375"/>
            <a:chOff x="3562350" y="-1371600"/>
            <a:chExt cx="1857375" cy="1857375"/>
          </a:xfrm>
        </p:grpSpPr>
        <p:cxnSp>
          <p:nvCxnSpPr>
            <p:cNvPr id="8" name="直線コネクタ 7"/>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テキスト ボックス 2"/>
          <p:cNvSpPr txBox="1"/>
          <p:nvPr/>
        </p:nvSpPr>
        <p:spPr>
          <a:xfrm>
            <a:off x="3374509" y="1576507"/>
            <a:ext cx="5109091" cy="584775"/>
          </a:xfrm>
          <a:prstGeom prst="rect">
            <a:avLst/>
          </a:prstGeom>
          <a:noFill/>
        </p:spPr>
        <p:txBody>
          <a:bodyPr wrap="none" rtlCol="0">
            <a:spAutoFit/>
          </a:bodyPr>
          <a:lstStyle/>
          <a:p>
            <a:r>
              <a:rPr kumimoji="1" lang="ja-JP" altLang="en-US" sz="3200" dirty="0" smtClean="0"/>
              <a:t>すべての画素の総和を取る</a:t>
            </a:r>
            <a:endParaRPr kumimoji="1" lang="ja-JP" altLang="en-US" sz="3200" dirty="0"/>
          </a:p>
        </p:txBody>
      </p:sp>
      <p:sp>
        <p:nvSpPr>
          <p:cNvPr id="10" name="テキスト ボックス 9"/>
          <p:cNvSpPr txBox="1"/>
          <p:nvPr/>
        </p:nvSpPr>
        <p:spPr>
          <a:xfrm>
            <a:off x="3374509" y="5435879"/>
            <a:ext cx="5929828" cy="584775"/>
          </a:xfrm>
          <a:prstGeom prst="rect">
            <a:avLst/>
          </a:prstGeom>
          <a:noFill/>
        </p:spPr>
        <p:txBody>
          <a:bodyPr wrap="none" rtlCol="0">
            <a:spAutoFit/>
          </a:bodyPr>
          <a:lstStyle/>
          <a:p>
            <a:r>
              <a:rPr kumimoji="1" lang="ja-JP" altLang="en-US" sz="3200" b="1" dirty="0" smtClean="0"/>
              <a:t>単純に並列化してはいけない．</a:t>
            </a:r>
            <a:endParaRPr kumimoji="1" lang="ja-JP" altLang="en-US" sz="3200" b="1" dirty="0"/>
          </a:p>
        </p:txBody>
      </p:sp>
    </p:spTree>
    <p:extLst>
      <p:ext uri="{BB962C8B-B14F-4D97-AF65-F5344CB8AC3E}">
        <p14:creationId xmlns:p14="http://schemas.microsoft.com/office/powerpoint/2010/main" val="7192852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角丸四角形 32"/>
          <p:cNvSpPr/>
          <p:nvPr/>
        </p:nvSpPr>
        <p:spPr>
          <a:xfrm>
            <a:off x="622170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Thread0</a:t>
            </a:r>
          </a:p>
          <a:p>
            <a:pPr algn="ctr"/>
            <a:r>
              <a:rPr lang="en-US" altLang="ja-JP" dirty="0"/>
              <a:t>ret+=</a:t>
            </a:r>
            <a:r>
              <a:rPr lang="en-US" altLang="ja-JP" dirty="0" smtClean="0"/>
              <a:t>10</a:t>
            </a:r>
          </a:p>
          <a:p>
            <a:pPr algn="ctr"/>
            <a:r>
              <a:rPr lang="en-US" altLang="ja-JP" dirty="0" smtClean="0"/>
              <a:t>(ret:110)</a:t>
            </a:r>
            <a:endParaRPr lang="ja-JP" altLang="en-US" dirty="0"/>
          </a:p>
        </p:txBody>
      </p:sp>
      <p:sp>
        <p:nvSpPr>
          <p:cNvPr id="34" name="角丸四角形 33"/>
          <p:cNvSpPr/>
          <p:nvPr/>
        </p:nvSpPr>
        <p:spPr>
          <a:xfrm>
            <a:off x="7505803"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ret:120)</a:t>
            </a:r>
            <a:endParaRPr lang="ja-JP" altLang="en-US" dirty="0"/>
          </a:p>
        </p:txBody>
      </p:sp>
      <p:sp>
        <p:nvSpPr>
          <p:cNvPr id="35" name="角丸四角形 34"/>
          <p:cNvSpPr/>
          <p:nvPr/>
        </p:nvSpPr>
        <p:spPr>
          <a:xfrm>
            <a:off x="8789898"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ret:115)</a:t>
            </a:r>
            <a:endParaRPr lang="ja-JP" altLang="en-US" dirty="0"/>
          </a:p>
        </p:txBody>
      </p:sp>
      <p:sp>
        <p:nvSpPr>
          <p:cNvPr id="36" name="角丸四角形 35"/>
          <p:cNvSpPr/>
          <p:nvPr/>
        </p:nvSpPr>
        <p:spPr>
          <a:xfrm>
            <a:off x="10073992" y="2333645"/>
            <a:ext cx="1148663"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ret:130)</a:t>
            </a:r>
            <a:endParaRPr lang="ja-JP" altLang="en-US" dirty="0"/>
          </a:p>
        </p:txBody>
      </p:sp>
      <p:sp>
        <p:nvSpPr>
          <p:cNvPr id="2" name="タイトル 1"/>
          <p:cNvSpPr>
            <a:spLocks noGrp="1"/>
          </p:cNvSpPr>
          <p:nvPr>
            <p:ph type="title"/>
          </p:nvPr>
        </p:nvSpPr>
        <p:spPr/>
        <p:txBody>
          <a:bodyPr/>
          <a:lstStyle/>
          <a:p>
            <a:r>
              <a:rPr lang="ja-JP" altLang="en-US" dirty="0" smtClean="0"/>
              <a:t>画素の</a:t>
            </a:r>
            <a:r>
              <a:rPr kumimoji="1" lang="ja-JP" altLang="en-US" dirty="0" smtClean="0"/>
              <a:t>合計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51</a:t>
            </a:fld>
            <a:endParaRPr kumimoji="1" lang="ja-JP" altLang="en-US"/>
          </a:p>
        </p:txBody>
      </p:sp>
      <p:sp>
        <p:nvSpPr>
          <p:cNvPr id="3" name="正方形/長方形 2"/>
          <p:cNvSpPr/>
          <p:nvPr/>
        </p:nvSpPr>
        <p:spPr>
          <a:xfrm>
            <a:off x="590550" y="2222064"/>
            <a:ext cx="6096000" cy="2862322"/>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sum_omp_true</a:t>
            </a:r>
            <a:r>
              <a:rPr lang="en-US" altLang="ja-JP" dirty="0" smtClean="0">
                <a:solidFill>
                  <a:srgbClr val="000000"/>
                </a:solidFill>
                <a:highlight>
                  <a:srgbClr val="FFFFFF"/>
                </a:highlight>
                <a:ea typeface="ＭＳ ゴシック" panose="020B0609070205080204" pitchFamily="49" charset="-128"/>
              </a:rPr>
              <a:t> (</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num</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ret=0.0f;</a:t>
            </a:r>
          </a:p>
          <a:p>
            <a:pPr lvl="1"/>
            <a:r>
              <a:rPr lang="da-DK" altLang="ja-JP" dirty="0">
                <a:solidFill>
                  <a:srgbClr val="0000FF"/>
                </a:solidFill>
                <a:highlight>
                  <a:srgbClr val="FFFFFF"/>
                </a:highlight>
                <a:ea typeface="ＭＳ ゴシック" panose="020B0609070205080204" pitchFamily="49" charset="-128"/>
              </a:rPr>
              <a:t>#pragma</a:t>
            </a:r>
            <a:r>
              <a:rPr lang="da-DK" altLang="ja-JP" dirty="0">
                <a:solidFill>
                  <a:srgbClr val="000000"/>
                </a:solidFill>
                <a:highlight>
                  <a:srgbClr val="FFFFFF"/>
                </a:highlight>
                <a:ea typeface="ＭＳ ゴシック" panose="020B0609070205080204" pitchFamily="49" charset="-128"/>
              </a:rPr>
              <a:t> omp parallel </a:t>
            </a:r>
            <a:r>
              <a:rPr lang="da-DK" altLang="ja-JP" dirty="0">
                <a:solidFill>
                  <a:srgbClr val="0000FF"/>
                </a:solidFill>
                <a:highlight>
                  <a:srgbClr val="FFFFFF"/>
                </a:highlight>
                <a:ea typeface="ＭＳ ゴシック" panose="020B0609070205080204" pitchFamily="49" charset="-128"/>
              </a:rPr>
              <a:t>for</a:t>
            </a:r>
            <a:r>
              <a:rPr lang="da-DK"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reduction</a:t>
            </a:r>
            <a:r>
              <a:rPr lang="da-DK" altLang="ja-JP" dirty="0" smtClean="0">
                <a:solidFill>
                  <a:srgbClr val="000000"/>
                </a:solidFill>
                <a:highlight>
                  <a:srgbClr val="FFFFFF"/>
                </a:highlight>
                <a:ea typeface="ＭＳ ゴシック" panose="020B0609070205080204" pitchFamily="49" charset="-128"/>
              </a:rPr>
              <a:t>(+:</a:t>
            </a:r>
            <a:r>
              <a:rPr lang="da-DK" altLang="ja-JP" dirty="0">
                <a:solidFill>
                  <a:srgbClr val="000000"/>
                </a:solidFill>
                <a:highlight>
                  <a:srgbClr val="FFFFFF"/>
                </a:highlight>
                <a:ea typeface="ＭＳ ゴシック" panose="020B0609070205080204" pitchFamily="49" charset="-128"/>
              </a:rPr>
              <a:t>ret)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=0;i&lt;</a:t>
            </a:r>
            <a:r>
              <a:rPr lang="en-US" altLang="ja-JP" dirty="0" err="1">
                <a:solidFill>
                  <a:srgbClr val="808080"/>
                </a:solidFill>
                <a:highlight>
                  <a:srgbClr val="FFFFFF"/>
                </a:highlight>
                <a:ea typeface="ＭＳ ゴシック" panose="020B0609070205080204" pitchFamily="49" charset="-128"/>
              </a:rPr>
              <a:t>num</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ret +=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return</a:t>
            </a:r>
            <a:r>
              <a:rPr lang="en-US" altLang="ja-JP" dirty="0">
                <a:solidFill>
                  <a:srgbClr val="000000"/>
                </a:solidFill>
                <a:highlight>
                  <a:srgbClr val="FFFFFF"/>
                </a:highlight>
                <a:ea typeface="ＭＳ ゴシック" panose="020B0609070205080204" pitchFamily="49" charset="-128"/>
              </a:rPr>
              <a:t> ret;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cxnSp>
        <p:nvCxnSpPr>
          <p:cNvPr id="10" name="直線矢印コネクタ 9"/>
          <p:cNvCxnSpPr>
            <a:stCxn id="13" idx="0"/>
          </p:cNvCxnSpPr>
          <p:nvPr/>
        </p:nvCxnSpPr>
        <p:spPr>
          <a:xfrm flipV="1">
            <a:off x="4089710" y="3530600"/>
            <a:ext cx="265724" cy="2075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366575" y="5606236"/>
            <a:ext cx="7446269" cy="1077218"/>
          </a:xfrm>
          <a:prstGeom prst="rect">
            <a:avLst/>
          </a:prstGeom>
        </p:spPr>
        <p:txBody>
          <a:bodyPr wrap="none">
            <a:spAutoFit/>
          </a:bodyPr>
          <a:lstStyle/>
          <a:p>
            <a:pPr lvl="1"/>
            <a:r>
              <a:rPr lang="en-US"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reduction</a:t>
            </a:r>
            <a:r>
              <a:rPr lang="da-DK" altLang="ja-JP" sz="3200" b="1" dirty="0">
                <a:solidFill>
                  <a:srgbClr val="FF3300"/>
                </a:solidFill>
                <a:highlight>
                  <a:srgbClr val="FFFFFF"/>
                </a:highlight>
                <a:latin typeface="ＭＳ ゴシック" panose="020B0609070205080204" pitchFamily="49" charset="-128"/>
                <a:ea typeface="ＭＳ ゴシック" panose="020B0609070205080204" pitchFamily="49" charset="-128"/>
              </a:rPr>
              <a:t>(+:ret</a:t>
            </a:r>
            <a:r>
              <a:rPr lang="da-DK" altLang="ja-JP" sz="3200" b="1" dirty="0" smtClean="0">
                <a:solidFill>
                  <a:srgbClr val="FF3300"/>
                </a:solidFill>
                <a:highlight>
                  <a:srgbClr val="FFFFFF"/>
                </a:highlight>
                <a:latin typeface="ＭＳ ゴシック" panose="020B0609070205080204" pitchFamily="49" charset="-128"/>
                <a:ea typeface="ＭＳ ゴシック" panose="020B0609070205080204" pitchFamily="49" charset="-128"/>
              </a:rPr>
              <a: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が追加</a:t>
            </a:r>
            <a:endPar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endParaRPr>
          </a:p>
          <a:p>
            <a:pPr lvl="1"/>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全ての計算終了時に各々の</a:t>
            </a:r>
            <a:r>
              <a:rPr lang="en-US" altLang="ja-JP"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ret</a:t>
            </a:r>
            <a:r>
              <a:rPr lang="ja-JP" altLang="en-US" sz="32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を総和</a:t>
            </a:r>
            <a:endParaRPr lang="da-DK" altLang="ja-JP" sz="3200" b="1"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14" name="テキスト ボックス 13"/>
          <p:cNvSpPr txBox="1"/>
          <p:nvPr/>
        </p:nvSpPr>
        <p:spPr>
          <a:xfrm>
            <a:off x="4693804" y="241013"/>
            <a:ext cx="7571303" cy="1200329"/>
          </a:xfrm>
          <a:prstGeom prst="rect">
            <a:avLst/>
          </a:prstGeom>
          <a:noFill/>
        </p:spPr>
        <p:txBody>
          <a:bodyPr wrap="none" rtlCol="0">
            <a:spAutoFit/>
          </a:bodyPr>
          <a:lstStyle/>
          <a:p>
            <a:r>
              <a:rPr kumimoji="1" lang="ja-JP" altLang="en-US" sz="2400" dirty="0" smtClean="0"/>
              <a:t>グローバルな変数に非同期に演算を書ける場合</a:t>
            </a:r>
            <a:endParaRPr kumimoji="1" lang="en-US" altLang="ja-JP" sz="2400" dirty="0" smtClean="0"/>
          </a:p>
          <a:p>
            <a:r>
              <a:rPr kumimoji="1" lang="ja-JP" altLang="en-US" sz="2400" dirty="0" smtClean="0"/>
              <a:t>データの読み込み，書き込み時に同期が取れない場合</a:t>
            </a:r>
            <a:endParaRPr kumimoji="1" lang="en-US" altLang="ja-JP" sz="2400" dirty="0" smtClean="0"/>
          </a:p>
          <a:p>
            <a:r>
              <a:rPr kumimoji="1" lang="ja-JP" altLang="en-US" sz="2400" dirty="0" smtClean="0"/>
              <a:t>計算結果が保証されない．</a:t>
            </a:r>
            <a:endParaRPr kumimoji="1" lang="ja-JP" altLang="en-US" sz="2400" dirty="0"/>
          </a:p>
        </p:txBody>
      </p:sp>
      <p:sp>
        <p:nvSpPr>
          <p:cNvPr id="16" name="テキスト ボックス 15"/>
          <p:cNvSpPr txBox="1"/>
          <p:nvPr/>
        </p:nvSpPr>
        <p:spPr>
          <a:xfrm>
            <a:off x="8150890" y="1469311"/>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a:t>
            </a:r>
            <a:endParaRPr kumimoji="1" lang="ja-JP" altLang="en-US" dirty="0"/>
          </a:p>
        </p:txBody>
      </p:sp>
      <p:cxnSp>
        <p:nvCxnSpPr>
          <p:cNvPr id="26" name="直線矢印コネクタ 25"/>
          <p:cNvCxnSpPr>
            <a:stCxn id="16" idx="2"/>
            <a:endCxn id="33" idx="0"/>
          </p:cNvCxnSpPr>
          <p:nvPr/>
        </p:nvCxnSpPr>
        <p:spPr>
          <a:xfrm flipH="1">
            <a:off x="6796040" y="2115642"/>
            <a:ext cx="1997013"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stCxn id="16" idx="2"/>
            <a:endCxn id="34" idx="0"/>
          </p:cNvCxnSpPr>
          <p:nvPr/>
        </p:nvCxnSpPr>
        <p:spPr>
          <a:xfrm flipH="1">
            <a:off x="8080135" y="2115642"/>
            <a:ext cx="712918"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6" idx="2"/>
            <a:endCxn id="35" idx="0"/>
          </p:cNvCxnSpPr>
          <p:nvPr/>
        </p:nvCxnSpPr>
        <p:spPr>
          <a:xfrm>
            <a:off x="8793053" y="2115642"/>
            <a:ext cx="571177"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6" idx="2"/>
            <a:endCxn id="36" idx="0"/>
          </p:cNvCxnSpPr>
          <p:nvPr/>
        </p:nvCxnSpPr>
        <p:spPr>
          <a:xfrm>
            <a:off x="8793053" y="2115642"/>
            <a:ext cx="1855271" cy="21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角丸四角形 45"/>
          <p:cNvSpPr/>
          <p:nvPr/>
        </p:nvSpPr>
        <p:spPr>
          <a:xfrm>
            <a:off x="622170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p>
          <a:p>
            <a:pPr algn="ctr"/>
            <a:r>
              <a:rPr lang="en-US" altLang="ja-JP" dirty="0" smtClean="0"/>
              <a:t>Thread0</a:t>
            </a:r>
          </a:p>
          <a:p>
            <a:pPr algn="ctr"/>
            <a:r>
              <a:rPr lang="en-US" altLang="ja-JP" dirty="0"/>
              <a:t>ret+=</a:t>
            </a:r>
            <a:r>
              <a:rPr lang="en-US" altLang="ja-JP" dirty="0" smtClean="0"/>
              <a:t>10</a:t>
            </a:r>
          </a:p>
          <a:p>
            <a:pPr algn="ctr"/>
            <a:r>
              <a:rPr lang="en-US" altLang="ja-JP" dirty="0" smtClean="0"/>
              <a:t>(ret:10)</a:t>
            </a:r>
            <a:endParaRPr lang="ja-JP" altLang="en-US" dirty="0"/>
          </a:p>
        </p:txBody>
      </p:sp>
      <p:sp>
        <p:nvSpPr>
          <p:cNvPr id="47" name="角丸四角形 46"/>
          <p:cNvSpPr/>
          <p:nvPr/>
        </p:nvSpPr>
        <p:spPr>
          <a:xfrm>
            <a:off x="7505803"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Thread1</a:t>
            </a:r>
          </a:p>
          <a:p>
            <a:pPr algn="ctr"/>
            <a:r>
              <a:rPr lang="en-US" altLang="ja-JP" dirty="0"/>
              <a:t>ret</a:t>
            </a:r>
            <a:r>
              <a:rPr lang="en-US" altLang="ja-JP" dirty="0" smtClean="0"/>
              <a:t>+=20</a:t>
            </a:r>
          </a:p>
          <a:p>
            <a:pPr algn="ctr"/>
            <a:r>
              <a:rPr lang="en-US" altLang="ja-JP" dirty="0"/>
              <a:t>(</a:t>
            </a:r>
            <a:r>
              <a:rPr lang="en-US" altLang="ja-JP" dirty="0" smtClean="0"/>
              <a:t>ret:20)</a:t>
            </a:r>
            <a:endParaRPr lang="ja-JP" altLang="en-US" dirty="0"/>
          </a:p>
        </p:txBody>
      </p:sp>
      <p:sp>
        <p:nvSpPr>
          <p:cNvPr id="48" name="角丸四角形 47"/>
          <p:cNvSpPr/>
          <p:nvPr/>
        </p:nvSpPr>
        <p:spPr>
          <a:xfrm>
            <a:off x="8789898"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ret=0</a:t>
            </a:r>
            <a:endParaRPr lang="en-US" altLang="ja-JP" dirty="0"/>
          </a:p>
          <a:p>
            <a:pPr algn="ctr"/>
            <a:r>
              <a:rPr lang="en-US" altLang="ja-JP" dirty="0" smtClean="0"/>
              <a:t>Thread2</a:t>
            </a:r>
          </a:p>
          <a:p>
            <a:pPr algn="ctr"/>
            <a:r>
              <a:rPr lang="en-US" altLang="ja-JP" dirty="0"/>
              <a:t>ret+=</a:t>
            </a:r>
            <a:r>
              <a:rPr lang="en-US" altLang="ja-JP" dirty="0" smtClean="0"/>
              <a:t>15</a:t>
            </a:r>
          </a:p>
          <a:p>
            <a:pPr algn="ctr"/>
            <a:r>
              <a:rPr lang="en-US" altLang="ja-JP" dirty="0"/>
              <a:t>(</a:t>
            </a:r>
            <a:r>
              <a:rPr lang="en-US" altLang="ja-JP" dirty="0" smtClean="0"/>
              <a:t>ret:15)</a:t>
            </a:r>
            <a:endParaRPr lang="ja-JP" altLang="en-US" dirty="0"/>
          </a:p>
        </p:txBody>
      </p:sp>
      <p:sp>
        <p:nvSpPr>
          <p:cNvPr id="49" name="角丸四角形 48"/>
          <p:cNvSpPr/>
          <p:nvPr/>
        </p:nvSpPr>
        <p:spPr>
          <a:xfrm>
            <a:off x="10073992" y="4089400"/>
            <a:ext cx="1148663" cy="1256268"/>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ret=0</a:t>
            </a:r>
          </a:p>
          <a:p>
            <a:pPr algn="ctr"/>
            <a:r>
              <a:rPr lang="en-US" altLang="ja-JP" dirty="0" smtClean="0"/>
              <a:t>Thread3</a:t>
            </a:r>
          </a:p>
          <a:p>
            <a:pPr algn="ctr"/>
            <a:r>
              <a:rPr lang="en-US" altLang="ja-JP" dirty="0"/>
              <a:t>ret</a:t>
            </a:r>
            <a:r>
              <a:rPr lang="en-US" altLang="ja-JP" dirty="0" smtClean="0"/>
              <a:t>+=30</a:t>
            </a:r>
          </a:p>
          <a:p>
            <a:pPr algn="ctr"/>
            <a:r>
              <a:rPr lang="en-US" altLang="ja-JP" dirty="0"/>
              <a:t>(</a:t>
            </a:r>
            <a:r>
              <a:rPr lang="en-US" altLang="ja-JP" dirty="0" smtClean="0"/>
              <a:t>ret:30)</a:t>
            </a:r>
            <a:endParaRPr lang="ja-JP" altLang="en-US" dirty="0"/>
          </a:p>
        </p:txBody>
      </p:sp>
      <p:sp>
        <p:nvSpPr>
          <p:cNvPr id="50" name="テキスト ボックス 49"/>
          <p:cNvSpPr txBox="1"/>
          <p:nvPr/>
        </p:nvSpPr>
        <p:spPr>
          <a:xfrm>
            <a:off x="8236615" y="5903465"/>
            <a:ext cx="1284326" cy="646331"/>
          </a:xfrm>
          <a:prstGeom prst="rect">
            <a:avLst/>
          </a:prstGeom>
          <a:noFill/>
        </p:spPr>
        <p:txBody>
          <a:bodyPr wrap="none" rtlCol="0">
            <a:spAutoFit/>
          </a:bodyPr>
          <a:lstStyle/>
          <a:p>
            <a:r>
              <a:rPr lang="ja-JP" altLang="en-US" dirty="0" smtClean="0"/>
              <a:t>グローバル</a:t>
            </a:r>
            <a:endParaRPr lang="en-US" altLang="ja-JP" dirty="0" smtClean="0"/>
          </a:p>
          <a:p>
            <a:r>
              <a:rPr lang="en-US" altLang="ja-JP" dirty="0" smtClean="0"/>
              <a:t>r</a:t>
            </a:r>
            <a:r>
              <a:rPr kumimoji="1" lang="en-US" altLang="ja-JP" dirty="0" smtClean="0"/>
              <a:t>et=100+75</a:t>
            </a:r>
            <a:endParaRPr kumimoji="1" lang="ja-JP" altLang="en-US" dirty="0"/>
          </a:p>
        </p:txBody>
      </p:sp>
      <p:cxnSp>
        <p:nvCxnSpPr>
          <p:cNvPr id="51" name="直線矢印コネクタ 50"/>
          <p:cNvCxnSpPr>
            <a:stCxn id="46" idx="2"/>
            <a:endCxn id="50" idx="0"/>
          </p:cNvCxnSpPr>
          <p:nvPr/>
        </p:nvCxnSpPr>
        <p:spPr>
          <a:xfrm>
            <a:off x="6796040" y="5345668"/>
            <a:ext cx="2082738"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a:stCxn id="47" idx="2"/>
            <a:endCxn id="50" idx="0"/>
          </p:cNvCxnSpPr>
          <p:nvPr/>
        </p:nvCxnSpPr>
        <p:spPr>
          <a:xfrm>
            <a:off x="8080135" y="5345668"/>
            <a:ext cx="798643"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a:stCxn id="48" idx="2"/>
            <a:endCxn id="50" idx="0"/>
          </p:cNvCxnSpPr>
          <p:nvPr/>
        </p:nvCxnSpPr>
        <p:spPr>
          <a:xfrm flipH="1">
            <a:off x="8878778" y="5345668"/>
            <a:ext cx="485452"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stCxn id="49" idx="2"/>
            <a:endCxn id="50" idx="0"/>
          </p:cNvCxnSpPr>
          <p:nvPr/>
        </p:nvCxnSpPr>
        <p:spPr>
          <a:xfrm flipH="1">
            <a:off x="8878778" y="5345668"/>
            <a:ext cx="1769546" cy="55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下矢印 5"/>
          <p:cNvSpPr/>
          <p:nvPr/>
        </p:nvSpPr>
        <p:spPr>
          <a:xfrm>
            <a:off x="8552824" y="3381422"/>
            <a:ext cx="344932" cy="696372"/>
          </a:xfrm>
          <a:prstGeom prst="downArrow">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kumimoji="1" lang="ja-JP" altLang="en-US"/>
          </a:p>
        </p:txBody>
      </p:sp>
    </p:spTree>
    <p:extLst>
      <p:ext uri="{BB962C8B-B14F-4D97-AF65-F5344CB8AC3E}">
        <p14:creationId xmlns:p14="http://schemas.microsoft.com/office/powerpoint/2010/main" val="11087851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52</a:t>
            </a:fld>
            <a:endParaRPr kumimoji="1" lang="ja-JP" altLang="en-US"/>
          </a:p>
        </p:txBody>
      </p:sp>
      <p:sp>
        <p:nvSpPr>
          <p:cNvPr id="5" name="正方形/長方形 4"/>
          <p:cNvSpPr/>
          <p:nvPr/>
        </p:nvSpPr>
        <p:spPr>
          <a:xfrm>
            <a:off x="384175" y="1366163"/>
            <a:ext cx="7410450" cy="5355312"/>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a:t>
            </a:r>
            <a:r>
              <a:rPr lang="ja-JP" altLang="en-US" dirty="0" smtClean="0">
                <a:solidFill>
                  <a:srgbClr val="0000FF"/>
                </a:solidFill>
                <a:highlight>
                  <a:srgbClr val="FFFFFF"/>
                </a:highlight>
                <a:latin typeface="+mn-ea"/>
              </a:rPr>
              <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p:txBody>
      </p:sp>
      <p:sp>
        <p:nvSpPr>
          <p:cNvPr id="6" name="テキスト ボックス 5"/>
          <p:cNvSpPr txBox="1"/>
          <p:nvPr/>
        </p:nvSpPr>
        <p:spPr>
          <a:xfrm>
            <a:off x="6096000" y="3100982"/>
            <a:ext cx="6005491" cy="1138773"/>
          </a:xfrm>
          <a:prstGeom prst="rect">
            <a:avLst/>
          </a:prstGeom>
          <a:noFill/>
        </p:spPr>
        <p:txBody>
          <a:bodyPr wrap="square" rtlCol="0">
            <a:spAutoFit/>
          </a:bodyPr>
          <a:lstStyle/>
          <a:p>
            <a:r>
              <a:rPr lang="en-US" altLang="ja-JP" sz="3600" b="1" dirty="0" smtClean="0"/>
              <a:t>4</a:t>
            </a:r>
            <a:r>
              <a:rPr lang="ja-JP" altLang="en-US" sz="3600" b="1" dirty="0" smtClean="0"/>
              <a:t>重ループの平滑化フィルタ</a:t>
            </a:r>
            <a:endParaRPr lang="en-US" altLang="ja-JP" sz="3600" b="1" dirty="0" smtClean="0"/>
          </a:p>
          <a:p>
            <a:r>
              <a:rPr kumimoji="1" lang="ja-JP" altLang="en-US" sz="2800" dirty="0" smtClean="0"/>
              <a:t>　</a:t>
            </a:r>
            <a:r>
              <a:rPr kumimoji="1" lang="ja-JP" altLang="en-US" sz="3200" dirty="0" smtClean="0"/>
              <a:t>いろいろな場所を並列化可能</a:t>
            </a:r>
            <a:endParaRPr kumimoji="1" lang="ja-JP" altLang="en-US" sz="2800" dirty="0"/>
          </a:p>
        </p:txBody>
      </p:sp>
    </p:spTree>
    <p:extLst>
      <p:ext uri="{BB962C8B-B14F-4D97-AF65-F5344CB8AC3E}">
        <p14:creationId xmlns:p14="http://schemas.microsoft.com/office/powerpoint/2010/main" val="5964229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53</a:t>
            </a:fld>
            <a:endParaRPr kumimoji="1" lang="ja-JP" altLang="en-US"/>
          </a:p>
        </p:txBody>
      </p:sp>
      <p:sp>
        <p:nvSpPr>
          <p:cNvPr id="7" name="正方形/長方形 6"/>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boxfilter_omp1(</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smtClean="0">
                <a:solidFill>
                  <a:srgbClr val="0000FF"/>
                </a:solidFill>
                <a:highlight>
                  <a:srgbClr val="FFFFFF"/>
                </a:highlight>
                <a:latin typeface="+mn-ea"/>
              </a:rPr>
              <a:t>float </a:t>
            </a:r>
            <a:r>
              <a:rPr lang="pt-BR" altLang="ja-JP" dirty="0" smtClean="0">
                <a:solidFill>
                  <a:srgbClr val="000000"/>
                </a:solidFill>
                <a:highlight>
                  <a:srgbClr val="FFFFFF"/>
                </a:highlight>
                <a:latin typeface="+mn-ea"/>
              </a:rPr>
              <a:t>normalize </a:t>
            </a:r>
            <a:r>
              <a:rPr lang="pt-BR" altLang="ja-JP" dirty="0">
                <a:solidFill>
                  <a:srgbClr val="000000"/>
                </a:solidFill>
                <a:highlight>
                  <a:srgbClr val="FFFFFF"/>
                </a:highlight>
                <a:latin typeface="+mn-ea"/>
              </a:rPr>
              <a:t>=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5" name="テキスト ボックス 4"/>
          <p:cNvSpPr txBox="1"/>
          <p:nvPr/>
        </p:nvSpPr>
        <p:spPr>
          <a:xfrm>
            <a:off x="812800" y="2628900"/>
            <a:ext cx="3057247" cy="584775"/>
          </a:xfrm>
          <a:prstGeom prst="rect">
            <a:avLst/>
          </a:prstGeom>
          <a:noFill/>
        </p:spPr>
        <p:txBody>
          <a:bodyPr wrap="none" rtlCol="0">
            <a:spAutoFit/>
          </a:bodyPr>
          <a:lstStyle/>
          <a:p>
            <a:r>
              <a:rPr kumimoji="1" lang="ja-JP" altLang="en-US" sz="3200" dirty="0" smtClean="0">
                <a:solidFill>
                  <a:srgbClr val="FF3300"/>
                </a:solidFill>
              </a:rPr>
              <a:t>行</a:t>
            </a:r>
            <a:r>
              <a:rPr kumimoji="1" lang="ja-JP" altLang="en-US" sz="3200" dirty="0" smtClean="0"/>
              <a:t>単位で並列化</a:t>
            </a:r>
            <a:endParaRPr kumimoji="1" lang="ja-JP" altLang="en-US" sz="3200" dirty="0"/>
          </a:p>
        </p:txBody>
      </p:sp>
      <p:cxnSp>
        <p:nvCxnSpPr>
          <p:cNvPr id="10" name="直線矢印コネクタ 9"/>
          <p:cNvCxnSpPr/>
          <p:nvPr/>
        </p:nvCxnSpPr>
        <p:spPr>
          <a:xfrm flipV="1">
            <a:off x="3111500" y="1465943"/>
            <a:ext cx="1547586" cy="122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717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54</a:t>
            </a:fld>
            <a:endParaRPr kumimoji="1" lang="ja-JP" altLang="en-US"/>
          </a:p>
        </p:txBody>
      </p:sp>
      <p:sp>
        <p:nvSpPr>
          <p:cNvPr id="8" name="正方形/長方形 7"/>
          <p:cNvSpPr/>
          <p:nvPr/>
        </p:nvSpPr>
        <p:spPr>
          <a:xfrm>
            <a:off x="4320000" y="360000"/>
            <a:ext cx="7560000" cy="5400000"/>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p:txBody>
      </p:sp>
      <p:sp>
        <p:nvSpPr>
          <p:cNvPr id="10" name="テキスト ボックス 9"/>
          <p:cNvSpPr txBox="1"/>
          <p:nvPr/>
        </p:nvSpPr>
        <p:spPr>
          <a:xfrm>
            <a:off x="812800" y="2628900"/>
            <a:ext cx="3057247" cy="584775"/>
          </a:xfrm>
          <a:prstGeom prst="rect">
            <a:avLst/>
          </a:prstGeom>
          <a:noFill/>
        </p:spPr>
        <p:txBody>
          <a:bodyPr wrap="none" rtlCol="0">
            <a:spAutoFit/>
          </a:bodyPr>
          <a:lstStyle/>
          <a:p>
            <a:r>
              <a:rPr lang="ja-JP" altLang="en-US" sz="3200" dirty="0">
                <a:solidFill>
                  <a:srgbClr val="FF3300"/>
                </a:solidFill>
              </a:rPr>
              <a:t>列</a:t>
            </a:r>
            <a:r>
              <a:rPr kumimoji="1" lang="ja-JP" altLang="en-US" sz="3200" dirty="0" smtClean="0"/>
              <a:t>単位で並列化</a:t>
            </a:r>
            <a:endParaRPr kumimoji="1" lang="ja-JP" altLang="en-US" sz="3200" dirty="0"/>
          </a:p>
        </p:txBody>
      </p:sp>
      <p:cxnSp>
        <p:nvCxnSpPr>
          <p:cNvPr id="11" name="直線矢印コネクタ 10"/>
          <p:cNvCxnSpPr/>
          <p:nvPr/>
        </p:nvCxnSpPr>
        <p:spPr>
          <a:xfrm flipV="1">
            <a:off x="3111500" y="1854200"/>
            <a:ext cx="2159000"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6881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55</a:t>
            </a:fld>
            <a:endParaRPr kumimoji="1" lang="ja-JP" altLang="en-US"/>
          </a:p>
        </p:txBody>
      </p:sp>
      <p:sp>
        <p:nvSpPr>
          <p:cNvPr id="9" name="正方形/長方形 8"/>
          <p:cNvSpPr/>
          <p:nvPr/>
        </p:nvSpPr>
        <p:spPr>
          <a:xfrm>
            <a:off x="4320000" y="360000"/>
            <a:ext cx="7560000" cy="5632311"/>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boxfilter_omp3(</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r>
              <a:rPr lang="pt-BR" altLang="ja-JP" dirty="0" smtClean="0">
                <a:solidFill>
                  <a:srgbClr val="000000"/>
                </a:solidFill>
                <a:highlight>
                  <a:srgbClr val="FFFFFF"/>
                </a:highlight>
                <a:latin typeface="+mn-ea"/>
              </a:rPr>
              <a:t>));</a:t>
            </a:r>
            <a:endParaRPr lang="ja-JP" altLang="en-US" dirty="0" smtClean="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 = 0.0f;</a:t>
            </a:r>
          </a:p>
          <a:p>
            <a:pPr lvl="3"/>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 reduction(+:sum)</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en-US" altLang="ja-JP" dirty="0" smtClean="0">
                <a:solidFill>
                  <a:srgbClr val="000000"/>
                </a:solidFill>
                <a:highlight>
                  <a:srgbClr val="FFFFFF"/>
                </a:highlight>
                <a:latin typeface="+mn-ea"/>
              </a:rPr>
              <a:t>	sum</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j+l</a:t>
            </a:r>
            <a:r>
              <a:rPr lang="en-US" altLang="ja-JP" dirty="0">
                <a:solidFill>
                  <a:srgbClr val="000000"/>
                </a:solidFill>
                <a:highlight>
                  <a:srgbClr val="FFFFFF"/>
                </a:highlight>
                <a:latin typeface="+mn-ea"/>
              </a:rPr>
              <a:t>) + </a:t>
            </a:r>
            <a:r>
              <a:rPr lang="en-US" altLang="ja-JP" dirty="0" err="1">
                <a:solidFill>
                  <a:srgbClr val="000000"/>
                </a:solidFill>
                <a:highlight>
                  <a:srgbClr val="FFFFFF"/>
                </a:highlight>
                <a:latin typeface="+mn-ea"/>
              </a:rPr>
              <a:t>i+l</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a:t>
            </a:r>
            <a:r>
              <a:rPr lang="en-US" altLang="ja-JP" dirty="0">
                <a:solidFill>
                  <a:srgbClr val="000000"/>
                </a:solidFill>
                <a:highlight>
                  <a:srgbClr val="FFFFFF"/>
                </a:highlight>
                <a:latin typeface="+mn-ea"/>
              </a:rPr>
              <a:t>] = sum*normalize;</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11" name="テキスト ボックス 10"/>
          <p:cNvSpPr txBox="1"/>
          <p:nvPr/>
        </p:nvSpPr>
        <p:spPr>
          <a:xfrm>
            <a:off x="812800" y="2628900"/>
            <a:ext cx="2646878" cy="1077218"/>
          </a:xfrm>
          <a:prstGeom prst="rect">
            <a:avLst/>
          </a:prstGeom>
          <a:noFill/>
        </p:spPr>
        <p:txBody>
          <a:bodyPr wrap="none" rtlCol="0">
            <a:spAutoFit/>
          </a:bodyPr>
          <a:lstStyle/>
          <a:p>
            <a:r>
              <a:rPr lang="ja-JP" altLang="en-US" sz="3200" dirty="0" smtClean="0">
                <a:solidFill>
                  <a:srgbClr val="FF3300"/>
                </a:solidFill>
              </a:rPr>
              <a:t>カーネルの行</a:t>
            </a:r>
            <a:endParaRPr lang="en-US" altLang="ja-JP" sz="3200" dirty="0" smtClean="0">
              <a:solidFill>
                <a:srgbClr val="FF3300"/>
              </a:solidFill>
            </a:endParaRPr>
          </a:p>
          <a:p>
            <a:r>
              <a:rPr kumimoji="1" lang="ja-JP" altLang="en-US" sz="3200" dirty="0" smtClean="0"/>
              <a:t>単位で並列化</a:t>
            </a:r>
            <a:endParaRPr kumimoji="1" lang="ja-JP" altLang="en-US" sz="3200" dirty="0"/>
          </a:p>
        </p:txBody>
      </p:sp>
      <p:cxnSp>
        <p:nvCxnSpPr>
          <p:cNvPr id="12" name="直線矢印コネクタ 11"/>
          <p:cNvCxnSpPr>
            <a:stCxn id="11" idx="3"/>
          </p:cNvCxnSpPr>
          <p:nvPr/>
        </p:nvCxnSpPr>
        <p:spPr>
          <a:xfrm flipV="1">
            <a:off x="3459678" y="2815771"/>
            <a:ext cx="2200893" cy="351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7845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フィルタ</a:t>
            </a:r>
            <a:r>
              <a:rPr lang="ja-JP" altLang="en-US" dirty="0"/>
              <a:t>～</a:t>
            </a:r>
            <a:r>
              <a:rPr kumimoji="1" lang="ja-JP" altLang="en-US" dirty="0" smtClean="0"/>
              <a:t>並列位置での比較～</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lnSpc>
                <a:spcPct val="150000"/>
              </a:lnSpc>
              <a:buNone/>
            </a:pPr>
            <a:r>
              <a:rPr kumimoji="1" lang="ja-JP" altLang="en-US" sz="3200" b="1" dirty="0" smtClean="0"/>
              <a:t>どこで並列化するのが一番速いのか？</a:t>
            </a:r>
            <a:endParaRPr kumimoji="1" lang="en-US" altLang="ja-JP" sz="3200" b="1" dirty="0" smtClean="0"/>
          </a:p>
          <a:p>
            <a:pPr lvl="1">
              <a:lnSpc>
                <a:spcPct val="150000"/>
              </a:lnSpc>
            </a:pPr>
            <a:r>
              <a:rPr lang="ja-JP" altLang="en-US" sz="2800" dirty="0" smtClean="0"/>
              <a:t>基本的には，一番外側のループ→</a:t>
            </a:r>
            <a:r>
              <a:rPr lang="ja-JP" altLang="en-US" sz="2800" dirty="0" smtClean="0">
                <a:solidFill>
                  <a:srgbClr val="FF3300"/>
                </a:solidFill>
              </a:rPr>
              <a:t>行</a:t>
            </a:r>
            <a:r>
              <a:rPr lang="ja-JP" altLang="en-US" sz="2800" dirty="0" smtClean="0"/>
              <a:t>単位での並列化</a:t>
            </a:r>
            <a:endParaRPr lang="en-US" altLang="ja-JP" sz="2800" dirty="0" smtClean="0"/>
          </a:p>
          <a:p>
            <a:pPr lvl="1">
              <a:lnSpc>
                <a:spcPct val="150000"/>
              </a:lnSpc>
            </a:pPr>
            <a:r>
              <a:rPr kumimoji="1" lang="ja-JP" altLang="en-US" sz="2800" dirty="0" smtClean="0"/>
              <a:t>分割回数が多さ，リダクション演算など，</a:t>
            </a:r>
            <a:r>
              <a:rPr kumimoji="1" lang="en-US" altLang="ja-JP" sz="2800" dirty="0" smtClean="0"/>
              <a:t/>
            </a:r>
            <a:br>
              <a:rPr kumimoji="1" lang="en-US" altLang="ja-JP" sz="2800" dirty="0" smtClean="0"/>
            </a:br>
            <a:r>
              <a:rPr kumimoji="1" lang="en-US" altLang="ja-JP" sz="2800" dirty="0" smtClean="0"/>
              <a:t>				</a:t>
            </a:r>
            <a:r>
              <a:rPr kumimoji="1" lang="ja-JP" altLang="en-US" sz="2800" dirty="0" smtClean="0"/>
              <a:t>オーバーヘッドが大きいため</a:t>
            </a:r>
            <a:endParaRPr kumimoji="1" lang="en-US" altLang="ja-JP" sz="2800" dirty="0" smtClean="0"/>
          </a:p>
          <a:p>
            <a:pPr lvl="1">
              <a:lnSpc>
                <a:spcPct val="150000"/>
              </a:lnSpc>
            </a:pPr>
            <a:r>
              <a:rPr lang="ja-JP" altLang="en-US" sz="2800" dirty="0" smtClean="0"/>
              <a:t>高速化のためには可能な限り最大の粒度を持ったほうがよい</a:t>
            </a:r>
            <a:endParaRPr kumimoji="1" lang="ja-JP" altLang="en-US" sz="28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56</a:t>
            </a:fld>
            <a:endParaRPr kumimoji="1" lang="ja-JP" altLang="en-US"/>
          </a:p>
        </p:txBody>
      </p:sp>
    </p:spTree>
    <p:extLst>
      <p:ext uri="{BB962C8B-B14F-4D97-AF65-F5344CB8AC3E}">
        <p14:creationId xmlns:p14="http://schemas.microsoft.com/office/powerpoint/2010/main" val="19469072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r>
              <a:rPr kumimoji="1" lang="en-US" altLang="ja-JP" dirty="0" smtClean="0"/>
              <a:t>Scan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57</a:t>
            </a:fld>
            <a:endParaRPr kumimoji="1" lang="ja-JP" altLang="en-US"/>
          </a:p>
        </p:txBody>
      </p:sp>
      <p:sp>
        <p:nvSpPr>
          <p:cNvPr id="5" name="正方形/長方形 4"/>
          <p:cNvSpPr/>
          <p:nvPr/>
        </p:nvSpPr>
        <p:spPr>
          <a:xfrm>
            <a:off x="4508500" y="1885940"/>
            <a:ext cx="7454900" cy="3139321"/>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iirfilter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a</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src</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 + ia*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テキスト ボックス 5"/>
          <p:cNvSpPr txBox="1"/>
          <p:nvPr/>
        </p:nvSpPr>
        <p:spPr>
          <a:xfrm>
            <a:off x="203200" y="2362200"/>
            <a:ext cx="4367542" cy="2308324"/>
          </a:xfrm>
          <a:prstGeom prst="rect">
            <a:avLst/>
          </a:prstGeom>
          <a:noFill/>
        </p:spPr>
        <p:txBody>
          <a:bodyPr wrap="none" rtlCol="0">
            <a:spAutoFit/>
          </a:bodyPr>
          <a:lstStyle/>
          <a:p>
            <a:r>
              <a:rPr kumimoji="1" lang="ja-JP" altLang="en-US" sz="2400" dirty="0" smtClean="0"/>
              <a:t>左の出力と自身をブレンドする</a:t>
            </a:r>
            <a:endParaRPr kumimoji="1" lang="en-US" altLang="ja-JP" sz="2400" dirty="0" smtClean="0"/>
          </a:p>
          <a:p>
            <a:r>
              <a:rPr kumimoji="1" lang="en-US" altLang="ja-JP" sz="2400" dirty="0" smtClean="0"/>
              <a:t>IIR</a:t>
            </a:r>
            <a:r>
              <a:rPr kumimoji="1" lang="ja-JP" altLang="en-US" sz="2400" dirty="0" smtClean="0"/>
              <a:t>フィルタ</a:t>
            </a:r>
            <a:endParaRPr kumimoji="1" lang="en-US" altLang="ja-JP" sz="2400" dirty="0" smtClean="0"/>
          </a:p>
          <a:p>
            <a:endParaRPr lang="en-US" altLang="ja-JP" sz="2400" dirty="0"/>
          </a:p>
          <a:p>
            <a:endParaRPr kumimoji="1" lang="en-US" altLang="ja-JP" sz="2400" dirty="0" smtClean="0"/>
          </a:p>
          <a:p>
            <a:r>
              <a:rPr lang="ja-JP" altLang="en-US" sz="2400" dirty="0"/>
              <a:t>効率的</a:t>
            </a:r>
            <a:r>
              <a:rPr lang="ja-JP" altLang="en-US" sz="2400" dirty="0" smtClean="0"/>
              <a:t>に計算するには</a:t>
            </a:r>
            <a:r>
              <a:rPr lang="en-US" altLang="ja-JP" sz="2400" dirty="0" smtClean="0"/>
              <a:t>Scan</a:t>
            </a:r>
            <a:r>
              <a:rPr lang="ja-JP" altLang="en-US" sz="2400" dirty="0" smtClean="0"/>
              <a:t>の形</a:t>
            </a:r>
            <a:endParaRPr lang="en-US" altLang="ja-JP" sz="2400" dirty="0" smtClean="0"/>
          </a:p>
          <a:p>
            <a:r>
              <a:rPr kumimoji="1" lang="ja-JP" altLang="en-US" sz="2400" dirty="0" smtClean="0"/>
              <a:t>が推奨されているが</a:t>
            </a:r>
            <a:r>
              <a:rPr kumimoji="1" lang="ja-JP" altLang="en-US" sz="2400" dirty="0" err="1" smtClean="0"/>
              <a:t>．．．</a:t>
            </a:r>
            <a:endParaRPr kumimoji="1" lang="ja-JP" altLang="en-US" sz="2400" dirty="0"/>
          </a:p>
        </p:txBody>
      </p:sp>
    </p:spTree>
    <p:extLst>
      <p:ext uri="{BB962C8B-B14F-4D97-AF65-F5344CB8AC3E}">
        <p14:creationId xmlns:p14="http://schemas.microsoft.com/office/powerpoint/2010/main" val="29274688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kumimoji="1" lang="ja-JP" altLang="en-US" dirty="0" smtClean="0"/>
              <a:t>フィルタ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58</a:t>
            </a:fld>
            <a:endParaRPr kumimoji="1" lang="ja-JP" altLang="en-US"/>
          </a:p>
        </p:txBody>
      </p:sp>
      <p:sp>
        <p:nvSpPr>
          <p:cNvPr id="5" name="正方形/長方形 4"/>
          <p:cNvSpPr/>
          <p:nvPr/>
        </p:nvSpPr>
        <p:spPr>
          <a:xfrm>
            <a:off x="533400" y="2568594"/>
            <a:ext cx="6096000" cy="3847207"/>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iirfilter_omp1(</a:t>
            </a:r>
            <a:r>
              <a:rPr lang="en-US" altLang="ja-JP" dirty="0" smtClean="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smtClean="0">
                <a:solidFill>
                  <a:srgbClr val="000000"/>
                </a:solidFill>
                <a:highlight>
                  <a:srgbClr val="FFFFFF"/>
                </a:highlight>
                <a:ea typeface="ＭＳ ゴシック" panose="020B0609070205080204" pitchFamily="49" charset="-128"/>
              </a:rPr>
              <a:t>;</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 </a:t>
            </a:r>
            <a:r>
              <a:rPr lang="en-US" altLang="ja-JP" sz="2800" b="1" dirty="0">
                <a:solidFill>
                  <a:srgbClr val="000000"/>
                </a:solidFill>
                <a:highlight>
                  <a:srgbClr val="FFFFFF"/>
                </a:highlight>
                <a:ea typeface="ＭＳ ゴシック" panose="020B0609070205080204" pitchFamily="49" charset="-128"/>
              </a:rPr>
              <a:t>scan ?</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ja-JP" altLang="en-US" dirty="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r>
              <a:rPr lang="en-US" altLang="ja-JP" dirty="0" smtClean="0">
                <a:solidFill>
                  <a:srgbClr val="000000"/>
                </a:solidFill>
                <a:highlight>
                  <a:srgbClr val="FFFFFF"/>
                </a:highlight>
                <a:ea typeface="ＭＳ ゴシック" panose="020B0609070205080204" pitchFamily="49" charset="-128"/>
              </a:rPr>
              <a:t/>
            </a:r>
            <a:br>
              <a:rPr lang="en-US" altLang="ja-JP" dirty="0" smtClean="0">
                <a:solidFill>
                  <a:srgbClr val="000000"/>
                </a:solidFill>
                <a:highlight>
                  <a:srgbClr val="FFFFFF"/>
                </a:highlight>
                <a:ea typeface="ＭＳ ゴシック" panose="020B0609070205080204" pitchFamily="49" charset="-128"/>
              </a:rPr>
            </a:br>
            <a:r>
              <a:rPr lang="en-US" altLang="ja-JP" dirty="0" smtClean="0">
                <a:solidFill>
                  <a:srgbClr val="000000"/>
                </a:solidFill>
                <a:highlight>
                  <a:srgbClr val="FFFFFF"/>
                </a:highlight>
                <a:ea typeface="ＭＳ ゴシック" panose="020B0609070205080204" pitchFamily="49" charset="-128"/>
              </a:rPr>
              <a:t>	</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pic>
        <p:nvPicPr>
          <p:cNvPr id="6" name="図 5"/>
          <p:cNvPicPr>
            <a:picLocks noChangeAspect="1"/>
          </p:cNvPicPr>
          <p:nvPr/>
        </p:nvPicPr>
        <p:blipFill>
          <a:blip r:embed="rId2"/>
          <a:stretch>
            <a:fillRect/>
          </a:stretch>
        </p:blipFill>
        <p:spPr>
          <a:xfrm>
            <a:off x="6990695" y="163531"/>
            <a:ext cx="4833005" cy="6192819"/>
          </a:xfrm>
          <a:prstGeom prst="rect">
            <a:avLst/>
          </a:prstGeom>
        </p:spPr>
      </p:pic>
      <p:sp>
        <p:nvSpPr>
          <p:cNvPr id="7" name="テキスト ボックス 6"/>
          <p:cNvSpPr txBox="1"/>
          <p:nvPr/>
        </p:nvSpPr>
        <p:spPr>
          <a:xfrm>
            <a:off x="1094831" y="1550595"/>
            <a:ext cx="5674951" cy="954107"/>
          </a:xfrm>
          <a:prstGeom prst="rect">
            <a:avLst/>
          </a:prstGeom>
          <a:noFill/>
        </p:spPr>
        <p:txBody>
          <a:bodyPr wrap="none" rtlCol="0">
            <a:spAutoFit/>
          </a:bodyPr>
          <a:lstStyle/>
          <a:p>
            <a:r>
              <a:rPr kumimoji="1" lang="en-US" altLang="ja-JP" sz="2800" b="1" dirty="0" smtClean="0"/>
              <a:t>OpenMP</a:t>
            </a:r>
            <a:r>
              <a:rPr kumimoji="1" lang="ja-JP" altLang="en-US" sz="2800" b="1" dirty="0" smtClean="0"/>
              <a:t>に</a:t>
            </a:r>
            <a:r>
              <a:rPr kumimoji="1" lang="en-US" altLang="ja-JP" sz="2800" b="1" dirty="0" smtClean="0"/>
              <a:t>Scan</a:t>
            </a:r>
            <a:r>
              <a:rPr kumimoji="1" lang="ja-JP" altLang="en-US" sz="2800" b="1" dirty="0" smtClean="0"/>
              <a:t>の実装はないため</a:t>
            </a:r>
            <a:endParaRPr kumimoji="1" lang="en-US" altLang="ja-JP" sz="2800" b="1" dirty="0" smtClean="0"/>
          </a:p>
          <a:p>
            <a:r>
              <a:rPr kumimoji="1" lang="ja-JP" altLang="en-US" sz="2800" b="1" dirty="0" smtClean="0"/>
              <a:t>自分で実装する必要がある</a:t>
            </a:r>
            <a:r>
              <a:rPr lang="ja-JP" altLang="en-US" sz="2800" b="1" dirty="0" smtClean="0"/>
              <a:t>→</a:t>
            </a:r>
            <a:endParaRPr kumimoji="1" lang="ja-JP" altLang="en-US" sz="2800" b="1" dirty="0"/>
          </a:p>
        </p:txBody>
      </p:sp>
      <p:grpSp>
        <p:nvGrpSpPr>
          <p:cNvPr id="8" name="グループ化 7"/>
          <p:cNvGrpSpPr/>
          <p:nvPr/>
        </p:nvGrpSpPr>
        <p:grpSpPr>
          <a:xfrm>
            <a:off x="1706632" y="3547278"/>
            <a:ext cx="1857375" cy="1857375"/>
            <a:chOff x="3562350" y="-1371600"/>
            <a:chExt cx="1857375" cy="1857375"/>
          </a:xfrm>
        </p:grpSpPr>
        <p:cxnSp>
          <p:nvCxnSpPr>
            <p:cNvPr id="9" name="直線コネクタ 8"/>
            <p:cNvCxnSpPr/>
            <p:nvPr/>
          </p:nvCxnSpPr>
          <p:spPr>
            <a:xfrm flipH="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3562350" y="-1371600"/>
              <a:ext cx="1857375" cy="185737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12356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IIR</a:t>
            </a:r>
            <a:r>
              <a:rPr lang="ja-JP" altLang="en-US" dirty="0"/>
              <a:t>フィルタ</a:t>
            </a:r>
            <a:r>
              <a:rPr lang="ja-JP" altLang="en-US" dirty="0" smtClean="0"/>
              <a:t>（</a:t>
            </a:r>
            <a:r>
              <a:rPr lang="en-US" altLang="ja-JP" dirty="0" smtClean="0"/>
              <a:t>Scan</a:t>
            </a:r>
            <a:r>
              <a:rPr lang="ja-JP" altLang="en-US" dirty="0" smtClean="0"/>
              <a:t>→</a:t>
            </a:r>
            <a:r>
              <a:rPr lang="en-US" altLang="ja-JP" dirty="0" smtClean="0"/>
              <a:t>Map</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59</a:t>
            </a:fld>
            <a:endParaRPr kumimoji="1" lang="ja-JP" altLang="en-US"/>
          </a:p>
        </p:txBody>
      </p:sp>
      <p:sp>
        <p:nvSpPr>
          <p:cNvPr id="7" name="テキスト ボックス 6"/>
          <p:cNvSpPr txBox="1"/>
          <p:nvPr/>
        </p:nvSpPr>
        <p:spPr>
          <a:xfrm>
            <a:off x="396586" y="1517339"/>
            <a:ext cx="5569153" cy="1138773"/>
          </a:xfrm>
          <a:prstGeom prst="rect">
            <a:avLst/>
          </a:prstGeom>
          <a:noFill/>
        </p:spPr>
        <p:txBody>
          <a:bodyPr wrap="none" rtlCol="0">
            <a:spAutoFit/>
          </a:bodyPr>
          <a:lstStyle/>
          <a:p>
            <a:r>
              <a:rPr lang="ja-JP" altLang="en-US" sz="2800" b="1" dirty="0" smtClean="0"/>
              <a:t>外</a:t>
            </a:r>
            <a:r>
              <a:rPr kumimoji="1" lang="ja-JP" altLang="en-US" sz="2800" b="1" dirty="0" smtClean="0"/>
              <a:t>側ループ</a:t>
            </a:r>
            <a:r>
              <a:rPr lang="ja-JP" altLang="en-US" sz="2800" b="1" dirty="0"/>
              <a:t>を</a:t>
            </a:r>
            <a:r>
              <a:rPr lang="en-US" altLang="ja-JP" sz="2800" b="1" dirty="0" smtClean="0"/>
              <a:t>Map</a:t>
            </a:r>
            <a:r>
              <a:rPr lang="ja-JP" altLang="en-US" sz="2800" b="1" dirty="0" smtClean="0"/>
              <a:t>の形にして処理</a:t>
            </a:r>
            <a:endParaRPr lang="en-US" altLang="ja-JP" sz="2800" b="1" dirty="0" smtClean="0"/>
          </a:p>
          <a:p>
            <a:r>
              <a:rPr kumimoji="1" lang="en-US" altLang="ja-JP" sz="2000" dirty="0" smtClean="0"/>
              <a:t>※</a:t>
            </a:r>
            <a:r>
              <a:rPr kumimoji="1" lang="ja-JP" altLang="en-US" sz="2000" dirty="0" smtClean="0"/>
              <a:t>コア数が少ないから出来ること</a:t>
            </a:r>
            <a:endParaRPr kumimoji="1" lang="en-US" altLang="ja-JP" sz="2000" dirty="0" smtClean="0"/>
          </a:p>
          <a:p>
            <a:r>
              <a:rPr lang="en-US" altLang="ja-JP" sz="2000" dirty="0" smtClean="0"/>
              <a:t>※GPU</a:t>
            </a:r>
            <a:r>
              <a:rPr lang="ja-JP" altLang="en-US" sz="2000" dirty="0" smtClean="0"/>
              <a:t>では</a:t>
            </a:r>
            <a:r>
              <a:rPr lang="en-US" altLang="ja-JP" sz="2000" dirty="0" smtClean="0"/>
              <a:t>Scan</a:t>
            </a:r>
            <a:r>
              <a:rPr lang="ja-JP" altLang="en-US" sz="2000" dirty="0" smtClean="0"/>
              <a:t>の実装が必須</a:t>
            </a:r>
            <a:endParaRPr kumimoji="1" lang="ja-JP" altLang="en-US" sz="2000" dirty="0"/>
          </a:p>
        </p:txBody>
      </p:sp>
      <p:sp>
        <p:nvSpPr>
          <p:cNvPr id="3" name="正方形/長方形 2"/>
          <p:cNvSpPr/>
          <p:nvPr/>
        </p:nvSpPr>
        <p:spPr>
          <a:xfrm>
            <a:off x="550146" y="2746394"/>
            <a:ext cx="5262034" cy="3970318"/>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iirfilter_omp2(</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dest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a:t>
            </a:r>
            <a:r>
              <a:rPr lang="en-US" altLang="ja-JP" dirty="0">
                <a:solidFill>
                  <a:srgbClr val="000000"/>
                </a:solidFill>
                <a:highlight>
                  <a:srgbClr val="FFFFFF"/>
                </a:highlight>
                <a:ea typeface="ＭＳ ゴシック" panose="020B0609070205080204" pitchFamily="49" charset="-128"/>
              </a:rPr>
              <a:t> = 1.0f-</a:t>
            </a:r>
            <a:r>
              <a:rPr lang="en-US" altLang="ja-JP" dirty="0">
                <a:solidFill>
                  <a:srgbClr val="808080"/>
                </a:solidFill>
                <a:highlight>
                  <a:srgbClr val="FFFFFF"/>
                </a:highlight>
                <a:ea typeface="ＭＳ ゴシック" panose="020B0609070205080204" pitchFamily="49" charset="-128"/>
              </a:rPr>
              <a:t>a</a:t>
            </a:r>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a:t>
            </a:r>
            <a:r>
              <a:rPr lang="en-US" altLang="ja-JP" dirty="0">
                <a:solidFill>
                  <a:srgbClr val="0000FF"/>
                </a:solidFill>
                <a:highlight>
                  <a:srgbClr val="FFFFFF"/>
                </a:highlight>
                <a:ea typeface="ＭＳ ゴシック" panose="020B0609070205080204" pitchFamily="49" charset="-128"/>
              </a:rPr>
              <a:t>for</a:t>
            </a:r>
            <a:endParaRPr lang="en-US" altLang="ja-JP" dirty="0">
              <a:solidFill>
                <a:srgbClr val="000000"/>
              </a:solidFill>
              <a:highlight>
                <a:srgbClr val="FFFFFF"/>
              </a:highlight>
              <a:ea typeface="ＭＳ ゴシック" panose="020B0609070205080204" pitchFamily="49" charset="-128"/>
            </a:endParaRPr>
          </a:p>
          <a:p>
            <a:pPr lvl="1"/>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j=1;j&lt;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-1;j++)</a:t>
            </a:r>
            <a:r>
              <a:rPr lang="en-US" altLang="ja-JP" dirty="0">
                <a:solidFill>
                  <a:srgbClr val="008000"/>
                </a:solidFill>
                <a:highlight>
                  <a:srgbClr val="FFFFFF"/>
                </a:highlight>
                <a:ea typeface="ＭＳ ゴシック" panose="020B0609070205080204" pitchFamily="49" charset="-128"/>
              </a:rPr>
              <a:t>//</a:t>
            </a:r>
            <a:r>
              <a:rPr lang="ja-JP" altLang="en-US" dirty="0">
                <a:solidFill>
                  <a:srgbClr val="008000"/>
                </a:solidFill>
                <a:highlight>
                  <a:srgbClr val="FFFFFF"/>
                </a:highlight>
                <a:ea typeface="ＭＳ ゴシック" panose="020B0609070205080204" pitchFamily="49" charset="-128"/>
              </a:rPr>
              <a:t>画像端を無視</a:t>
            </a:r>
            <a:endParaRPr lang="ja-JP" altLang="en-US" dirty="0">
              <a:solidFill>
                <a:srgbClr val="000000"/>
              </a:solidFill>
              <a:highlight>
                <a:srgbClr val="FFFFFF"/>
              </a:highlight>
              <a:ea typeface="ＭＳ ゴシック" panose="020B0609070205080204" pitchFamily="49" charset="-128"/>
            </a:endParaRP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for</a:t>
            </a:r>
            <a:r>
              <a:rPr lang="en-US" altLang="ja-JP" dirty="0">
                <a:solidFill>
                  <a:srgbClr val="000000"/>
                </a:solidFill>
                <a:highlight>
                  <a:srgbClr val="FFFFFF"/>
                </a:highlight>
                <a:ea typeface="ＭＳ ゴシック" panose="020B0609070205080204" pitchFamily="49" charset="-128"/>
              </a:rPr>
              <a:t>(</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i</a:t>
            </a:r>
            <a:r>
              <a:rPr lang="en-US" altLang="ja-JP" dirty="0">
                <a:solidFill>
                  <a:srgbClr val="000000"/>
                </a:solidFill>
                <a:highlight>
                  <a:srgbClr val="FFFFFF"/>
                </a:highlight>
                <a:ea typeface="ＭＳ ゴシック" panose="020B0609070205080204" pitchFamily="49" charset="-128"/>
              </a:rPr>
              <a:t>=1;i&lt;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-1;i++)</a:t>
            </a:r>
          </a:p>
          <a:p>
            <a:pPr lvl="2"/>
            <a:r>
              <a:rPr lang="en-US" altLang="ja-JP" dirty="0">
                <a:solidFill>
                  <a:srgbClr val="000000"/>
                </a:solidFill>
                <a:highlight>
                  <a:srgbClr val="FFFFFF"/>
                </a:highlight>
                <a:ea typeface="ＭＳ ゴシック" panose="020B0609070205080204" pitchFamily="49" charset="-128"/>
              </a:rPr>
              <a:t>{</a:t>
            </a:r>
          </a:p>
          <a:p>
            <a:pPr lvl="2"/>
            <a:r>
              <a:rPr lang="ja-JP" altLang="en-US" dirty="0">
                <a:solidFill>
                  <a:srgbClr val="808080"/>
                </a:solidFill>
                <a:highlight>
                  <a:srgbClr val="FFFFFF"/>
                </a:highlight>
                <a:ea typeface="ＭＳ ゴシック" panose="020B0609070205080204" pitchFamily="49" charset="-128"/>
              </a:rPr>
              <a:t>　</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dest</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a</a:t>
            </a:r>
            <a:r>
              <a:rPr lang="ja-JP" altLang="en-US" dirty="0" smtClean="0">
                <a:solidFill>
                  <a:srgbClr val="80808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808080"/>
                </a:solidFill>
                <a:highlight>
                  <a:srgbClr val="FFFFFF"/>
                </a:highlight>
                <a:ea typeface="ＭＳ ゴシック" panose="020B0609070205080204" pitchFamily="49" charset="-128"/>
              </a:rPr>
              <a:t>src</a:t>
            </a:r>
            <a:r>
              <a:rPr lang="pl-PL" altLang="ja-JP" dirty="0" smtClean="0">
                <a:solidFill>
                  <a:srgbClr val="000000"/>
                </a:solidFill>
                <a:highlight>
                  <a:srgbClr val="FFFFFF"/>
                </a:highlight>
                <a:ea typeface="ＭＳ ゴシック" panose="020B0609070205080204" pitchFamily="49" charset="-128"/>
              </a:rPr>
              <a:t>[</a:t>
            </a:r>
            <a:r>
              <a:rPr lang="pl-PL" altLang="ja-JP" dirty="0" smtClean="0">
                <a:solidFill>
                  <a:srgbClr val="808080"/>
                </a:solidFill>
                <a:highlight>
                  <a:srgbClr val="FFFFFF"/>
                </a:highlight>
                <a:ea typeface="ＭＳ ゴシック" panose="020B0609070205080204" pitchFamily="49" charset="-128"/>
              </a:rPr>
              <a:t>w</a:t>
            </a:r>
            <a:r>
              <a:rPr lang="pl-PL" altLang="ja-JP" dirty="0" smtClean="0">
                <a:solidFill>
                  <a:srgbClr val="000000"/>
                </a:solidFill>
                <a:highlight>
                  <a:srgbClr val="FFFFFF"/>
                </a:highlight>
                <a:ea typeface="ＭＳ ゴシック" panose="020B0609070205080204" pitchFamily="49" charset="-128"/>
              </a:rPr>
              <a:t>*j+i</a:t>
            </a:r>
            <a:r>
              <a:rPr lang="pl-PL" altLang="ja-JP" dirty="0">
                <a:solidFill>
                  <a:srgbClr val="000000"/>
                </a:solidFill>
                <a:highlight>
                  <a:srgbClr val="FFFFFF"/>
                </a:highlight>
                <a:ea typeface="ＭＳ ゴシック" panose="020B0609070205080204" pitchFamily="49" charset="-128"/>
              </a:rPr>
              <a:t>] </a:t>
            </a:r>
            <a:endParaRPr lang="en-US" altLang="ja-JP" dirty="0" smtClean="0">
              <a:solidFill>
                <a:srgbClr val="000000"/>
              </a:solidFill>
              <a:highlight>
                <a:srgbClr val="FFFFFF"/>
              </a:highlight>
              <a:ea typeface="ＭＳ ゴシック" panose="020B0609070205080204" pitchFamily="49" charset="-128"/>
            </a:endParaRPr>
          </a:p>
          <a:p>
            <a:pPr lvl="2"/>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ia</a:t>
            </a:r>
            <a:r>
              <a:rPr lang="ja-JP" altLang="en-US" dirty="0" smtClean="0">
                <a:solidFill>
                  <a:srgbClr val="000000"/>
                </a:solidFill>
                <a:highlight>
                  <a:srgbClr val="FFFFFF"/>
                </a:highlight>
                <a:ea typeface="ＭＳ ゴシック" panose="020B0609070205080204" pitchFamily="49" charset="-128"/>
              </a:rPr>
              <a:t> </a:t>
            </a:r>
            <a:r>
              <a:rPr lang="pl-PL" altLang="ja-JP" dirty="0" smtClean="0">
                <a:solidFill>
                  <a:srgbClr val="000000"/>
                </a:solidFill>
                <a:highlight>
                  <a:srgbClr val="FFFFFF"/>
                </a:highlight>
                <a:ea typeface="ＭＳ ゴシック" panose="020B0609070205080204" pitchFamily="49" charset="-128"/>
              </a:rPr>
              <a:t>* </a:t>
            </a:r>
            <a:r>
              <a:rPr lang="pl-PL" altLang="ja-JP" dirty="0">
                <a:solidFill>
                  <a:srgbClr val="808080"/>
                </a:solidFill>
                <a:highlight>
                  <a:srgbClr val="FFFFFF"/>
                </a:highlight>
                <a:ea typeface="ＭＳ ゴシック" panose="020B0609070205080204" pitchFamily="49" charset="-128"/>
              </a:rPr>
              <a:t>dest</a:t>
            </a:r>
            <a:r>
              <a:rPr lang="pl-PL" altLang="ja-JP" dirty="0">
                <a:solidFill>
                  <a:srgbClr val="000000"/>
                </a:solidFill>
                <a:highlight>
                  <a:srgbClr val="FFFFFF"/>
                </a:highlight>
                <a:ea typeface="ＭＳ ゴシック" panose="020B0609070205080204" pitchFamily="49" charset="-128"/>
              </a:rPr>
              <a:t>[</a:t>
            </a:r>
            <a:r>
              <a:rPr lang="pl-PL" altLang="ja-JP" dirty="0">
                <a:solidFill>
                  <a:srgbClr val="808080"/>
                </a:solidFill>
                <a:highlight>
                  <a:srgbClr val="FFFFFF"/>
                </a:highlight>
                <a:ea typeface="ＭＳ ゴシック" panose="020B0609070205080204" pitchFamily="49" charset="-128"/>
              </a:rPr>
              <a:t>w</a:t>
            </a:r>
            <a:r>
              <a:rPr lang="pl-PL" altLang="ja-JP" dirty="0">
                <a:solidFill>
                  <a:srgbClr val="000000"/>
                </a:solidFill>
                <a:highlight>
                  <a:srgbClr val="FFFFFF"/>
                </a:highlight>
                <a:ea typeface="ＭＳ ゴシック" panose="020B0609070205080204" pitchFamily="49" charset="-128"/>
              </a:rPr>
              <a:t>*j+(i-1)];</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11" name="正方形/長方形 10"/>
          <p:cNvSpPr/>
          <p:nvPr/>
        </p:nvSpPr>
        <p:spPr>
          <a:xfrm>
            <a:off x="7607301" y="232271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7607301" y="329533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7607301" y="4267948"/>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607301" y="5240563"/>
            <a:ext cx="327236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V="1">
            <a:off x="7239000" y="2755900"/>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V="1">
            <a:off x="7239000" y="3669619"/>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7239000" y="4709795"/>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7239000" y="5646963"/>
            <a:ext cx="4368800"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7607300" y="1702191"/>
            <a:ext cx="3378199" cy="461665"/>
          </a:xfrm>
          <a:prstGeom prst="rect">
            <a:avLst/>
          </a:prstGeom>
          <a:noFill/>
        </p:spPr>
        <p:txBody>
          <a:bodyPr wrap="square" rtlCol="0">
            <a:spAutoFit/>
          </a:bodyPr>
          <a:lstStyle/>
          <a:p>
            <a:r>
              <a:rPr kumimoji="1" lang="ja-JP" altLang="en-US" sz="2400" dirty="0" smtClean="0"/>
              <a:t>依存関係のない並列化</a:t>
            </a:r>
            <a:endParaRPr kumimoji="1" lang="ja-JP" altLang="en-US" sz="2400" dirty="0"/>
          </a:p>
        </p:txBody>
      </p:sp>
      <p:sp>
        <p:nvSpPr>
          <p:cNvPr id="22" name="テキスト ボックス 21"/>
          <p:cNvSpPr txBox="1"/>
          <p:nvPr/>
        </p:nvSpPr>
        <p:spPr>
          <a:xfrm>
            <a:off x="6225389" y="2620933"/>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23" name="テキスト ボックス 22"/>
          <p:cNvSpPr txBox="1"/>
          <p:nvPr/>
        </p:nvSpPr>
        <p:spPr>
          <a:xfrm>
            <a:off x="6225389" y="3517067"/>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24" name="テキスト ボックス 23"/>
          <p:cNvSpPr txBox="1"/>
          <p:nvPr/>
        </p:nvSpPr>
        <p:spPr>
          <a:xfrm>
            <a:off x="6225389" y="4603817"/>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25" name="テキスト ボックス 24"/>
          <p:cNvSpPr txBox="1"/>
          <p:nvPr/>
        </p:nvSpPr>
        <p:spPr>
          <a:xfrm>
            <a:off x="6225389" y="5532177"/>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Tree>
    <p:extLst>
      <p:ext uri="{BB962C8B-B14F-4D97-AF65-F5344CB8AC3E}">
        <p14:creationId xmlns:p14="http://schemas.microsoft.com/office/powerpoint/2010/main" val="1684859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背景</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6610F142-3F0F-4891-85ED-B3DFF9789FC8}" type="slidenum">
              <a:rPr kumimoji="1" lang="ja-JP" altLang="en-US" smtClean="0"/>
              <a:t>6</a:t>
            </a:fld>
            <a:endParaRPr kumimoji="1" lang="ja-JP" altLang="en-US"/>
          </a:p>
        </p:txBody>
      </p:sp>
    </p:spTree>
    <p:extLst>
      <p:ext uri="{BB962C8B-B14F-4D97-AF65-F5344CB8AC3E}">
        <p14:creationId xmlns:p14="http://schemas.microsoft.com/office/powerpoint/2010/main" val="28778635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74650"/>
            <a:ext cx="10515600" cy="1325563"/>
          </a:xfrm>
        </p:spPr>
        <p:txBody>
          <a:bodyPr/>
          <a:lstStyle/>
          <a:p>
            <a:r>
              <a:rPr kumimoji="1" lang="en-US" altLang="ja-JP" dirty="0" smtClean="0"/>
              <a:t>Fork-join</a:t>
            </a:r>
            <a:endParaRPr kumimoji="1" lang="ja-JP" altLang="en-US" dirty="0"/>
          </a:p>
        </p:txBody>
      </p:sp>
      <p:sp>
        <p:nvSpPr>
          <p:cNvPr id="3" name="コンテンツ プレースホルダー 2"/>
          <p:cNvSpPr>
            <a:spLocks noGrp="1"/>
          </p:cNvSpPr>
          <p:nvPr>
            <p:ph idx="1"/>
          </p:nvPr>
        </p:nvSpPr>
        <p:spPr>
          <a:xfrm>
            <a:off x="133350" y="1503025"/>
            <a:ext cx="10515600" cy="4351338"/>
          </a:xfrm>
        </p:spPr>
        <p:txBody>
          <a:bodyPr/>
          <a:lstStyle/>
          <a:p>
            <a:r>
              <a:rPr lang="ja-JP" altLang="en-US" dirty="0" smtClean="0"/>
              <a:t>いろいろなフィルタ出力を行う場合</a:t>
            </a:r>
            <a:endParaRPr lang="en-US" altLang="ja-JP" dirty="0" smtClean="0"/>
          </a:p>
          <a:p>
            <a:pPr lvl="1"/>
            <a:r>
              <a:rPr kumimoji="1" lang="ja-JP" altLang="en-US" dirty="0" smtClean="0"/>
              <a:t>ガウシアンフィルタ</a:t>
            </a:r>
            <a:endParaRPr kumimoji="1" lang="en-US" altLang="ja-JP" dirty="0" smtClean="0"/>
          </a:p>
          <a:p>
            <a:pPr lvl="1"/>
            <a:r>
              <a:rPr kumimoji="1" lang="ja-JP" altLang="en-US" dirty="0" smtClean="0"/>
              <a:t>ボックスフィルタ</a:t>
            </a:r>
            <a:endParaRPr kumimoji="1" lang="en-US" altLang="ja-JP" dirty="0" smtClean="0"/>
          </a:p>
          <a:p>
            <a:pPr lvl="1"/>
            <a:r>
              <a:rPr kumimoji="1" lang="ja-JP" altLang="en-US" dirty="0" smtClean="0"/>
              <a:t>ソーベルフィルタ</a:t>
            </a:r>
            <a:endParaRPr kumimoji="1" lang="en-US" altLang="ja-JP" dirty="0" smtClean="0"/>
          </a:p>
          <a:p>
            <a:pPr marL="457200" lvl="1" indent="0">
              <a:buNone/>
            </a:pPr>
            <a:r>
              <a:rPr kumimoji="1" lang="en-US" altLang="ja-JP" dirty="0" smtClean="0"/>
              <a:t>		</a:t>
            </a:r>
            <a:r>
              <a:rPr kumimoji="1" lang="ja-JP" altLang="en-US" dirty="0" smtClean="0"/>
              <a:t>をそれぞれ出力する場合</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60</a:t>
            </a:fld>
            <a:endParaRPr kumimoji="1" lang="ja-JP" altLang="en-US"/>
          </a:p>
        </p:txBody>
      </p:sp>
      <p:sp>
        <p:nvSpPr>
          <p:cNvPr id="5" name="正方形/長方形 4"/>
          <p:cNvSpPr/>
          <p:nvPr/>
        </p:nvSpPr>
        <p:spPr>
          <a:xfrm>
            <a:off x="228600" y="4326612"/>
            <a:ext cx="6096000" cy="2031325"/>
          </a:xfrm>
          <a:prstGeom prst="rect">
            <a:avLst/>
          </a:prstGeom>
        </p:spPr>
        <p:txBody>
          <a:bodyPr>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Gaussianfilter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Sobelfilter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1"/>
            <a:r>
              <a:rPr lang="en-US" altLang="ja-JP" dirty="0" err="1">
                <a:solidFill>
                  <a:srgbClr val="000000"/>
                </a:solidFill>
                <a:highlight>
                  <a:srgbClr val="FFFFFF"/>
                </a:highlight>
                <a:ea typeface="ＭＳ ゴシック" panose="020B0609070205080204" pitchFamily="49" charset="-128"/>
              </a:rPr>
              <a:t>boxfilter</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
        <p:nvSpPr>
          <p:cNvPr id="6" name="正方形/長方形 5"/>
          <p:cNvSpPr/>
          <p:nvPr/>
        </p:nvSpPr>
        <p:spPr>
          <a:xfrm>
            <a:off x="6219825" y="1001038"/>
            <a:ext cx="5838825" cy="5355312"/>
          </a:xfrm>
          <a:prstGeom prst="rect">
            <a:avLst/>
          </a:prstGeom>
        </p:spPr>
        <p:txBody>
          <a:bodyPr wrap="square">
            <a:spAutoFit/>
          </a:bodyPr>
          <a:lstStyle/>
          <a:p>
            <a:r>
              <a:rPr lang="en-US" altLang="ja-JP" dirty="0">
                <a:solidFill>
                  <a:srgbClr val="0000FF"/>
                </a:solidFill>
                <a:highlight>
                  <a:srgbClr val="FFFFFF"/>
                </a:highlight>
                <a:ea typeface="ＭＳ ゴシック" panose="020B0609070205080204" pitchFamily="49" charset="-128"/>
              </a:rPr>
              <a:t>void</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forkjoin_ex_omp</a:t>
            </a:r>
            <a:r>
              <a:rPr lang="en-US" altLang="ja-JP" dirty="0">
                <a:solidFill>
                  <a:srgbClr val="000000"/>
                </a:solidFill>
                <a:highlight>
                  <a:srgbClr val="FFFFFF"/>
                </a:highlight>
                <a:ea typeface="ＭＳ ゴシック" panose="020B0609070205080204" pitchFamily="49" charset="-128"/>
              </a:rPr>
              <a:t>(</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808080"/>
                </a:solidFill>
                <a:highlight>
                  <a:srgbClr val="FFFFFF"/>
                </a:highlight>
                <a:ea typeface="ＭＳ ゴシック" panose="020B0609070205080204" pitchFamily="49" charset="-128"/>
              </a:rPr>
              <a:t>src</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dest0</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dest1</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float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dest2</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w</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h</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FF"/>
                </a:solidFill>
                <a:highlight>
                  <a:srgbClr val="FFFFFF"/>
                </a:highlight>
                <a:ea typeface="ＭＳ ゴシック" panose="020B0609070205080204" pitchFamily="49" charset="-128"/>
              </a:rPr>
              <a:t>int</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parallel sections</a:t>
            </a:r>
          </a:p>
          <a:p>
            <a:pPr lvl="1"/>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Gaussianfilter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Sobelfilter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dest1</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FF"/>
                </a:solidFill>
                <a:highlight>
                  <a:srgbClr val="FFFFFF"/>
                </a:highlight>
                <a:ea typeface="ＭＳ ゴシック" panose="020B0609070205080204" pitchFamily="49" charset="-128"/>
              </a:rPr>
              <a:t>#pragma</a:t>
            </a:r>
            <a:r>
              <a:rPr lang="en-US" altLang="ja-JP" dirty="0">
                <a:solidFill>
                  <a:srgbClr val="000000"/>
                </a:solidFill>
                <a:highlight>
                  <a:srgbClr val="FFFFFF"/>
                </a:highlight>
                <a:ea typeface="ＭＳ ゴシック" panose="020B0609070205080204" pitchFamily="49" charset="-128"/>
              </a:rPr>
              <a:t> </a:t>
            </a:r>
            <a:r>
              <a:rPr lang="en-US" altLang="ja-JP" dirty="0" err="1">
                <a:solidFill>
                  <a:srgbClr val="000000"/>
                </a:solidFill>
                <a:highlight>
                  <a:srgbClr val="FFFFFF"/>
                </a:highlight>
                <a:ea typeface="ＭＳ ゴシック" panose="020B0609070205080204" pitchFamily="49" charset="-128"/>
              </a:rPr>
              <a:t>omp</a:t>
            </a:r>
            <a:r>
              <a:rPr lang="en-US" altLang="ja-JP" dirty="0">
                <a:solidFill>
                  <a:srgbClr val="000000"/>
                </a:solidFill>
                <a:highlight>
                  <a:srgbClr val="FFFFFF"/>
                </a:highlight>
                <a:ea typeface="ＭＳ ゴシック" panose="020B0609070205080204" pitchFamily="49" charset="-128"/>
              </a:rPr>
              <a:t> </a:t>
            </a:r>
            <a:r>
              <a:rPr lang="en-US" altLang="ja-JP" dirty="0">
                <a:solidFill>
                  <a:srgbClr val="0000FF"/>
                </a:solidFill>
                <a:highlight>
                  <a:srgbClr val="FFFFFF"/>
                </a:highlight>
                <a:ea typeface="ＭＳ ゴシック" panose="020B0609070205080204" pitchFamily="49" charset="-128"/>
              </a:rPr>
              <a:t>section</a:t>
            </a:r>
            <a:endParaRPr lang="en-US" altLang="ja-JP" dirty="0">
              <a:solidFill>
                <a:srgbClr val="000000"/>
              </a:solidFill>
              <a:highlight>
                <a:srgbClr val="FFFFFF"/>
              </a:highlight>
              <a:ea typeface="ＭＳ ゴシック" panose="020B0609070205080204" pitchFamily="49" charset="-128"/>
            </a:endParaRPr>
          </a:p>
          <a:p>
            <a:pPr lvl="2"/>
            <a:r>
              <a:rPr lang="en-US" altLang="ja-JP" dirty="0">
                <a:solidFill>
                  <a:srgbClr val="000000"/>
                </a:solidFill>
                <a:highlight>
                  <a:srgbClr val="FFFFFF"/>
                </a:highlight>
                <a:ea typeface="ＭＳ ゴシック" panose="020B0609070205080204" pitchFamily="49" charset="-128"/>
              </a:rPr>
              <a:t>{</a:t>
            </a:r>
          </a:p>
          <a:p>
            <a:pPr lvl="2"/>
            <a:r>
              <a:rPr lang="en-US" altLang="ja-JP" dirty="0" smtClean="0">
                <a:solidFill>
                  <a:srgbClr val="000000"/>
                </a:solidFill>
                <a:highlight>
                  <a:srgbClr val="FFFFFF"/>
                </a:highlight>
                <a:ea typeface="ＭＳ ゴシック" panose="020B0609070205080204" pitchFamily="49" charset="-128"/>
              </a:rPr>
              <a:t>	</a:t>
            </a:r>
            <a:r>
              <a:rPr lang="en-US" altLang="ja-JP" dirty="0" err="1" smtClean="0">
                <a:solidFill>
                  <a:srgbClr val="000000"/>
                </a:solidFill>
                <a:highlight>
                  <a:srgbClr val="FFFFFF"/>
                </a:highlight>
                <a:ea typeface="ＭＳ ゴシック" panose="020B0609070205080204" pitchFamily="49" charset="-128"/>
              </a:rPr>
              <a:t>boxfilter</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src</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dest0</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w</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h</a:t>
            </a:r>
            <a:r>
              <a:rPr lang="en-US" altLang="ja-JP" dirty="0" smtClean="0">
                <a:solidFill>
                  <a:srgbClr val="000000"/>
                </a:solidFill>
                <a:highlight>
                  <a:srgbClr val="FFFFFF"/>
                </a:highlight>
                <a:ea typeface="ＭＳ ゴシック" panose="020B0609070205080204" pitchFamily="49" charset="-128"/>
              </a:rPr>
              <a:t>,</a:t>
            </a:r>
            <a:r>
              <a:rPr lang="en-US" altLang="ja-JP" dirty="0" smtClean="0">
                <a:solidFill>
                  <a:srgbClr val="808080"/>
                </a:solidFill>
                <a:highlight>
                  <a:srgbClr val="FFFFFF"/>
                </a:highlight>
                <a:ea typeface="ＭＳ ゴシック" panose="020B0609070205080204" pitchFamily="49" charset="-128"/>
              </a:rPr>
              <a:t>r</a:t>
            </a:r>
            <a:r>
              <a:rPr lang="en-US" altLang="ja-JP" dirty="0">
                <a:solidFill>
                  <a:srgbClr val="000000"/>
                </a:solidFill>
                <a:highlight>
                  <a:srgbClr val="FFFFFF"/>
                </a:highlight>
                <a:ea typeface="ＭＳ ゴシック" panose="020B0609070205080204" pitchFamily="49" charset="-128"/>
              </a:rPr>
              <a:t>);</a:t>
            </a:r>
          </a:p>
          <a:p>
            <a:pPr lvl="2"/>
            <a:r>
              <a:rPr lang="en-US" altLang="ja-JP" dirty="0">
                <a:solidFill>
                  <a:srgbClr val="000000"/>
                </a:solidFill>
                <a:highlight>
                  <a:srgbClr val="FFFFFF"/>
                </a:highlight>
                <a:ea typeface="ＭＳ ゴシック" panose="020B0609070205080204" pitchFamily="49" charset="-128"/>
              </a:rPr>
              <a:t>}</a:t>
            </a:r>
          </a:p>
          <a:p>
            <a:pPr lvl="1"/>
            <a:r>
              <a:rPr lang="en-US" altLang="ja-JP" dirty="0">
                <a:solidFill>
                  <a:srgbClr val="000000"/>
                </a:solidFill>
                <a:highlight>
                  <a:srgbClr val="FFFFFF"/>
                </a:highlight>
                <a:ea typeface="ＭＳ ゴシック" panose="020B0609070205080204" pitchFamily="49" charset="-128"/>
              </a:rPr>
              <a:t>}</a:t>
            </a:r>
          </a:p>
          <a:p>
            <a:r>
              <a:rPr lang="en-US" altLang="ja-JP" dirty="0">
                <a:solidFill>
                  <a:srgbClr val="000000"/>
                </a:solidFill>
                <a:highlight>
                  <a:srgbClr val="FFFFFF"/>
                </a:highlight>
                <a:ea typeface="ＭＳ ゴシック" panose="020B0609070205080204" pitchFamily="49" charset="-128"/>
              </a:rPr>
              <a:t>}</a:t>
            </a:r>
            <a:endParaRPr lang="ja-JP" altLang="en-US" dirty="0"/>
          </a:p>
        </p:txBody>
      </p:sp>
    </p:spTree>
    <p:extLst>
      <p:ext uri="{BB962C8B-B14F-4D97-AF65-F5344CB8AC3E}">
        <p14:creationId xmlns:p14="http://schemas.microsoft.com/office/powerpoint/2010/main" val="38887826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ステレオマッチング</a:t>
            </a:r>
            <a:endParaRPr lang="en-US" altLang="ja-JP" dirty="0" smtClean="0"/>
          </a:p>
          <a:p>
            <a:pPr lvl="1"/>
            <a:r>
              <a:rPr kumimoji="1" lang="ja-JP" altLang="en-US" dirty="0" smtClean="0"/>
              <a:t>画素単位のコスト計算</a:t>
            </a:r>
            <a:endParaRPr kumimoji="1" lang="en-US" altLang="ja-JP" dirty="0" smtClean="0"/>
          </a:p>
          <a:p>
            <a:pPr lvl="1"/>
            <a:r>
              <a:rPr lang="ja-JP" altLang="en-US" dirty="0" smtClean="0"/>
              <a:t>コスト集約（フィルタリング）</a:t>
            </a:r>
            <a:endParaRPr lang="en-US" altLang="ja-JP" dirty="0" smtClean="0"/>
          </a:p>
          <a:p>
            <a:pPr lvl="1"/>
            <a:r>
              <a:rPr kumimoji="1" lang="ja-JP" altLang="en-US" dirty="0" smtClean="0"/>
              <a:t>最適化</a:t>
            </a:r>
            <a:endParaRPr kumimoji="1" lang="en-US" altLang="ja-JP" dirty="0" smtClean="0"/>
          </a:p>
          <a:p>
            <a:pPr lvl="1"/>
            <a:r>
              <a:rPr kumimoji="1" lang="ja-JP" altLang="en-US" dirty="0" smtClean="0"/>
              <a:t>ポストフィルタ</a:t>
            </a:r>
            <a:endParaRPr kumimoji="1" lang="en-US" altLang="ja-JP" dirty="0" smtClean="0"/>
          </a:p>
          <a:p>
            <a:r>
              <a:rPr lang="en-US" altLang="ja-JP" dirty="0" smtClean="0"/>
              <a:t>SIFT</a:t>
            </a:r>
          </a:p>
          <a:p>
            <a:pPr lvl="1"/>
            <a:r>
              <a:rPr kumimoji="1" lang="en-US" altLang="ja-JP" dirty="0" err="1" smtClean="0"/>
              <a:t>DoG</a:t>
            </a:r>
            <a:endParaRPr kumimoji="1" lang="en-US" altLang="ja-JP" dirty="0" smtClean="0"/>
          </a:p>
          <a:p>
            <a:pPr lvl="1"/>
            <a:r>
              <a:rPr lang="ja-JP" altLang="en-US" dirty="0" smtClean="0"/>
              <a:t>ローカライズ</a:t>
            </a:r>
            <a:endParaRPr lang="en-US" altLang="ja-JP" dirty="0" smtClean="0"/>
          </a:p>
          <a:p>
            <a:pPr lvl="1"/>
            <a:r>
              <a:rPr kumimoji="1" lang="ja-JP" altLang="en-US" dirty="0" smtClean="0"/>
              <a:t>オリエンテーション</a:t>
            </a:r>
            <a:endParaRPr kumimoji="1" lang="en-US" altLang="ja-JP" dirty="0" smtClean="0"/>
          </a:p>
          <a:p>
            <a:pPr lvl="1"/>
            <a:r>
              <a:rPr kumimoji="1" lang="ja-JP" altLang="en-US" dirty="0" smtClean="0"/>
              <a:t>ディスプリプション</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61</a:t>
            </a:fld>
            <a:endParaRPr kumimoji="1" lang="ja-JP" altLang="en-US"/>
          </a:p>
        </p:txBody>
      </p:sp>
      <p:sp>
        <p:nvSpPr>
          <p:cNvPr id="5" name="正方形/長方形 4"/>
          <p:cNvSpPr/>
          <p:nvPr/>
        </p:nvSpPr>
        <p:spPr>
          <a:xfrm>
            <a:off x="7801428" y="49042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804728" y="49042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9808028" y="49042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10836728" y="49042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7801428" y="153976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8804728" y="153976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9808028" y="153976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10836728" y="153976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7801428" y="258910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8804728" y="258910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9808028" y="258910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10836728" y="258910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801428" y="36828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804728" y="368288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808028" y="368288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836728" y="368288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8" name="テキスト ボックス 37"/>
          <p:cNvSpPr txBox="1"/>
          <p:nvPr/>
        </p:nvSpPr>
        <p:spPr>
          <a:xfrm>
            <a:off x="6673517" y="762961"/>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39" name="テキスト ボックス 38"/>
          <p:cNvSpPr txBox="1"/>
          <p:nvPr/>
        </p:nvSpPr>
        <p:spPr>
          <a:xfrm>
            <a:off x="6673517" y="1812298"/>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40" name="テキスト ボックス 39"/>
          <p:cNvSpPr txBox="1"/>
          <p:nvPr/>
        </p:nvSpPr>
        <p:spPr>
          <a:xfrm>
            <a:off x="6673517" y="2884561"/>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41" name="テキスト ボックス 40"/>
          <p:cNvSpPr txBox="1"/>
          <p:nvPr/>
        </p:nvSpPr>
        <p:spPr>
          <a:xfrm>
            <a:off x="6673517" y="3955422"/>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sp>
        <p:nvSpPr>
          <p:cNvPr id="42" name="テキスト ボックス 41"/>
          <p:cNvSpPr txBox="1"/>
          <p:nvPr/>
        </p:nvSpPr>
        <p:spPr>
          <a:xfrm>
            <a:off x="5055982" y="5093650"/>
            <a:ext cx="6647974" cy="954107"/>
          </a:xfrm>
          <a:prstGeom prst="rect">
            <a:avLst/>
          </a:prstGeom>
          <a:noFill/>
        </p:spPr>
        <p:txBody>
          <a:bodyPr wrap="none" rtlCol="0">
            <a:spAutoFit/>
          </a:bodyPr>
          <a:lstStyle/>
          <a:p>
            <a:r>
              <a:rPr kumimoji="1" lang="ja-JP" altLang="en-US" sz="2800" b="1" dirty="0" smtClean="0"/>
              <a:t>もっとも簡単な並列化は画像４つ集めて</a:t>
            </a:r>
            <a:endParaRPr kumimoji="1" lang="en-US" altLang="ja-JP" sz="2800" b="1" dirty="0" smtClean="0"/>
          </a:p>
          <a:p>
            <a:r>
              <a:rPr kumimoji="1" lang="en-US" altLang="ja-JP" sz="2800" b="1" dirty="0" smtClean="0"/>
              <a:t>M</a:t>
            </a:r>
            <a:r>
              <a:rPr lang="en-US" altLang="ja-JP" sz="2800" b="1" dirty="0" smtClean="0"/>
              <a:t>ap</a:t>
            </a:r>
            <a:r>
              <a:rPr lang="ja-JP" altLang="en-US" sz="2800" b="1" dirty="0" smtClean="0"/>
              <a:t>処理．ただしレイテンシが大きい</a:t>
            </a:r>
            <a:endParaRPr kumimoji="1" lang="ja-JP" altLang="en-US" sz="2800" b="1" dirty="0"/>
          </a:p>
        </p:txBody>
      </p:sp>
    </p:spTree>
    <p:extLst>
      <p:ext uri="{BB962C8B-B14F-4D97-AF65-F5344CB8AC3E}">
        <p14:creationId xmlns:p14="http://schemas.microsoft.com/office/powerpoint/2010/main" val="9933115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Pile-line</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62</a:t>
            </a:fld>
            <a:endParaRPr kumimoji="1" lang="ja-JP" altLang="en-US"/>
          </a:p>
        </p:txBody>
      </p:sp>
      <p:grpSp>
        <p:nvGrpSpPr>
          <p:cNvPr id="60" name="グループ化 59"/>
          <p:cNvGrpSpPr/>
          <p:nvPr/>
        </p:nvGrpSpPr>
        <p:grpSpPr>
          <a:xfrm>
            <a:off x="637390" y="1347788"/>
            <a:ext cx="10198402" cy="4021930"/>
            <a:chOff x="65889" y="1293575"/>
            <a:chExt cx="11205361" cy="4419043"/>
          </a:xfrm>
        </p:grpSpPr>
        <p:sp>
          <p:nvSpPr>
            <p:cNvPr id="5" name="正方形/長方形 4"/>
            <p:cNvSpPr/>
            <p:nvPr/>
          </p:nvSpPr>
          <p:spPr>
            <a:xfrm>
              <a:off x="4222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251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正方形/長方形 6"/>
            <p:cNvSpPr/>
            <p:nvPr/>
          </p:nvSpPr>
          <p:spPr>
            <a:xfrm>
              <a:off x="6254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8" name="正方形/長方形 7"/>
            <p:cNvSpPr/>
            <p:nvPr/>
          </p:nvSpPr>
          <p:spPr>
            <a:xfrm>
              <a:off x="7258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正方形/長方形 8"/>
            <p:cNvSpPr/>
            <p:nvPr/>
          </p:nvSpPr>
          <p:spPr>
            <a:xfrm>
              <a:off x="5251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6254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正方形/長方形 10"/>
            <p:cNvSpPr/>
            <p:nvPr/>
          </p:nvSpPr>
          <p:spPr>
            <a:xfrm>
              <a:off x="7258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正方形/長方形 11"/>
            <p:cNvSpPr/>
            <p:nvPr/>
          </p:nvSpPr>
          <p:spPr>
            <a:xfrm>
              <a:off x="8286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6254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7258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正方形/長方形 14"/>
            <p:cNvSpPr/>
            <p:nvPr/>
          </p:nvSpPr>
          <p:spPr>
            <a:xfrm>
              <a:off x="8286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正方形/長方形 15"/>
            <p:cNvSpPr/>
            <p:nvPr/>
          </p:nvSpPr>
          <p:spPr>
            <a:xfrm>
              <a:off x="93281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7" name="正方形/長方形 16"/>
            <p:cNvSpPr/>
            <p:nvPr/>
          </p:nvSpPr>
          <p:spPr>
            <a:xfrm>
              <a:off x="7258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8286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正方形/長方形 18"/>
            <p:cNvSpPr/>
            <p:nvPr/>
          </p:nvSpPr>
          <p:spPr>
            <a:xfrm>
              <a:off x="93281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0" name="正方形/長方形 19"/>
            <p:cNvSpPr/>
            <p:nvPr/>
          </p:nvSpPr>
          <p:spPr>
            <a:xfrm>
              <a:off x="103568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1" name="正方形/長方形 20"/>
            <p:cNvSpPr/>
            <p:nvPr/>
          </p:nvSpPr>
          <p:spPr>
            <a:xfrm>
              <a:off x="2095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11874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21907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正方形/長方形 23"/>
            <p:cNvSpPr/>
            <p:nvPr/>
          </p:nvSpPr>
          <p:spPr>
            <a:xfrm>
              <a:off x="3194050" y="1662907"/>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5" name="正方形/長方形 24"/>
            <p:cNvSpPr/>
            <p:nvPr/>
          </p:nvSpPr>
          <p:spPr>
            <a:xfrm>
              <a:off x="11874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1907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7" name="正方形/長方形 26"/>
            <p:cNvSpPr/>
            <p:nvPr/>
          </p:nvSpPr>
          <p:spPr>
            <a:xfrm>
              <a:off x="3194050" y="2712244"/>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正方形/長方形 27"/>
            <p:cNvSpPr/>
            <p:nvPr/>
          </p:nvSpPr>
          <p:spPr>
            <a:xfrm>
              <a:off x="4222750" y="2712244"/>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9" name="正方形/長方形 28"/>
            <p:cNvSpPr/>
            <p:nvPr/>
          </p:nvSpPr>
          <p:spPr>
            <a:xfrm>
              <a:off x="21907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3194050" y="3761581"/>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1" name="正方形/長方形 30"/>
            <p:cNvSpPr/>
            <p:nvPr/>
          </p:nvSpPr>
          <p:spPr>
            <a:xfrm>
              <a:off x="4222750" y="3761581"/>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2" name="正方形/長方形 31"/>
            <p:cNvSpPr/>
            <p:nvPr/>
          </p:nvSpPr>
          <p:spPr>
            <a:xfrm>
              <a:off x="5251450" y="3761581"/>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3" name="正方形/長方形 32"/>
            <p:cNvSpPr/>
            <p:nvPr/>
          </p:nvSpPr>
          <p:spPr>
            <a:xfrm>
              <a:off x="3194050" y="47982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p:cNvSpPr/>
            <p:nvPr/>
          </p:nvSpPr>
          <p:spPr>
            <a:xfrm>
              <a:off x="4222750" y="4798218"/>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5" name="正方形/長方形 34"/>
            <p:cNvSpPr/>
            <p:nvPr/>
          </p:nvSpPr>
          <p:spPr>
            <a:xfrm>
              <a:off x="5251450" y="4798218"/>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36" name="正方形/長方形 35"/>
            <p:cNvSpPr/>
            <p:nvPr/>
          </p:nvSpPr>
          <p:spPr>
            <a:xfrm>
              <a:off x="6254750" y="4798218"/>
              <a:ext cx="914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37" name="正方形/長方形 36"/>
            <p:cNvSpPr/>
            <p:nvPr/>
          </p:nvSpPr>
          <p:spPr>
            <a:xfrm>
              <a:off x="8286750" y="1662907"/>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9328150" y="1662907"/>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39" name="正方形/長方形 38"/>
            <p:cNvSpPr/>
            <p:nvPr/>
          </p:nvSpPr>
          <p:spPr>
            <a:xfrm>
              <a:off x="10356850" y="1662907"/>
              <a:ext cx="914400" cy="914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1" name="正方形/長方形 40"/>
            <p:cNvSpPr/>
            <p:nvPr/>
          </p:nvSpPr>
          <p:spPr>
            <a:xfrm>
              <a:off x="9328150" y="271224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p:cNvSpPr/>
            <p:nvPr/>
          </p:nvSpPr>
          <p:spPr>
            <a:xfrm>
              <a:off x="10356850" y="2712244"/>
              <a:ext cx="914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5" name="正方形/長方形 44"/>
            <p:cNvSpPr/>
            <p:nvPr/>
          </p:nvSpPr>
          <p:spPr>
            <a:xfrm>
              <a:off x="10356850" y="3761581"/>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65889" y="1293575"/>
              <a:ext cx="1013611" cy="369332"/>
            </a:xfrm>
            <a:prstGeom prst="rect">
              <a:avLst/>
            </a:prstGeom>
            <a:noFill/>
          </p:spPr>
          <p:txBody>
            <a:bodyPr wrap="none" rtlCol="0">
              <a:spAutoFit/>
            </a:bodyPr>
            <a:lstStyle/>
            <a:p>
              <a:r>
                <a:rPr kumimoji="1" lang="en-US" altLang="ja-JP" dirty="0" smtClean="0"/>
                <a:t>Thread 1</a:t>
              </a:r>
              <a:endParaRPr kumimoji="1" lang="ja-JP" altLang="en-US" dirty="0"/>
            </a:p>
          </p:txBody>
        </p:sp>
        <p:sp>
          <p:nvSpPr>
            <p:cNvPr id="56" name="テキスト ボックス 55"/>
            <p:cNvSpPr txBox="1"/>
            <p:nvPr/>
          </p:nvSpPr>
          <p:spPr>
            <a:xfrm>
              <a:off x="65889" y="2609612"/>
              <a:ext cx="1013611" cy="369332"/>
            </a:xfrm>
            <a:prstGeom prst="rect">
              <a:avLst/>
            </a:prstGeom>
            <a:noFill/>
          </p:spPr>
          <p:txBody>
            <a:bodyPr wrap="none" rtlCol="0">
              <a:spAutoFit/>
            </a:bodyPr>
            <a:lstStyle/>
            <a:p>
              <a:r>
                <a:rPr kumimoji="1" lang="en-US" altLang="ja-JP" dirty="0" smtClean="0"/>
                <a:t>Thread 2</a:t>
              </a:r>
              <a:endParaRPr kumimoji="1" lang="ja-JP" altLang="en-US" dirty="0"/>
            </a:p>
          </p:txBody>
        </p:sp>
        <p:sp>
          <p:nvSpPr>
            <p:cNvPr id="57" name="テキスト ボックス 56"/>
            <p:cNvSpPr txBox="1"/>
            <p:nvPr/>
          </p:nvSpPr>
          <p:spPr>
            <a:xfrm>
              <a:off x="65889" y="3681875"/>
              <a:ext cx="1013611" cy="369332"/>
            </a:xfrm>
            <a:prstGeom prst="rect">
              <a:avLst/>
            </a:prstGeom>
            <a:noFill/>
          </p:spPr>
          <p:txBody>
            <a:bodyPr wrap="none" rtlCol="0">
              <a:spAutoFit/>
            </a:bodyPr>
            <a:lstStyle/>
            <a:p>
              <a:r>
                <a:rPr kumimoji="1" lang="en-US" altLang="ja-JP" dirty="0" smtClean="0"/>
                <a:t>Thread 3</a:t>
              </a:r>
              <a:endParaRPr kumimoji="1" lang="ja-JP" altLang="en-US" dirty="0"/>
            </a:p>
          </p:txBody>
        </p:sp>
        <p:sp>
          <p:nvSpPr>
            <p:cNvPr id="58" name="テキスト ボックス 57"/>
            <p:cNvSpPr txBox="1"/>
            <p:nvPr/>
          </p:nvSpPr>
          <p:spPr>
            <a:xfrm>
              <a:off x="65889" y="4733686"/>
              <a:ext cx="1013611" cy="369332"/>
            </a:xfrm>
            <a:prstGeom prst="rect">
              <a:avLst/>
            </a:prstGeom>
            <a:noFill/>
          </p:spPr>
          <p:txBody>
            <a:bodyPr wrap="none" rtlCol="0">
              <a:spAutoFit/>
            </a:bodyPr>
            <a:lstStyle/>
            <a:p>
              <a:r>
                <a:rPr kumimoji="1" lang="en-US" altLang="ja-JP" dirty="0" smtClean="0"/>
                <a:t>Thread 4</a:t>
              </a:r>
              <a:endParaRPr kumimoji="1" lang="ja-JP" altLang="en-US" dirty="0"/>
            </a:p>
          </p:txBody>
        </p:sp>
      </p:grpSp>
      <p:sp>
        <p:nvSpPr>
          <p:cNvPr id="59" name="テキスト ボックス 58"/>
          <p:cNvSpPr txBox="1"/>
          <p:nvPr/>
        </p:nvSpPr>
        <p:spPr>
          <a:xfrm>
            <a:off x="2490391" y="5480971"/>
            <a:ext cx="6991016" cy="1077218"/>
          </a:xfrm>
          <a:prstGeom prst="rect">
            <a:avLst/>
          </a:prstGeom>
          <a:noFill/>
        </p:spPr>
        <p:txBody>
          <a:bodyPr wrap="none" rtlCol="0">
            <a:spAutoFit/>
          </a:bodyPr>
          <a:lstStyle/>
          <a:p>
            <a:r>
              <a:rPr kumimoji="1" lang="ja-JP" altLang="en-US" sz="3200" dirty="0" smtClean="0"/>
              <a:t>レイテンシも考慮して，入力・出力する</a:t>
            </a:r>
            <a:endParaRPr kumimoji="1" lang="en-US" altLang="ja-JP" sz="3200" dirty="0" smtClean="0"/>
          </a:p>
          <a:p>
            <a:r>
              <a:rPr kumimoji="1" lang="en-US" altLang="ja-JP" sz="3200" dirty="0" smtClean="0"/>
              <a:t>	</a:t>
            </a:r>
            <a:r>
              <a:rPr kumimoji="1" lang="ja-JP" altLang="en-US" sz="3200" dirty="0" smtClean="0"/>
              <a:t>ただし，</a:t>
            </a:r>
            <a:r>
              <a:rPr kumimoji="1" lang="en-US" altLang="ja-JP" sz="3200" dirty="0" smtClean="0"/>
              <a:t>OpenMP</a:t>
            </a:r>
            <a:r>
              <a:rPr kumimoji="1" lang="ja-JP" altLang="en-US" sz="3200" dirty="0" smtClean="0"/>
              <a:t>で作るのは難しい</a:t>
            </a:r>
            <a:endParaRPr kumimoji="1" lang="ja-JP" altLang="en-US" sz="3200" dirty="0"/>
          </a:p>
        </p:txBody>
      </p:sp>
    </p:spTree>
    <p:extLst>
      <p:ext uri="{BB962C8B-B14F-4D97-AF65-F5344CB8AC3E}">
        <p14:creationId xmlns:p14="http://schemas.microsoft.com/office/powerpoint/2010/main" val="1559572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OpenMP</a:t>
            </a:r>
            <a:r>
              <a:rPr lang="ja-JP" altLang="en-US" dirty="0"/>
              <a:t> </a:t>
            </a:r>
            <a:r>
              <a:rPr lang="en-US" altLang="ja-JP" dirty="0" smtClean="0"/>
              <a:t>vs Intel TBB</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計算速度：</a:t>
            </a:r>
            <a:r>
              <a:rPr lang="ja-JP" altLang="en-US" dirty="0"/>
              <a:t>　</a:t>
            </a:r>
            <a:r>
              <a:rPr lang="ja-JP" altLang="en-US" dirty="0" smtClean="0"/>
              <a:t>　　</a:t>
            </a:r>
            <a:r>
              <a:rPr lang="en-US" altLang="ja-JP" dirty="0" smtClean="0"/>
              <a:t>Intel TBB</a:t>
            </a:r>
            <a:r>
              <a:rPr lang="ja-JP" altLang="en-US" dirty="0" smtClean="0"/>
              <a:t>　 </a:t>
            </a:r>
            <a:r>
              <a:rPr lang="en-US" altLang="ja-JP" b="1" dirty="0" smtClean="0"/>
              <a:t>&gt;</a:t>
            </a:r>
            <a:r>
              <a:rPr lang="en-US" altLang="ja-JP" dirty="0" smtClean="0"/>
              <a:t> </a:t>
            </a:r>
            <a:r>
              <a:rPr lang="ja-JP" altLang="en-US" dirty="0" smtClean="0"/>
              <a:t>   </a:t>
            </a:r>
            <a:r>
              <a:rPr lang="en-US" altLang="ja-JP" dirty="0" smtClean="0"/>
              <a:t>OpenMP</a:t>
            </a:r>
          </a:p>
          <a:p>
            <a:r>
              <a:rPr lang="ja-JP" altLang="en-US" dirty="0" smtClean="0"/>
              <a:t>対応パターン：　</a:t>
            </a:r>
            <a:r>
              <a:rPr lang="en-US" altLang="ja-JP" dirty="0" smtClean="0"/>
              <a:t>Intel </a:t>
            </a:r>
            <a:r>
              <a:rPr lang="en-US" altLang="ja-JP" dirty="0"/>
              <a:t>TBB</a:t>
            </a:r>
            <a:r>
              <a:rPr lang="ja-JP" altLang="en-US" dirty="0"/>
              <a:t>　</a:t>
            </a:r>
            <a:r>
              <a:rPr lang="en-US" altLang="ja-JP" sz="3600" b="1" dirty="0" smtClean="0"/>
              <a:t>&gt;&gt;</a:t>
            </a:r>
            <a:r>
              <a:rPr lang="en-US" altLang="ja-JP" dirty="0" smtClean="0"/>
              <a:t> OpenMP</a:t>
            </a:r>
          </a:p>
          <a:p>
            <a:r>
              <a:rPr kumimoji="1" lang="ja-JP" altLang="en-US" dirty="0"/>
              <a:t>実装</a:t>
            </a:r>
            <a:r>
              <a:rPr kumimoji="1" lang="ja-JP" altLang="en-US" dirty="0" smtClean="0"/>
              <a:t>しやすさ：</a:t>
            </a:r>
            <a:r>
              <a:rPr kumimoji="1" lang="en-US" altLang="ja-JP" dirty="0" smtClean="0"/>
              <a:t>	</a:t>
            </a:r>
            <a:r>
              <a:rPr lang="ja-JP" altLang="en-US" dirty="0"/>
              <a:t>　</a:t>
            </a:r>
            <a:r>
              <a:rPr lang="en-US" altLang="ja-JP" dirty="0" smtClean="0"/>
              <a:t>Intel </a:t>
            </a:r>
            <a:r>
              <a:rPr lang="en-US" altLang="ja-JP" dirty="0"/>
              <a:t>TBB</a:t>
            </a:r>
            <a:r>
              <a:rPr lang="ja-JP" altLang="en-US" dirty="0"/>
              <a:t>　</a:t>
            </a:r>
            <a:r>
              <a:rPr lang="en-US" altLang="ja-JP" sz="3600" b="1" dirty="0" smtClean="0"/>
              <a:t>&lt;&lt;</a:t>
            </a:r>
            <a:r>
              <a:rPr lang="en-US" altLang="ja-JP" dirty="0" smtClean="0"/>
              <a:t> OpenMP</a:t>
            </a:r>
          </a:p>
          <a:p>
            <a:r>
              <a:rPr kumimoji="1" lang="ja-JP" altLang="en-US" dirty="0" smtClean="0"/>
              <a:t>習得の速さ：</a:t>
            </a:r>
            <a:r>
              <a:rPr lang="ja-JP" altLang="en-US" dirty="0" smtClean="0"/>
              <a:t>　　</a:t>
            </a:r>
            <a:r>
              <a:rPr lang="en-US" altLang="ja-JP" dirty="0" smtClean="0"/>
              <a:t>Intel </a:t>
            </a:r>
            <a:r>
              <a:rPr lang="en-US" altLang="ja-JP" dirty="0"/>
              <a:t>TBB</a:t>
            </a:r>
            <a:r>
              <a:rPr lang="ja-JP" altLang="en-US" dirty="0"/>
              <a:t>　 </a:t>
            </a:r>
            <a:r>
              <a:rPr lang="ja-JP" altLang="en-US" dirty="0" smtClean="0"/>
              <a:t> </a:t>
            </a:r>
            <a:r>
              <a:rPr lang="en-US" altLang="ja-JP" sz="3600" b="1" dirty="0" smtClean="0"/>
              <a:t>&lt;</a:t>
            </a:r>
            <a:r>
              <a:rPr lang="ja-JP" altLang="en-US" sz="3600" b="1" dirty="0"/>
              <a:t> </a:t>
            </a:r>
            <a:r>
              <a:rPr lang="en-US" altLang="ja-JP" dirty="0" smtClean="0"/>
              <a:t> </a:t>
            </a:r>
            <a:r>
              <a:rPr lang="en-US" altLang="ja-JP" dirty="0"/>
              <a:t>OpenMP</a:t>
            </a:r>
            <a:endParaRPr kumimoji="1" lang="en-US" altLang="ja-JP" dirty="0" smtClean="0"/>
          </a:p>
          <a:p>
            <a:endParaRPr kumimoji="1" lang="en-US" altLang="ja-JP" dirty="0" smtClean="0"/>
          </a:p>
          <a:p>
            <a:endParaRPr lang="en-US" altLang="ja-JP" dirty="0"/>
          </a:p>
          <a:p>
            <a:pPr marL="0" indent="0">
              <a:buNone/>
            </a:pPr>
            <a:r>
              <a:rPr kumimoji="1" lang="ja-JP" altLang="en-US" sz="3600" b="1" dirty="0" smtClean="0"/>
              <a:t>　</a:t>
            </a:r>
            <a:r>
              <a:rPr kumimoji="1" lang="en-US" altLang="ja-JP" sz="3600" b="1" dirty="0" smtClean="0"/>
              <a:t>OpenMP</a:t>
            </a:r>
            <a:r>
              <a:rPr lang="ja-JP" altLang="en-US" sz="3600" b="1" dirty="0" err="1" smtClean="0"/>
              <a:t>は簡</a:t>
            </a:r>
            <a:r>
              <a:rPr lang="ja-JP" altLang="en-US" sz="3600" b="1" dirty="0" smtClean="0"/>
              <a:t>単，</a:t>
            </a:r>
            <a:r>
              <a:rPr lang="en-US" altLang="ja-JP" sz="3600" b="1" dirty="0" smtClean="0"/>
              <a:t>TBB</a:t>
            </a:r>
            <a:r>
              <a:rPr lang="ja-JP" altLang="en-US" sz="3600" b="1" dirty="0" smtClean="0"/>
              <a:t>はパフォーマンスが高い</a:t>
            </a:r>
            <a:endParaRPr kumimoji="1" lang="en-US" altLang="ja-JP" sz="36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63</a:t>
            </a:fld>
            <a:endParaRPr kumimoji="1" lang="ja-JP" altLang="en-US"/>
          </a:p>
        </p:txBody>
      </p:sp>
    </p:spTree>
    <p:extLst>
      <p:ext uri="{BB962C8B-B14F-4D97-AF65-F5344CB8AC3E}">
        <p14:creationId xmlns:p14="http://schemas.microsoft.com/office/powerpoint/2010/main" val="12359511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OpenCV</a:t>
            </a:r>
            <a:r>
              <a:rPr kumimoji="1" lang="ja-JP" altLang="en-US" dirty="0" smtClean="0"/>
              <a:t>における</a:t>
            </a:r>
            <a:r>
              <a:rPr kumimoji="1" lang="en-US" altLang="ja-JP" dirty="0" smtClean="0"/>
              <a:t/>
            </a:r>
            <a:br>
              <a:rPr kumimoji="1" lang="en-US" altLang="ja-JP" dirty="0" smtClean="0"/>
            </a:br>
            <a:r>
              <a:rPr kumimoji="1" lang="ja-JP" altLang="en-US" dirty="0" smtClean="0"/>
              <a:t>スレッド並列化</a:t>
            </a:r>
            <a:endParaRPr kumimoji="1" lang="ja-JP" altLang="en-US" dirty="0"/>
          </a:p>
        </p:txBody>
      </p:sp>
      <p:sp>
        <p:nvSpPr>
          <p:cNvPr id="3" name="コンテンツ プレースホルダー 2"/>
          <p:cNvSpPr>
            <a:spLocks noGrp="1"/>
          </p:cNvSpPr>
          <p:nvPr>
            <p:ph sz="half" idx="1"/>
          </p:nvPr>
        </p:nvSpPr>
        <p:spPr>
          <a:xfrm>
            <a:off x="485774" y="1851818"/>
            <a:ext cx="5438775" cy="2422525"/>
          </a:xfrm>
        </p:spPr>
        <p:txBody>
          <a:bodyPr>
            <a:normAutofit/>
          </a:bodyPr>
          <a:lstStyle/>
          <a:p>
            <a:r>
              <a:rPr kumimoji="1" lang="en-US" altLang="ja-JP" sz="2400" dirty="0" smtClean="0">
                <a:solidFill>
                  <a:srgbClr val="FF3300"/>
                </a:solidFill>
              </a:rPr>
              <a:t>Intel TBB</a:t>
            </a:r>
            <a:r>
              <a:rPr lang="ja-JP" altLang="en-US" sz="2400" dirty="0" smtClean="0"/>
              <a:t>の並列化を参考にしてさまざまなバックエンドで動作可能なように拡張</a:t>
            </a:r>
            <a:endParaRPr lang="en-US" altLang="ja-JP" sz="2400" dirty="0" smtClean="0"/>
          </a:p>
          <a:p>
            <a:r>
              <a:rPr lang="en-US" altLang="ja-JP" sz="2400" dirty="0"/>
              <a:t>Intel TBB, OpenMP, </a:t>
            </a:r>
            <a:r>
              <a:rPr lang="en-US" altLang="ja-JP" sz="2400" dirty="0" smtClean="0"/>
              <a:t>MS PPL</a:t>
            </a:r>
            <a:r>
              <a:rPr lang="en-US" altLang="ja-JP" sz="2400" dirty="0" smtClean="0"/>
              <a:t>, </a:t>
            </a:r>
            <a:r>
              <a:rPr lang="en-US" altLang="ja-JP" sz="2400" dirty="0"/>
              <a:t>Grand Central Dispatch(Mac</a:t>
            </a:r>
            <a:r>
              <a:rPr lang="en-US" altLang="ja-JP" sz="2400" dirty="0" smtClean="0"/>
              <a:t>), C=CSTRIPES</a:t>
            </a:r>
          </a:p>
          <a:p>
            <a:r>
              <a:rPr kumimoji="1" lang="ja-JP" altLang="en-US" sz="2400" dirty="0" smtClean="0"/>
              <a:t>ラムダ式でも代用可</a:t>
            </a:r>
            <a:endParaRPr kumimoji="1" lang="ja-JP" altLang="en-US" sz="2400"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64</a:t>
            </a:fld>
            <a:endParaRPr kumimoji="1" lang="ja-JP" altLang="en-US"/>
          </a:p>
        </p:txBody>
      </p:sp>
      <p:sp>
        <p:nvSpPr>
          <p:cNvPr id="5" name="正方形/長方形 4"/>
          <p:cNvSpPr/>
          <p:nvPr/>
        </p:nvSpPr>
        <p:spPr>
          <a:xfrm>
            <a:off x="6096000" y="117693"/>
            <a:ext cx="6096000" cy="6740307"/>
          </a:xfrm>
          <a:prstGeom prst="rect">
            <a:avLst/>
          </a:prstGeom>
        </p:spPr>
        <p:txBody>
          <a:bodyPr>
            <a:spAutoFit/>
          </a:bodyPr>
          <a:lstStyle/>
          <a:p>
            <a:r>
              <a:rPr lang="en-US" altLang="ja-JP" dirty="0">
                <a:solidFill>
                  <a:srgbClr val="0000FF"/>
                </a:solidFill>
                <a:highlight>
                  <a:srgbClr val="FFFFFF"/>
                </a:highlight>
                <a:latin typeface="+mn-ea"/>
              </a:rPr>
              <a:t>class</a:t>
            </a:r>
            <a:r>
              <a:rPr lang="en-US" altLang="ja-JP" dirty="0">
                <a:solidFill>
                  <a:srgbClr val="000000"/>
                </a:solidFill>
                <a:highlight>
                  <a:srgbClr val="FFFFFF"/>
                </a:highlight>
                <a:latin typeface="+mn-ea"/>
              </a:rPr>
              <a:t> </a:t>
            </a:r>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public</a:t>
            </a:r>
            <a:r>
              <a:rPr lang="en-US" altLang="ja-JP" dirty="0">
                <a:solidFill>
                  <a:srgbClr val="000000"/>
                </a:solidFill>
                <a:highlight>
                  <a:srgbClr val="FFFFFF"/>
                </a:highlight>
                <a:latin typeface="+mn-ea"/>
              </a:rPr>
              <a:t> cv::</a:t>
            </a:r>
            <a:r>
              <a:rPr lang="en-US" altLang="ja-JP" dirty="0" err="1">
                <a:solidFill>
                  <a:srgbClr val="2B91AF"/>
                </a:solidFill>
                <a:highlight>
                  <a:srgbClr val="FFFFFF"/>
                </a:highlight>
                <a:latin typeface="+mn-ea"/>
              </a:rPr>
              <a:t>ParallelLoopBody</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p>
          <a:p>
            <a:r>
              <a:rPr lang="en-US" altLang="ja-JP" dirty="0">
                <a:solidFill>
                  <a:srgbClr val="0000FF"/>
                </a:solidFill>
                <a:highlight>
                  <a:srgbClr val="FFFFFF"/>
                </a:highlight>
                <a:latin typeface="+mn-ea"/>
              </a:rPr>
              <a:t>private</a:t>
            </a:r>
            <a:r>
              <a:rPr lang="en-US" altLang="ja-JP" dirty="0">
                <a:solidFill>
                  <a:srgbClr val="000000"/>
                </a:solidFill>
                <a:highlight>
                  <a:srgbClr val="FFFFFF"/>
                </a:highlight>
                <a:latin typeface="+mn-ea"/>
              </a:rPr>
              <a:t>:</a:t>
            </a:r>
          </a:p>
          <a:p>
            <a:r>
              <a:rPr lang="en-US" altLang="ja-JP" dirty="0" smtClean="0">
                <a:solidFill>
                  <a:srgbClr val="2B91AF"/>
                </a:solidFill>
                <a:highlight>
                  <a:srgbClr val="FFFFFF"/>
                </a:highlight>
                <a:latin typeface="+mn-ea"/>
              </a:rPr>
              <a:t>Mat </a:t>
            </a:r>
            <a:r>
              <a:rPr lang="en-US" altLang="ja-JP" dirty="0" smtClean="0">
                <a:solidFill>
                  <a:srgbClr val="000000"/>
                </a:solidFill>
                <a:highlight>
                  <a:srgbClr val="FFFFFF"/>
                </a:highlight>
                <a:latin typeface="+mn-ea"/>
              </a:rPr>
              <a:t>*im1,*im2,</a:t>
            </a:r>
            <a:r>
              <a:rPr lang="en-US" altLang="ja-JP" dirty="0">
                <a:solidFill>
                  <a:srgbClr val="000000"/>
                </a:solidFill>
                <a:highlight>
                  <a:srgbClr val="FFFFFF"/>
                </a:highlight>
                <a:latin typeface="+mn-ea"/>
              </a:rPr>
              <a:t> </a:t>
            </a:r>
            <a:r>
              <a:rPr lang="en-US"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dst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smtClean="0">
                <a:solidFill>
                  <a:srgbClr val="0000FF"/>
                </a:solidFill>
                <a:highlight>
                  <a:srgbClr val="FFFFFF"/>
                </a:highlight>
                <a:latin typeface="+mn-ea"/>
              </a:rPr>
              <a:t>public</a:t>
            </a:r>
            <a:r>
              <a:rPr lang="en-US" altLang="ja-JP" dirty="0">
                <a:solidFill>
                  <a:srgbClr val="000000"/>
                </a:solidFill>
                <a:highlight>
                  <a:srgbClr val="FFFFFF"/>
                </a:highlight>
                <a:latin typeface="+mn-ea"/>
              </a:rPr>
              <a:t>:</a:t>
            </a:r>
          </a:p>
          <a:p>
            <a:endParaRPr lang="ja-JP" altLang="en-US" dirty="0">
              <a:solidFill>
                <a:srgbClr val="000000"/>
              </a:solidFill>
              <a:highlight>
                <a:srgbClr val="FFFFFF"/>
              </a:highlight>
              <a:latin typeface="+mn-ea"/>
            </a:endParaRPr>
          </a:p>
          <a:p>
            <a:r>
              <a:rPr lang="nb-NO" altLang="ja-JP" dirty="0">
                <a:solidFill>
                  <a:srgbClr val="000000"/>
                </a:solidFill>
                <a:highlight>
                  <a:srgbClr val="FFFFFF"/>
                </a:highlight>
                <a:latin typeface="+mn-ea"/>
              </a:rPr>
              <a:t>addInvorker(</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src1</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src2</a:t>
            </a:r>
            <a:r>
              <a:rPr lang="nb-NO" altLang="ja-JP" dirty="0">
                <a:solidFill>
                  <a:srgbClr val="000000"/>
                </a:solidFill>
                <a:highlight>
                  <a:srgbClr val="FFFFFF"/>
                </a:highlight>
                <a:latin typeface="+mn-ea"/>
              </a:rPr>
              <a:t>, </a:t>
            </a:r>
            <a:r>
              <a:rPr lang="nb-NO" altLang="ja-JP" dirty="0">
                <a:solidFill>
                  <a:srgbClr val="2B91AF"/>
                </a:solidFill>
                <a:highlight>
                  <a:srgbClr val="FFFFFF"/>
                </a:highlight>
                <a:latin typeface="+mn-ea"/>
              </a:rPr>
              <a:t>Mat</a:t>
            </a:r>
            <a:r>
              <a:rPr lang="nb-NO" altLang="ja-JP" dirty="0">
                <a:solidFill>
                  <a:srgbClr val="000000"/>
                </a:solidFill>
                <a:highlight>
                  <a:srgbClr val="FFFFFF"/>
                </a:highlight>
                <a:latin typeface="+mn-ea"/>
              </a:rPr>
              <a:t>&amp; </a:t>
            </a:r>
            <a:r>
              <a:rPr lang="nb-NO" altLang="ja-JP" dirty="0">
                <a:solidFill>
                  <a:srgbClr val="808080"/>
                </a:solidFill>
                <a:highlight>
                  <a:srgbClr val="FFFFFF"/>
                </a:highlight>
                <a:latin typeface="+mn-ea"/>
              </a:rPr>
              <a:t>dest_</a:t>
            </a:r>
            <a:r>
              <a:rPr lang="nb-NO" altLang="ja-JP" dirty="0">
                <a:solidFill>
                  <a:srgbClr val="000000"/>
                </a:solidFill>
                <a:highlight>
                  <a:srgbClr val="FFFFFF"/>
                </a:highlight>
                <a:latin typeface="+mn-ea"/>
              </a:rPr>
              <a:t>)</a:t>
            </a:r>
          </a:p>
          <a:p>
            <a:r>
              <a:rPr lang="de-DE" altLang="ja-JP" dirty="0">
                <a:solidFill>
                  <a:srgbClr val="000000"/>
                </a:solidFill>
                <a:highlight>
                  <a:srgbClr val="FFFFFF"/>
                </a:highlight>
                <a:latin typeface="+mn-ea"/>
              </a:rPr>
              <a:t>: im1(&amp;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im2(&amp;</a:t>
            </a:r>
            <a:r>
              <a:rPr lang="de-DE" altLang="ja-JP" dirty="0">
                <a:solidFill>
                  <a:srgbClr val="808080"/>
                </a:solidFill>
                <a:highlight>
                  <a:srgbClr val="FFFFFF"/>
                </a:highlight>
                <a:latin typeface="+mn-ea"/>
              </a:rPr>
              <a:t>src1</a:t>
            </a:r>
            <a:r>
              <a:rPr lang="de-DE" altLang="ja-JP" dirty="0">
                <a:solidFill>
                  <a:srgbClr val="000000"/>
                </a:solidFill>
                <a:highlight>
                  <a:srgbClr val="FFFFFF"/>
                </a:highlight>
                <a:latin typeface="+mn-ea"/>
              </a:rPr>
              <a:t>), dst(&amp;</a:t>
            </a:r>
            <a:r>
              <a:rPr lang="de-DE" altLang="ja-JP" dirty="0">
                <a:solidFill>
                  <a:srgbClr val="808080"/>
                </a:solidFill>
                <a:highlight>
                  <a:srgbClr val="FFFFFF"/>
                </a:highlight>
                <a:latin typeface="+mn-ea"/>
              </a:rPr>
              <a:t>dest</a:t>
            </a:r>
            <a:r>
              <a:rPr lang="de-DE" altLang="ja-JP" dirty="0" smtClean="0">
                <a:solidFill>
                  <a:srgbClr val="808080"/>
                </a:solidFill>
                <a:highlight>
                  <a:srgbClr val="FFFFFF"/>
                </a:highlight>
                <a:latin typeface="+mn-ea"/>
              </a:rPr>
              <a:t>_</a:t>
            </a:r>
            <a:r>
              <a:rPr lang="de-DE"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r>
              <a:rPr lang="en-US" altLang="ja-JP" dirty="0">
                <a:solidFill>
                  <a:srgbClr val="0000FF"/>
                </a:solidFill>
                <a:highlight>
                  <a:srgbClr val="FFFFFF"/>
                </a:highlight>
                <a:latin typeface="+mn-ea"/>
              </a:rPr>
              <a:t>virtual</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operator()(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cv::</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 &amp;</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 ) </a:t>
            </a:r>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p>
          <a:p>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width = im1-&gt;cols;</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.start;j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.end;j</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s1 = im1-&gt;ptr&lt;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 s2 = im2-&gt;ptr&lt;</a:t>
            </a:r>
            <a:r>
              <a:rPr lang="de-DE" altLang="ja-JP" dirty="0">
                <a:solidFill>
                  <a:srgbClr val="0000FF"/>
                </a:solidFill>
                <a:highlight>
                  <a:srgbClr val="FFFFFF"/>
                </a:highlight>
                <a:latin typeface="+mn-ea"/>
              </a:rPr>
              <a:t>float</a:t>
            </a:r>
            <a:r>
              <a:rPr lang="de-DE"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d = </a:t>
            </a:r>
            <a:r>
              <a:rPr lang="en-US" altLang="ja-JP" dirty="0" err="1">
                <a:solidFill>
                  <a:srgbClr val="000000"/>
                </a:solidFill>
                <a:highlight>
                  <a:srgbClr val="FFFFFF"/>
                </a:highlight>
                <a:latin typeface="+mn-ea"/>
              </a:rPr>
              <a:t>dst</a:t>
            </a:r>
            <a:r>
              <a:rPr lang="en-US" altLang="ja-JP" dirty="0">
                <a:solidFill>
                  <a:srgbClr val="000000"/>
                </a:solidFill>
                <a:highlight>
                  <a:srgbClr val="FFFFFF"/>
                </a:highlight>
                <a:latin typeface="+mn-ea"/>
              </a:rPr>
              <a:t>-&gt;</a:t>
            </a:r>
            <a:r>
              <a:rPr lang="en-US" altLang="ja-JP" dirty="0" err="1">
                <a:solidFill>
                  <a:srgbClr val="000000"/>
                </a:solidFill>
                <a:highlight>
                  <a:srgbClr val="FFFFFF"/>
                </a:highlight>
                <a:latin typeface="+mn-ea"/>
              </a:rPr>
              <a:t>ptr</a:t>
            </a:r>
            <a:r>
              <a:rPr lang="en-US" altLang="ja-JP" dirty="0">
                <a:solidFill>
                  <a:srgbClr val="000000"/>
                </a:solidFill>
                <a:highlight>
                  <a:srgbClr val="FFFFFF"/>
                </a:highlight>
                <a:latin typeface="+mn-ea"/>
              </a:rPr>
              <a:t>&lt;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&gt;(j);</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000000"/>
                </a:solidFill>
                <a:highlight>
                  <a:srgbClr val="FFFFFF"/>
                </a:highlight>
                <a:latin typeface="+mn-ea"/>
              </a:rPr>
              <a:t>width;i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	d[</a:t>
            </a:r>
            <a:r>
              <a:rPr lang="en-US" altLang="ja-JP" dirty="0" err="1" smtClean="0">
                <a:solidFill>
                  <a:srgbClr val="000000"/>
                </a:solidFill>
                <a:highlight>
                  <a:srgbClr val="FFFFFF"/>
                </a:highlight>
                <a:latin typeface="+mn-ea"/>
              </a:rPr>
              <a:t>i</a:t>
            </a:r>
            <a:r>
              <a:rPr lang="en-US" altLang="ja-JP" dirty="0">
                <a:solidFill>
                  <a:srgbClr val="000000"/>
                </a:solidFill>
                <a:highlight>
                  <a:srgbClr val="FFFFFF"/>
                </a:highlight>
                <a:latin typeface="+mn-ea"/>
              </a:rPr>
              <a:t>]= s1[</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]+s2[</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endParaRPr lang="ja-JP" altLang="en-US" dirty="0">
              <a:solidFill>
                <a:srgbClr val="000000"/>
              </a:solidFill>
              <a:highlight>
                <a:srgbClr val="FFFFFF"/>
              </a:highlight>
              <a:latin typeface="+mn-ea"/>
            </a:endParaRPr>
          </a:p>
        </p:txBody>
      </p:sp>
      <p:sp>
        <p:nvSpPr>
          <p:cNvPr id="7" name="正方形/長方形 6"/>
          <p:cNvSpPr/>
          <p:nvPr/>
        </p:nvSpPr>
        <p:spPr>
          <a:xfrm>
            <a:off x="266700" y="4784586"/>
            <a:ext cx="6096000" cy="1754326"/>
          </a:xfrm>
          <a:prstGeom prst="rect">
            <a:avLst/>
          </a:prstGeom>
        </p:spPr>
        <p:txBody>
          <a:bodyPr>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addParallelOpenCV</a:t>
            </a:r>
            <a:r>
              <a:rPr lang="en-US" altLang="ja-JP" dirty="0">
                <a:solidFill>
                  <a:srgbClr val="000000"/>
                </a:solidFill>
                <a:highlight>
                  <a:srgbClr val="FFFFFF"/>
                </a:highlight>
                <a:latin typeface="+mn-ea"/>
              </a:rPr>
              <a:t>(</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Mat</a:t>
            </a:r>
            <a:r>
              <a:rPr lang="en-US" altLang="ja-JP" dirty="0">
                <a:solidFill>
                  <a:srgbClr val="000000"/>
                </a:solidFill>
                <a:highlight>
                  <a:srgbClr val="FFFFFF"/>
                </a:highlight>
                <a:latin typeface="+mn-ea"/>
              </a:rPr>
              <a:t>&amp;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err="1">
                <a:solidFill>
                  <a:srgbClr val="2B91AF"/>
                </a:solidFill>
                <a:highlight>
                  <a:srgbClr val="FFFFFF"/>
                </a:highlight>
                <a:latin typeface="+mn-ea"/>
              </a:rPr>
              <a:t>addInvorker</a:t>
            </a:r>
            <a:r>
              <a:rPr lang="en-US" altLang="ja-JP" dirty="0">
                <a:solidFill>
                  <a:srgbClr val="000000"/>
                </a:solidFill>
                <a:highlight>
                  <a:srgbClr val="FFFFFF"/>
                </a:highlight>
                <a:latin typeface="+mn-ea"/>
              </a:rPr>
              <a:t> body(</a:t>
            </a:r>
            <a:r>
              <a:rPr lang="en-US" altLang="ja-JP" dirty="0">
                <a:solidFill>
                  <a:srgbClr val="808080"/>
                </a:solidFill>
                <a:highlight>
                  <a:srgbClr val="FFFFFF"/>
                </a:highlight>
                <a:latin typeface="+mn-ea"/>
              </a:rPr>
              <a:t>src1</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src2</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dest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cv::</a:t>
            </a:r>
            <a:r>
              <a:rPr lang="en-US" altLang="ja-JP" dirty="0" err="1">
                <a:solidFill>
                  <a:srgbClr val="000000"/>
                </a:solidFill>
                <a:highlight>
                  <a:srgbClr val="FFFFFF"/>
                </a:highlight>
                <a:latin typeface="+mn-ea"/>
              </a:rPr>
              <a:t>parallel_for</a:t>
            </a:r>
            <a:r>
              <a:rPr lang="en-US" altLang="ja-JP" dirty="0">
                <a:solidFill>
                  <a:srgbClr val="000000"/>
                </a:solidFill>
                <a:highlight>
                  <a:srgbClr val="FFFFFF"/>
                </a:highlight>
                <a:latin typeface="+mn-ea"/>
              </a:rPr>
              <a:t>_(</a:t>
            </a:r>
            <a:r>
              <a:rPr lang="en-US" altLang="ja-JP" dirty="0">
                <a:solidFill>
                  <a:srgbClr val="2B91AF"/>
                </a:solidFill>
                <a:highlight>
                  <a:srgbClr val="FFFFFF"/>
                </a:highlight>
                <a:latin typeface="+mn-ea"/>
              </a:rPr>
              <a:t>Range</a:t>
            </a:r>
            <a:r>
              <a:rPr lang="en-US" altLang="ja-JP" dirty="0">
                <a:solidFill>
                  <a:srgbClr val="000000"/>
                </a:solidFill>
                <a:highlight>
                  <a:srgbClr val="FFFFFF"/>
                </a:highlight>
                <a:latin typeface="+mn-ea"/>
              </a:rPr>
              <a:t>(0, </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.rows</a:t>
            </a:r>
            <a:r>
              <a:rPr lang="en-US" altLang="ja-JP" dirty="0">
                <a:solidFill>
                  <a:srgbClr val="000000"/>
                </a:solidFill>
                <a:highlight>
                  <a:srgbClr val="FFFFFF"/>
                </a:highlight>
                <a:latin typeface="+mn-ea"/>
              </a:rPr>
              <a:t>), body);</a:t>
            </a:r>
          </a:p>
          <a:p>
            <a:r>
              <a:rPr lang="en-US" altLang="ja-JP" dirty="0">
                <a:solidFill>
                  <a:srgbClr val="000000"/>
                </a:solidFill>
                <a:highlight>
                  <a:srgbClr val="FFFFFF"/>
                </a:highlight>
                <a:latin typeface="+mn-ea"/>
              </a:rPr>
              <a:t>}</a:t>
            </a:r>
            <a:endParaRPr lang="ja-JP" altLang="en-US" dirty="0">
              <a:latin typeface="+mn-ea"/>
            </a:endParaRPr>
          </a:p>
        </p:txBody>
      </p:sp>
      <p:cxnSp>
        <p:nvCxnSpPr>
          <p:cNvPr id="9" name="直線矢印コネクタ 8"/>
          <p:cNvCxnSpPr/>
          <p:nvPr/>
        </p:nvCxnSpPr>
        <p:spPr>
          <a:xfrm flipH="1">
            <a:off x="5667375" y="4248150"/>
            <a:ext cx="552450" cy="285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5259816" y="3628012"/>
            <a:ext cx="1519968" cy="646331"/>
          </a:xfrm>
          <a:prstGeom prst="rect">
            <a:avLst/>
          </a:prstGeom>
          <a:noFill/>
        </p:spPr>
        <p:txBody>
          <a:bodyPr wrap="none" rtlCol="0">
            <a:spAutoFit/>
          </a:bodyPr>
          <a:lstStyle/>
          <a:p>
            <a:r>
              <a:rPr lang="ja-JP" altLang="en-US" dirty="0"/>
              <a:t>クラス</a:t>
            </a:r>
            <a:r>
              <a:rPr lang="ja-JP" altLang="en-US" dirty="0" smtClean="0"/>
              <a:t>を</a:t>
            </a:r>
            <a:endParaRPr lang="en-US" altLang="ja-JP" dirty="0" smtClean="0"/>
          </a:p>
          <a:p>
            <a:r>
              <a:rPr lang="ja-JP" altLang="en-US" dirty="0" smtClean="0"/>
              <a:t>呼び出すだけ</a:t>
            </a:r>
            <a:endParaRPr kumimoji="1" lang="ja-JP" altLang="en-US" dirty="0"/>
          </a:p>
        </p:txBody>
      </p:sp>
    </p:spTree>
    <p:extLst>
      <p:ext uri="{BB962C8B-B14F-4D97-AF65-F5344CB8AC3E}">
        <p14:creationId xmlns:p14="http://schemas.microsoft.com/office/powerpoint/2010/main" val="5661818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SIMD (SSE, AVX)</a:t>
            </a:r>
            <a:endParaRPr kumimoji="1" lang="ja-JP" altLang="en-US" dirty="0"/>
          </a:p>
        </p:txBody>
      </p:sp>
      <p:sp>
        <p:nvSpPr>
          <p:cNvPr id="6" name="テキスト プレースホルダー 5"/>
          <p:cNvSpPr>
            <a:spLocks noGrp="1"/>
          </p:cNvSpPr>
          <p:nvPr>
            <p:ph type="body" idx="1"/>
          </p:nvPr>
        </p:nvSpPr>
        <p:spPr/>
        <p:txBody>
          <a:bodyPr>
            <a:noAutofit/>
          </a:bodyPr>
          <a:lstStyle/>
          <a:p>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 = _mm_load_si128((</a:t>
            </a:r>
            <a:r>
              <a:rPr lang="it-IT"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it-IT"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it-IT"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a</a:t>
            </a:r>
            <a:r>
              <a:rPr lang="it-IT"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p>
          <a:p>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	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mb = _mm_load_si128((</a:t>
            </a:r>
            <a:r>
              <a:rPr lang="nn-NO" altLang="ja-JP" dirty="0">
                <a:solidFill>
                  <a:srgbClr val="0000FF"/>
                </a:solidFill>
                <a:highlight>
                  <a:srgbClr val="FFFFFF"/>
                </a:highlight>
                <a:latin typeface="ＭＳ ゴシック" panose="020B0609070205080204" pitchFamily="49" charset="-128"/>
                <a:ea typeface="ＭＳ ゴシック" panose="020B0609070205080204" pitchFamily="49" charset="-128"/>
              </a:rPr>
              <a:t>const</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nn-NO"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nn-NO" altLang="ja-JP" dirty="0">
                <a:solidFill>
                  <a:srgbClr val="808080"/>
                </a:solidFill>
                <a:highlight>
                  <a:srgbClr val="FFFFFF"/>
                </a:highlight>
                <a:latin typeface="ＭＳ ゴシック" panose="020B0609070205080204" pitchFamily="49" charset="-128"/>
                <a:ea typeface="ＭＳ ゴシック" panose="020B0609070205080204" pitchFamily="49" charset="-128"/>
              </a:rPr>
              <a:t>b</a:t>
            </a:r>
            <a:r>
              <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nn-NO"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nn-NO" altLang="ja-JP" dirty="0">
              <a:solidFill>
                <a:srgbClr val="000000"/>
              </a:solidFill>
              <a:highlight>
                <a:srgbClr val="FFFFFF"/>
              </a:highlight>
              <a:latin typeface="ＭＳ ゴシック" panose="020B0609070205080204" pitchFamily="49" charset="-128"/>
              <a:ea typeface="ＭＳ ゴシック" panose="020B0609070205080204" pitchFamily="49" charset="-128"/>
            </a:endParaRP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ma </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_mm_add_epi8(</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ma,mb</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p>
          <a:p>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		 _</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mm_store_si128((</a:t>
            </a:r>
            <a:r>
              <a:rPr lang="en-US" altLang="ja-JP" dirty="0">
                <a:solidFill>
                  <a:srgbClr val="2B91AF"/>
                </a:solidFill>
                <a:highlight>
                  <a:srgbClr val="FFFFFF"/>
                </a:highlight>
                <a:latin typeface="ＭＳ ゴシック" panose="020B0609070205080204" pitchFamily="49" charset="-128"/>
                <a:ea typeface="ＭＳ ゴシック" panose="020B0609070205080204" pitchFamily="49" charset="-128"/>
              </a:rPr>
              <a:t>__m128i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a:t>
            </a:r>
            <a:r>
              <a:rPr lang="en-US" altLang="ja-JP" dirty="0" err="1">
                <a:solidFill>
                  <a:srgbClr val="808080"/>
                </a:solidFill>
                <a:highlight>
                  <a:srgbClr val="FFFFFF"/>
                </a:highlight>
                <a:latin typeface="ＭＳ ゴシック" panose="020B0609070205080204" pitchFamily="49" charset="-128"/>
                <a:ea typeface="ＭＳ ゴシック" panose="020B0609070205080204" pitchFamily="49" charset="-128"/>
              </a:rPr>
              <a:t>dest</a:t>
            </a:r>
            <a:r>
              <a:rPr lang="en-US" altLang="ja-JP" dirty="0" err="1">
                <a:solidFill>
                  <a:srgbClr val="000000"/>
                </a:solidFill>
                <a:highlight>
                  <a:srgbClr val="FFFFFF"/>
                </a:highlight>
                <a:latin typeface="ＭＳ ゴシック" panose="020B0609070205080204" pitchFamily="49" charset="-128"/>
                <a:ea typeface="ＭＳ ゴシック" panose="020B0609070205080204" pitchFamily="49" charset="-128"/>
              </a:rPr>
              <a:t>+i</a:t>
            </a:r>
            <a:r>
              <a:rPr lang="en-US" altLang="ja-JP" dirty="0">
                <a:solidFill>
                  <a:srgbClr val="000000"/>
                </a:solidFill>
                <a:highlight>
                  <a:srgbClr val="FFFFFF"/>
                </a:highlight>
                <a:latin typeface="ＭＳ ゴシック" panose="020B0609070205080204" pitchFamily="49" charset="-128"/>
                <a:ea typeface="ＭＳ ゴシック" panose="020B0609070205080204" pitchFamily="49" charset="-128"/>
              </a:rPr>
              <a:t>), ma</a:t>
            </a:r>
            <a:r>
              <a:rPr lang="en-US" altLang="ja-JP" dirty="0" smtClean="0">
                <a:solidFill>
                  <a:srgbClr val="000000"/>
                </a:solidFill>
                <a:highlight>
                  <a:srgbClr val="FFFFFF"/>
                </a:highlight>
                <a:latin typeface="ＭＳ ゴシック" panose="020B0609070205080204" pitchFamily="49" charset="-128"/>
                <a:ea typeface="ＭＳ ゴシック" panose="020B0609070205080204" pitchFamily="49" charset="-128"/>
              </a:rPr>
              <a:t>);</a:t>
            </a:r>
            <a:endParaRPr lang="ja-JP" altLang="en-US" dirty="0">
              <a:solidFill>
                <a:srgbClr val="000000"/>
              </a:solidFill>
              <a:highlight>
                <a:srgbClr val="FFFFFF"/>
              </a:highlight>
              <a:latin typeface="ＭＳ ゴシック" panose="020B0609070205080204" pitchFamily="49" charset="-128"/>
              <a:ea typeface="ＭＳ ゴシック" panose="020B0609070205080204" pitchFamily="49" charset="-128"/>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65</a:t>
            </a:fld>
            <a:endParaRPr kumimoji="1" lang="ja-JP" altLang="en-US"/>
          </a:p>
        </p:txBody>
      </p:sp>
    </p:spTree>
    <p:extLst>
      <p:ext uri="{BB962C8B-B14F-4D97-AF65-F5344CB8AC3E}">
        <p14:creationId xmlns:p14="http://schemas.microsoft.com/office/powerpoint/2010/main" val="10029664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SSE, AVX</a:t>
            </a:r>
            <a:r>
              <a:rPr kumimoji="1" lang="ja-JP" altLang="en-US" dirty="0" smtClean="0"/>
              <a:t>による</a:t>
            </a:r>
            <a:r>
              <a:rPr kumimoji="1" lang="en-US" altLang="ja-JP" dirty="0" smtClean="0"/>
              <a:t>SIMD</a:t>
            </a:r>
            <a:r>
              <a:rPr kumimoji="1" lang="ja-JP" altLang="en-US" dirty="0" smtClean="0"/>
              <a:t>演算</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ja-JP" altLang="en-US" sz="3500" b="1" dirty="0" smtClean="0"/>
              <a:t>ひとつの命令で複数のデータを一気に処理可能</a:t>
            </a:r>
            <a:r>
              <a:rPr lang="en-US" altLang="ja-JP" sz="3500" b="1" dirty="0" smtClean="0"/>
              <a:t/>
            </a:r>
            <a:br>
              <a:rPr lang="en-US" altLang="ja-JP" sz="3500" b="1" dirty="0" smtClean="0"/>
            </a:br>
            <a:r>
              <a:rPr lang="en-US" altLang="ja-JP" sz="3500" b="1" dirty="0" smtClean="0"/>
              <a:t>				</a:t>
            </a:r>
            <a:r>
              <a:rPr lang="ja-JP" altLang="en-US" sz="3500" b="1" dirty="0"/>
              <a:t>　</a:t>
            </a:r>
            <a:r>
              <a:rPr lang="ja-JP" altLang="en-US" sz="3500" b="1" dirty="0" smtClean="0"/>
              <a:t>　</a:t>
            </a:r>
            <a:r>
              <a:rPr lang="ja-JP" altLang="en-US" sz="3900" b="1" dirty="0" smtClean="0"/>
              <a:t>→</a:t>
            </a:r>
            <a:r>
              <a:rPr lang="ja-JP" altLang="en-US" sz="3500" b="1" dirty="0" smtClean="0"/>
              <a:t>まとめた分だけ処理速度向上</a:t>
            </a:r>
            <a:endParaRPr lang="en-US" altLang="ja-JP" sz="3500" b="1" dirty="0" smtClean="0"/>
          </a:p>
          <a:p>
            <a:pPr marL="0" indent="0">
              <a:spcAft>
                <a:spcPts val="600"/>
              </a:spcAft>
              <a:buNone/>
            </a:pPr>
            <a:r>
              <a:rPr lang="en-US" altLang="ja-JP" dirty="0" smtClean="0"/>
              <a:t>SSE</a:t>
            </a:r>
            <a:r>
              <a:rPr lang="ja-JP" altLang="en-US" dirty="0" smtClean="0"/>
              <a:t>（少し前の</a:t>
            </a:r>
            <a:r>
              <a:rPr lang="en-US" altLang="ja-JP" dirty="0" smtClean="0"/>
              <a:t>CPU</a:t>
            </a:r>
            <a:r>
              <a:rPr lang="ja-JP" altLang="en-US" dirty="0" smtClean="0"/>
              <a:t>は対応）</a:t>
            </a:r>
            <a:endParaRPr lang="en-US" altLang="ja-JP" dirty="0" smtClean="0"/>
          </a:p>
          <a:p>
            <a:pPr lvl="1">
              <a:spcAft>
                <a:spcPts val="600"/>
              </a:spcAft>
            </a:pPr>
            <a:r>
              <a:rPr lang="en-US" altLang="ja-JP" dirty="0" smtClean="0"/>
              <a:t>char x16, short x8, </a:t>
            </a:r>
            <a:r>
              <a:rPr lang="en-US" altLang="ja-JP" dirty="0" err="1" smtClean="0"/>
              <a:t>int</a:t>
            </a:r>
            <a:r>
              <a:rPr lang="en-US" altLang="ja-JP" dirty="0" smtClean="0"/>
              <a:t> x4, float x4, double x2</a:t>
            </a:r>
          </a:p>
          <a:p>
            <a:pPr marL="0" indent="0">
              <a:spcAft>
                <a:spcPts val="600"/>
              </a:spcAft>
              <a:buNone/>
            </a:pPr>
            <a:r>
              <a:rPr lang="en-US" altLang="ja-JP" dirty="0" smtClean="0"/>
              <a:t>AVX</a:t>
            </a:r>
            <a:r>
              <a:rPr lang="ja-JP" altLang="en-US" dirty="0" smtClean="0"/>
              <a:t>（最近の</a:t>
            </a:r>
            <a:r>
              <a:rPr lang="en-US" altLang="ja-JP" dirty="0" smtClean="0"/>
              <a:t>CPU</a:t>
            </a:r>
            <a:r>
              <a:rPr lang="ja-JP" altLang="en-US" dirty="0" smtClean="0"/>
              <a:t>が対応）</a:t>
            </a:r>
            <a:endParaRPr lang="en-US" altLang="ja-JP" dirty="0" smtClean="0"/>
          </a:p>
          <a:p>
            <a:pPr lvl="1">
              <a:spcAft>
                <a:spcPts val="600"/>
              </a:spcAft>
            </a:pPr>
            <a:r>
              <a:rPr lang="en-US" altLang="ja-JP" dirty="0" smtClean="0"/>
              <a:t>char x32, </a:t>
            </a:r>
            <a:r>
              <a:rPr lang="en-US" altLang="ja-JP" dirty="0"/>
              <a:t>short </a:t>
            </a:r>
            <a:r>
              <a:rPr lang="en-US" altLang="ja-JP" dirty="0" smtClean="0"/>
              <a:t>x16, </a:t>
            </a:r>
            <a:r>
              <a:rPr lang="en-US" altLang="ja-JP" dirty="0" err="1"/>
              <a:t>int</a:t>
            </a:r>
            <a:r>
              <a:rPr lang="en-US" altLang="ja-JP" dirty="0"/>
              <a:t> </a:t>
            </a:r>
            <a:r>
              <a:rPr lang="en-US" altLang="ja-JP" dirty="0" smtClean="0"/>
              <a:t>x8, </a:t>
            </a:r>
            <a:r>
              <a:rPr lang="en-US" altLang="ja-JP" dirty="0"/>
              <a:t>float </a:t>
            </a:r>
            <a:r>
              <a:rPr lang="en-US" altLang="ja-JP" dirty="0" smtClean="0"/>
              <a:t>x8, </a:t>
            </a:r>
            <a:r>
              <a:rPr lang="en-US" altLang="ja-JP" dirty="0"/>
              <a:t>double </a:t>
            </a:r>
            <a:r>
              <a:rPr lang="en-US" altLang="ja-JP" dirty="0" smtClean="0"/>
              <a:t>x4</a:t>
            </a:r>
            <a:endParaRPr kumimoji="1" lang="en-US" altLang="ja-JP" dirty="0" smtClean="0"/>
          </a:p>
          <a:p>
            <a:pPr>
              <a:spcAft>
                <a:spcPts val="600"/>
              </a:spcAft>
            </a:pPr>
            <a:endParaRPr lang="en-US" altLang="ja-JP" dirty="0" smtClean="0"/>
          </a:p>
          <a:p>
            <a:pPr marL="0" indent="0">
              <a:spcAft>
                <a:spcPts val="600"/>
              </a:spcAft>
              <a:buNone/>
            </a:pPr>
            <a:r>
              <a:rPr lang="en-US" altLang="ja-JP" dirty="0" smtClean="0"/>
              <a:t>	intrinsic </a:t>
            </a:r>
            <a:r>
              <a:rPr lang="ja-JP" altLang="en-US" dirty="0" smtClean="0"/>
              <a:t>命令を使えばアセンブラの記述も不要</a:t>
            </a:r>
            <a:endParaRPr lang="en-US" altLang="ja-JP" dirty="0" smtClean="0"/>
          </a:p>
          <a:p>
            <a:pPr marL="0" indent="0">
              <a:spcAft>
                <a:spcPts val="600"/>
              </a:spcAft>
              <a:buNone/>
            </a:pPr>
            <a:r>
              <a:rPr lang="en-US" altLang="ja-JP" dirty="0" smtClean="0"/>
              <a:t>	</a:t>
            </a:r>
            <a:r>
              <a:rPr lang="ja-JP" altLang="en-US" dirty="0" smtClean="0"/>
              <a:t>メモリ上</a:t>
            </a:r>
            <a:r>
              <a:rPr lang="ja-JP" altLang="en-US" dirty="0"/>
              <a:t>のデータを</a:t>
            </a:r>
            <a:r>
              <a:rPr lang="en-US" altLang="ja-JP" dirty="0"/>
              <a:t>SIMD</a:t>
            </a:r>
            <a:r>
              <a:rPr lang="ja-JP" altLang="en-US" dirty="0"/>
              <a:t>演算用レジスタ</a:t>
            </a:r>
            <a:r>
              <a:rPr lang="ja-JP" altLang="en-US" dirty="0" smtClean="0"/>
              <a:t>に</a:t>
            </a:r>
            <a:r>
              <a:rPr lang="ja-JP" altLang="en-US" dirty="0"/>
              <a:t>ロード</a:t>
            </a:r>
            <a:r>
              <a:rPr lang="ja-JP" altLang="en-US" dirty="0" smtClean="0"/>
              <a:t>する必要性</a:t>
            </a:r>
            <a:endParaRPr lang="en-US" altLang="ja-JP" dirty="0" smtClean="0"/>
          </a:p>
          <a:p>
            <a:endParaRPr kumimoji="1" lang="en-US" altLang="ja-JP" dirty="0" smtClean="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66</a:t>
            </a:fld>
            <a:endParaRPr kumimoji="1" lang="ja-JP" altLang="en-US"/>
          </a:p>
        </p:txBody>
      </p:sp>
    </p:spTree>
    <p:extLst>
      <p:ext uri="{BB962C8B-B14F-4D97-AF65-F5344CB8AC3E}">
        <p14:creationId xmlns:p14="http://schemas.microsoft.com/office/powerpoint/2010/main" val="41344197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5"/>
            <a:ext cx="10883900" cy="1325563"/>
          </a:xfrm>
        </p:spPr>
        <p:txBody>
          <a:bodyPr/>
          <a:lstStyle/>
          <a:p>
            <a:r>
              <a:rPr lang="en-US" altLang="ja-JP" dirty="0" smtClean="0"/>
              <a:t>SIMD</a:t>
            </a:r>
            <a:r>
              <a:rPr lang="ja-JP" altLang="en-US" dirty="0" smtClean="0"/>
              <a:t>レジスタを指す変数 </a:t>
            </a:r>
            <a:r>
              <a:rPr lang="en-US" altLang="ja-JP" dirty="0" smtClean="0"/>
              <a:t>__m128, __m256</a:t>
            </a:r>
            <a:endParaRPr kumimoji="1" lang="ja-JP" altLang="en-US" dirty="0"/>
          </a:p>
        </p:txBody>
      </p:sp>
      <p:sp>
        <p:nvSpPr>
          <p:cNvPr id="3" name="コンテンツ プレースホルダー 2"/>
          <p:cNvSpPr>
            <a:spLocks noGrp="1"/>
          </p:cNvSpPr>
          <p:nvPr>
            <p:ph idx="1"/>
          </p:nvPr>
        </p:nvSpPr>
        <p:spPr>
          <a:xfrm>
            <a:off x="850900" y="1825625"/>
            <a:ext cx="10744200" cy="4351338"/>
          </a:xfrm>
        </p:spPr>
        <p:txBody>
          <a:bodyPr>
            <a:normAutofit fontScale="92500" lnSpcReduction="20000"/>
          </a:bodyPr>
          <a:lstStyle/>
          <a:p>
            <a:pPr marL="0" indent="0">
              <a:spcAft>
                <a:spcPts val="600"/>
              </a:spcAft>
              <a:buNone/>
            </a:pPr>
            <a:r>
              <a:rPr kumimoji="1" lang="en-US" altLang="ja-JP" sz="3500" b="1" dirty="0" smtClean="0"/>
              <a:t>128bit(SSE) </a:t>
            </a:r>
            <a:r>
              <a:rPr kumimoji="1" lang="ja-JP" altLang="en-US" sz="3500" b="1" dirty="0" smtClean="0"/>
              <a:t>や</a:t>
            </a:r>
            <a:r>
              <a:rPr kumimoji="1" lang="en-US" altLang="ja-JP" sz="3500" b="1" dirty="0" smtClean="0"/>
              <a:t>256bit(AVX)</a:t>
            </a:r>
            <a:r>
              <a:rPr kumimoji="1" lang="ja-JP" altLang="en-US" sz="3500" b="1" dirty="0" smtClean="0"/>
              <a:t>レジスタを自由に切って使用</a:t>
            </a:r>
            <a:endParaRPr kumimoji="1" lang="en-US" altLang="ja-JP" sz="3500" b="1" dirty="0" smtClean="0"/>
          </a:p>
          <a:p>
            <a:pPr>
              <a:spcAft>
                <a:spcPts val="600"/>
              </a:spcAft>
            </a:pPr>
            <a:r>
              <a:rPr lang="ja-JP" altLang="en-US" dirty="0" smtClean="0"/>
              <a:t>整数 </a:t>
            </a:r>
            <a:endParaRPr lang="en-US" altLang="ja-JP" dirty="0" smtClean="0"/>
          </a:p>
          <a:p>
            <a:pPr lvl="1">
              <a:spcAft>
                <a:spcPts val="600"/>
              </a:spcAft>
            </a:pPr>
            <a:r>
              <a:rPr lang="en-US" altLang="ja-JP" dirty="0" smtClean="0"/>
              <a:t>__m128i, __m256i</a:t>
            </a:r>
          </a:p>
          <a:p>
            <a:pPr marL="457200" lvl="1" indent="0">
              <a:spcAft>
                <a:spcPts val="600"/>
              </a:spcAft>
              <a:buNone/>
            </a:pPr>
            <a:r>
              <a:rPr lang="ja-JP" altLang="en-US" dirty="0" smtClean="0"/>
              <a:t>　　</a:t>
            </a:r>
            <a:r>
              <a:rPr lang="en-US" altLang="ja-JP" dirty="0" smtClean="0"/>
              <a:t>char, short, </a:t>
            </a:r>
            <a:r>
              <a:rPr lang="en-US" altLang="ja-JP" dirty="0" err="1" smtClean="0"/>
              <a:t>int</a:t>
            </a:r>
            <a:r>
              <a:rPr lang="en-US" altLang="ja-JP" dirty="0" smtClean="0"/>
              <a:t>, long</a:t>
            </a:r>
            <a:r>
              <a:rPr lang="ja-JP" altLang="en-US" dirty="0" smtClean="0"/>
              <a:t>　に明示的な区別はないので使用に注意が必要</a:t>
            </a:r>
            <a:endParaRPr lang="en-US" altLang="ja-JP" dirty="0" smtClean="0"/>
          </a:p>
          <a:p>
            <a:pPr>
              <a:spcAft>
                <a:spcPts val="600"/>
              </a:spcAft>
            </a:pPr>
            <a:r>
              <a:rPr lang="ja-JP" altLang="en-US" dirty="0" smtClean="0"/>
              <a:t>単精度</a:t>
            </a:r>
            <a:r>
              <a:rPr kumimoji="1" lang="ja-JP" altLang="en-US" dirty="0" smtClean="0"/>
              <a:t>小数点</a:t>
            </a:r>
            <a:endParaRPr kumimoji="1" lang="en-US" altLang="ja-JP" dirty="0" smtClean="0"/>
          </a:p>
          <a:p>
            <a:pPr lvl="1">
              <a:spcAft>
                <a:spcPts val="600"/>
              </a:spcAft>
            </a:pPr>
            <a:r>
              <a:rPr lang="en-US" altLang="ja-JP" dirty="0"/>
              <a:t>__</a:t>
            </a:r>
            <a:r>
              <a:rPr lang="en-US" altLang="ja-JP" dirty="0" smtClean="0"/>
              <a:t>m128, </a:t>
            </a:r>
            <a:r>
              <a:rPr lang="en-US" altLang="ja-JP" dirty="0"/>
              <a:t>__</a:t>
            </a:r>
            <a:r>
              <a:rPr lang="en-US" altLang="ja-JP" dirty="0" smtClean="0"/>
              <a:t>m256</a:t>
            </a:r>
          </a:p>
          <a:p>
            <a:pPr marL="914400" lvl="2" indent="0">
              <a:spcAft>
                <a:spcPts val="600"/>
              </a:spcAft>
              <a:buNone/>
            </a:pPr>
            <a:r>
              <a:rPr lang="ja-JP" altLang="en-US" dirty="0"/>
              <a:t>　</a:t>
            </a:r>
            <a:r>
              <a:rPr lang="en-US" altLang="ja-JP" sz="2400" dirty="0" smtClean="0"/>
              <a:t>4</a:t>
            </a:r>
            <a:r>
              <a:rPr lang="ja-JP" altLang="en-US" sz="2400" dirty="0" smtClean="0"/>
              <a:t>倍速，</a:t>
            </a:r>
            <a:r>
              <a:rPr lang="en-US" altLang="ja-JP" sz="2400" dirty="0" smtClean="0"/>
              <a:t>8</a:t>
            </a:r>
            <a:r>
              <a:rPr lang="ja-JP" altLang="en-US" sz="2400" dirty="0" smtClean="0"/>
              <a:t>倍速</a:t>
            </a:r>
            <a:endParaRPr kumimoji="1" lang="en-US" altLang="ja-JP" dirty="0" smtClean="0"/>
          </a:p>
          <a:p>
            <a:pPr>
              <a:spcAft>
                <a:spcPts val="600"/>
              </a:spcAft>
            </a:pPr>
            <a:r>
              <a:rPr lang="ja-JP" altLang="en-US" dirty="0" smtClean="0"/>
              <a:t>倍精度小数点</a:t>
            </a:r>
            <a:endParaRPr lang="en-US" altLang="ja-JP" dirty="0" smtClean="0"/>
          </a:p>
          <a:p>
            <a:pPr lvl="1">
              <a:spcAft>
                <a:spcPts val="600"/>
              </a:spcAft>
            </a:pPr>
            <a:r>
              <a:rPr lang="en-US" altLang="ja-JP" dirty="0"/>
              <a:t>__</a:t>
            </a:r>
            <a:r>
              <a:rPr lang="en-US" altLang="ja-JP" dirty="0" smtClean="0"/>
              <a:t>m128d, </a:t>
            </a:r>
            <a:r>
              <a:rPr lang="en-US" altLang="ja-JP" dirty="0"/>
              <a:t>__</a:t>
            </a:r>
            <a:r>
              <a:rPr lang="en-US" altLang="ja-JP" dirty="0" smtClean="0"/>
              <a:t>m256d</a:t>
            </a:r>
          </a:p>
          <a:p>
            <a:pPr lvl="2">
              <a:spcAft>
                <a:spcPts val="600"/>
              </a:spcAft>
            </a:pPr>
            <a:r>
              <a:rPr lang="en-US" altLang="ja-JP" sz="2400" dirty="0" smtClean="0"/>
              <a:t>2</a:t>
            </a:r>
            <a:r>
              <a:rPr lang="ja-JP" altLang="en-US" sz="2400" dirty="0" smtClean="0"/>
              <a:t>倍速，</a:t>
            </a:r>
            <a:r>
              <a:rPr lang="en-US" altLang="ja-JP" sz="2400" dirty="0" smtClean="0"/>
              <a:t>4</a:t>
            </a:r>
            <a:r>
              <a:rPr lang="ja-JP" altLang="en-US" sz="2400" dirty="0" smtClean="0"/>
              <a:t>倍速</a:t>
            </a:r>
            <a:endParaRPr lang="en-US" altLang="ja-JP" sz="2400" dirty="0"/>
          </a:p>
          <a:p>
            <a:pPr lvl="2">
              <a:spcAft>
                <a:spcPts val="600"/>
              </a:spcAft>
            </a:pP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67</a:t>
            </a:fld>
            <a:endParaRPr kumimoji="1" lang="ja-JP" altLang="en-US"/>
          </a:p>
        </p:txBody>
      </p:sp>
    </p:spTree>
    <p:extLst>
      <p:ext uri="{BB962C8B-B14F-4D97-AF65-F5344CB8AC3E}">
        <p14:creationId xmlns:p14="http://schemas.microsoft.com/office/powerpoint/2010/main" val="363599061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128</a:t>
            </a:r>
            <a:r>
              <a:rPr lang="en-US" altLang="ja-JP" dirty="0" smtClean="0"/>
              <a:t>bit</a:t>
            </a:r>
            <a:r>
              <a:rPr lang="ja-JP" altLang="en-US" dirty="0" smtClean="0"/>
              <a:t>レジスタのイメージ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68</a:t>
            </a:fld>
            <a:endParaRPr kumimoji="1" lang="ja-JP" altLang="en-US"/>
          </a:p>
        </p:txBody>
      </p:sp>
      <p:pic>
        <p:nvPicPr>
          <p:cNvPr id="5" name="図 4"/>
          <p:cNvPicPr>
            <a:picLocks noChangeAspect="1"/>
          </p:cNvPicPr>
          <p:nvPr/>
        </p:nvPicPr>
        <p:blipFill>
          <a:blip r:embed="rId2"/>
          <a:stretch>
            <a:fillRect/>
          </a:stretch>
        </p:blipFill>
        <p:spPr>
          <a:xfrm>
            <a:off x="2014537" y="1781175"/>
            <a:ext cx="8162925" cy="4819650"/>
          </a:xfrm>
          <a:prstGeom prst="rect">
            <a:avLst/>
          </a:prstGeom>
        </p:spPr>
      </p:pic>
    </p:spTree>
    <p:extLst>
      <p:ext uri="{BB962C8B-B14F-4D97-AF65-F5344CB8AC3E}">
        <p14:creationId xmlns:p14="http://schemas.microsoft.com/office/powerpoint/2010/main" val="19937124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lang="ja-JP" altLang="en-US" dirty="0"/>
              <a:t>演算</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69</a:t>
            </a:fld>
            <a:endParaRPr kumimoji="1" lang="ja-JP" altLang="en-US"/>
          </a:p>
        </p:txBody>
      </p:sp>
      <p:pic>
        <p:nvPicPr>
          <p:cNvPr id="5" name="図 4"/>
          <p:cNvPicPr>
            <a:picLocks noChangeAspect="1"/>
          </p:cNvPicPr>
          <p:nvPr/>
        </p:nvPicPr>
        <p:blipFill>
          <a:blip r:embed="rId2"/>
          <a:stretch>
            <a:fillRect/>
          </a:stretch>
        </p:blipFill>
        <p:spPr>
          <a:xfrm>
            <a:off x="1633669" y="1358900"/>
            <a:ext cx="8945431" cy="5362575"/>
          </a:xfrm>
          <a:prstGeom prst="rect">
            <a:avLst/>
          </a:prstGeom>
        </p:spPr>
      </p:pic>
    </p:spTree>
    <p:extLst>
      <p:ext uri="{BB962C8B-B14F-4D97-AF65-F5344CB8AC3E}">
        <p14:creationId xmlns:p14="http://schemas.microsoft.com/office/powerpoint/2010/main" val="648345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ムーアの法則</a:t>
            </a:r>
            <a:endParaRPr kumimoji="1" lang="ja-JP" altLang="en-US"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7</a:t>
            </a:fld>
            <a:endParaRPr kumimoji="1" lang="ja-JP" altLang="en-US"/>
          </a:p>
        </p:txBody>
      </p:sp>
      <p:pic>
        <p:nvPicPr>
          <p:cNvPr id="1027" name="Picture 3" descr="http://japan.intel.com/contents/business/vision/pix/moore/p1_img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14" y="2789054"/>
            <a:ext cx="5301611" cy="309916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87519" y="1407822"/>
            <a:ext cx="6006053" cy="1331134"/>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50000"/>
              </a:lnSpc>
            </a:pPr>
            <a:r>
              <a:rPr lang="ja-JP" altLang="en-US" sz="2800" b="1" dirty="0">
                <a:solidFill>
                  <a:srgbClr val="252525"/>
                </a:solidFill>
                <a:latin typeface="Arial" panose="020B0604020202020204" pitchFamily="34" charset="0"/>
              </a:rPr>
              <a:t>集積回路上の</a:t>
            </a:r>
            <a:r>
              <a:rPr lang="ja-JP" altLang="en-US" sz="2800" b="1" dirty="0" smtClean="0">
                <a:solidFill>
                  <a:srgbClr val="FF0000"/>
                </a:solidFill>
                <a:latin typeface="Arial" panose="020B0604020202020204" pitchFamily="34" charset="0"/>
              </a:rPr>
              <a:t>トランジスタ数</a:t>
            </a:r>
            <a:r>
              <a:rPr lang="ja-JP" altLang="en-US" sz="2800" b="1" dirty="0" smtClean="0">
                <a:solidFill>
                  <a:srgbClr val="252525"/>
                </a:solidFill>
                <a:latin typeface="Arial" panose="020B0604020202020204" pitchFamily="34" charset="0"/>
              </a:rPr>
              <a:t>は</a:t>
            </a:r>
            <a:endParaRPr lang="en-US" altLang="ja-JP" sz="2800" b="1" dirty="0" smtClean="0">
              <a:solidFill>
                <a:srgbClr val="252525"/>
              </a:solidFill>
              <a:latin typeface="Arial" panose="020B0604020202020204" pitchFamily="34" charset="0"/>
            </a:endParaRPr>
          </a:p>
          <a:p>
            <a:pPr>
              <a:lnSpc>
                <a:spcPct val="150000"/>
              </a:lnSpc>
            </a:pPr>
            <a:r>
              <a:rPr lang="ja-JP" altLang="en-US" sz="2800" b="1" dirty="0" smtClean="0">
                <a:solidFill>
                  <a:srgbClr val="252525"/>
                </a:solidFill>
                <a:latin typeface="Arial" panose="020B0604020202020204" pitchFamily="34" charset="0"/>
              </a:rPr>
              <a:t>「</a:t>
            </a:r>
            <a:r>
              <a:rPr lang="en-US" altLang="ja-JP" sz="2800" b="1" dirty="0" smtClean="0">
                <a:solidFill>
                  <a:srgbClr val="252525"/>
                </a:solidFill>
                <a:latin typeface="Arial" panose="020B0604020202020204" pitchFamily="34" charset="0"/>
              </a:rPr>
              <a:t>18</a:t>
            </a:r>
            <a:r>
              <a:rPr lang="ja-JP" altLang="en-US" sz="2800" b="1" dirty="0">
                <a:solidFill>
                  <a:srgbClr val="252525"/>
                </a:solidFill>
                <a:latin typeface="Arial" panose="020B0604020202020204" pitchFamily="34" charset="0"/>
              </a:rPr>
              <a:t>か</a:t>
            </a:r>
            <a:r>
              <a:rPr lang="ja-JP" altLang="en-US" sz="2800" b="1" dirty="0" smtClean="0">
                <a:solidFill>
                  <a:srgbClr val="252525"/>
                </a:solidFill>
                <a:latin typeface="Arial" panose="020B0604020202020204" pitchFamily="34" charset="0"/>
              </a:rPr>
              <a:t>月（</a:t>
            </a:r>
            <a:r>
              <a:rPr lang="en-US" altLang="ja-JP" sz="2800" b="1" dirty="0" smtClean="0">
                <a:solidFill>
                  <a:srgbClr val="252525"/>
                </a:solidFill>
                <a:latin typeface="Arial" panose="020B0604020202020204" pitchFamily="34" charset="0"/>
              </a:rPr>
              <a:t>=1.5</a:t>
            </a:r>
            <a:r>
              <a:rPr lang="ja-JP" altLang="en-US" sz="2800" b="1" dirty="0" smtClean="0">
                <a:solidFill>
                  <a:srgbClr val="252525"/>
                </a:solidFill>
                <a:latin typeface="Arial" panose="020B0604020202020204" pitchFamily="34" charset="0"/>
              </a:rPr>
              <a:t>年）ごとに倍なる</a:t>
            </a:r>
            <a:r>
              <a:rPr lang="ja-JP" altLang="en-US" sz="2800" b="1" dirty="0">
                <a:solidFill>
                  <a:srgbClr val="252525"/>
                </a:solidFill>
                <a:latin typeface="Arial" panose="020B0604020202020204" pitchFamily="34" charset="0"/>
              </a:rPr>
              <a:t>」</a:t>
            </a:r>
            <a:endParaRPr lang="ja-JP" altLang="en-US" sz="2800" b="1" dirty="0"/>
          </a:p>
        </p:txBody>
      </p:sp>
      <p:sp>
        <p:nvSpPr>
          <p:cNvPr id="9" name="テキスト ボックス 8"/>
          <p:cNvSpPr txBox="1"/>
          <p:nvPr/>
        </p:nvSpPr>
        <p:spPr>
          <a:xfrm>
            <a:off x="2770290" y="6106817"/>
            <a:ext cx="1808508" cy="523220"/>
          </a:xfrm>
          <a:prstGeom prst="rect">
            <a:avLst/>
          </a:prstGeom>
          <a:noFill/>
        </p:spPr>
        <p:txBody>
          <a:bodyPr wrap="none" rtlCol="0">
            <a:spAutoFit/>
          </a:bodyPr>
          <a:lstStyle/>
          <a:p>
            <a:r>
              <a:rPr kumimoji="1" lang="en-US" altLang="ja-JP" sz="2800" dirty="0" smtClean="0"/>
              <a:t>Intel</a:t>
            </a:r>
            <a:r>
              <a:rPr kumimoji="1" lang="ja-JP" altLang="en-US" sz="2800" dirty="0" smtClean="0"/>
              <a:t> </a:t>
            </a:r>
            <a:r>
              <a:rPr kumimoji="1" lang="en-US" altLang="ja-JP" sz="2800" dirty="0" smtClean="0"/>
              <a:t>4004</a:t>
            </a:r>
            <a:endParaRPr kumimoji="1" lang="ja-JP" altLang="en-US" sz="2800" dirty="0"/>
          </a:p>
        </p:txBody>
      </p:sp>
      <p:sp>
        <p:nvSpPr>
          <p:cNvPr id="11" name="テキスト ボックス 10"/>
          <p:cNvSpPr txBox="1"/>
          <p:nvPr/>
        </p:nvSpPr>
        <p:spPr>
          <a:xfrm>
            <a:off x="5597859" y="382637"/>
            <a:ext cx="2095445" cy="954107"/>
          </a:xfrm>
          <a:prstGeom prst="rect">
            <a:avLst/>
          </a:prstGeom>
          <a:noFill/>
        </p:spPr>
        <p:txBody>
          <a:bodyPr wrap="none" rtlCol="0">
            <a:spAutoFit/>
          </a:bodyPr>
          <a:lstStyle/>
          <a:p>
            <a:r>
              <a:rPr kumimoji="1" lang="en-US" altLang="ja-JP" sz="2800" dirty="0" smtClean="0"/>
              <a:t>Intel</a:t>
            </a:r>
            <a:r>
              <a:rPr kumimoji="1" lang="ja-JP" altLang="en-US" sz="2800" dirty="0" smtClean="0"/>
              <a:t> </a:t>
            </a:r>
            <a:r>
              <a:rPr lang="en-US" altLang="ja-JP" sz="2800" dirty="0" smtClean="0"/>
              <a:t>Core</a:t>
            </a:r>
            <a:r>
              <a:rPr lang="ja-JP" altLang="en-US" sz="2800" dirty="0"/>
              <a:t> </a:t>
            </a:r>
            <a:r>
              <a:rPr lang="en-US" altLang="ja-JP" sz="2800" dirty="0" smtClean="0"/>
              <a:t>i7</a:t>
            </a:r>
          </a:p>
          <a:p>
            <a:r>
              <a:rPr lang="en-US" altLang="ja-JP" sz="2800" dirty="0"/>
              <a:t>	</a:t>
            </a:r>
            <a:r>
              <a:rPr lang="en-US" altLang="ja-JP" sz="2800" dirty="0" smtClean="0"/>
              <a:t>3960X</a:t>
            </a:r>
          </a:p>
        </p:txBody>
      </p:sp>
      <p:pic>
        <p:nvPicPr>
          <p:cNvPr id="1029" name="Picture 5" descr="http://vnreview.vn/image/41/65/4165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1835" y="5505838"/>
            <a:ext cx="2092048"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i1-news.softpedia-static.com/images/news-700/Intel-Core-i7-3960X-Review-Published-by-Chinese-Web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5394" y="287808"/>
            <a:ext cx="3622888" cy="1990598"/>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169800" y="3866300"/>
            <a:ext cx="1814454" cy="1384995"/>
          </a:xfrm>
          <a:prstGeom prst="rect">
            <a:avLst/>
          </a:prstGeom>
        </p:spPr>
        <p:txBody>
          <a:bodyPr wrap="square">
            <a:spAutoFit/>
          </a:bodyPr>
          <a:lstStyle/>
          <a:p>
            <a:r>
              <a:rPr lang="en-US" altLang="ja-JP" sz="2800" dirty="0"/>
              <a:t>Core </a:t>
            </a:r>
            <a:r>
              <a:rPr lang="en-US" altLang="ja-JP" sz="2800" dirty="0" smtClean="0"/>
              <a:t>i7</a:t>
            </a:r>
            <a:r>
              <a:rPr lang="ja-JP" altLang="en-US" sz="2800" dirty="0" smtClean="0">
                <a:latin typeface="鐔ョ鐔わ愁誌終"/>
              </a:rPr>
              <a:t>は</a:t>
            </a:r>
            <a:endParaRPr lang="en-US" altLang="ja-JP" sz="2800" dirty="0" smtClean="0">
              <a:latin typeface="鐔ョ鐔わ愁誌終"/>
            </a:endParaRPr>
          </a:p>
          <a:p>
            <a:r>
              <a:rPr lang="ja-JP" altLang="en-US" sz="2800" dirty="0" smtClean="0">
                <a:latin typeface="鐔ョ鐔わ愁誌終"/>
              </a:rPr>
              <a:t>初期</a:t>
            </a:r>
            <a:r>
              <a:rPr lang="en-US" altLang="ja-JP" sz="2800" dirty="0" smtClean="0"/>
              <a:t>CPU</a:t>
            </a:r>
          </a:p>
          <a:p>
            <a:r>
              <a:rPr lang="en-US" altLang="ja-JP" sz="2800" dirty="0" smtClean="0"/>
              <a:t>35</a:t>
            </a:r>
            <a:r>
              <a:rPr lang="ja-JP" altLang="en-US" sz="2800" dirty="0" smtClean="0">
                <a:latin typeface="鐔ョ鐔わ愁誌終"/>
              </a:rPr>
              <a:t>万個分</a:t>
            </a:r>
            <a:endParaRPr lang="ja-JP" altLang="en-US" sz="2800" dirty="0"/>
          </a:p>
        </p:txBody>
      </p:sp>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3212" y="2595342"/>
            <a:ext cx="3340640" cy="4175800"/>
          </a:xfrm>
          <a:prstGeom prst="rect">
            <a:avLst/>
          </a:prstGeom>
        </p:spPr>
      </p:pic>
    </p:spTree>
    <p:extLst>
      <p:ext uri="{BB962C8B-B14F-4D97-AF65-F5344CB8AC3E}">
        <p14:creationId xmlns:p14="http://schemas.microsoft.com/office/powerpoint/2010/main" val="4076560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加算（</a:t>
            </a:r>
            <a:r>
              <a:rPr kumimoji="1" lang="en-US" altLang="ja-JP" dirty="0" smtClean="0"/>
              <a:t>MAP</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70</a:t>
            </a:fld>
            <a:endParaRPr kumimoji="1" lang="ja-JP" altLang="en-US"/>
          </a:p>
        </p:txBody>
      </p:sp>
      <p:sp>
        <p:nvSpPr>
          <p:cNvPr id="5" name="正方形/長方形 4"/>
          <p:cNvSpPr/>
          <p:nvPr/>
        </p:nvSpPr>
        <p:spPr>
          <a:xfrm>
            <a:off x="1181100" y="2723863"/>
            <a:ext cx="10579100" cy="3539430"/>
          </a:xfrm>
          <a:prstGeom prst="rect">
            <a:avLst/>
          </a:prstGeom>
        </p:spPr>
        <p:txBody>
          <a:bodyPr wrap="square">
            <a:spAutoFit/>
          </a:bodyPr>
          <a:lstStyle/>
          <a:p>
            <a:r>
              <a:rPr lang="sv-SE" altLang="ja-JP" sz="3200" dirty="0">
                <a:solidFill>
                  <a:srgbClr val="0000FF"/>
                </a:solidFill>
                <a:highlight>
                  <a:srgbClr val="FFFFFF"/>
                </a:highlight>
                <a:ea typeface="ＭＳ ゴシック" panose="020B0609070205080204" pitchFamily="49" charset="-128"/>
              </a:rPr>
              <a:t>void</a:t>
            </a:r>
            <a:r>
              <a:rPr lang="sv-SE" altLang="ja-JP" sz="3200" dirty="0">
                <a:solidFill>
                  <a:srgbClr val="000000"/>
                </a:solidFill>
                <a:highlight>
                  <a:srgbClr val="FFFFFF"/>
                </a:highlight>
                <a:ea typeface="ＭＳ ゴシック" panose="020B0609070205080204" pitchFamily="49" charset="-128"/>
              </a:rPr>
              <a:t> add(</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a</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b</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2B91AF"/>
                </a:solidFill>
                <a:highlight>
                  <a:srgbClr val="FFFFFF"/>
                </a:highlight>
                <a:ea typeface="ＭＳ ゴシック" panose="020B0609070205080204" pitchFamily="49" charset="-128"/>
              </a:rPr>
              <a:t>uchar</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808080"/>
                </a:solidFill>
                <a:highlight>
                  <a:srgbClr val="FFFFFF"/>
                </a:highlight>
                <a:ea typeface="ＭＳ ゴシック" panose="020B0609070205080204" pitchFamily="49" charset="-128"/>
              </a:rPr>
              <a:t>dest</a:t>
            </a:r>
            <a:r>
              <a:rPr lang="sv-SE" altLang="ja-JP" sz="3200" dirty="0">
                <a:solidFill>
                  <a:srgbClr val="000000"/>
                </a:solidFill>
                <a:highlight>
                  <a:srgbClr val="FFFFFF"/>
                </a:highlight>
                <a:ea typeface="ＭＳ ゴシック" panose="020B0609070205080204" pitchFamily="49" charset="-128"/>
              </a:rPr>
              <a:t>, </a:t>
            </a:r>
            <a:r>
              <a:rPr lang="sv-SE" altLang="ja-JP" sz="3200" dirty="0">
                <a:solidFill>
                  <a:srgbClr val="0000FF"/>
                </a:solidFill>
                <a:highlight>
                  <a:srgbClr val="FFFFFF"/>
                </a:highlight>
                <a:ea typeface="ＭＳ ゴシック" panose="020B0609070205080204" pitchFamily="49" charset="-128"/>
              </a:rPr>
              <a:t>int</a:t>
            </a:r>
            <a:r>
              <a:rPr lang="sv-SE" altLang="ja-JP" sz="3200" dirty="0">
                <a:solidFill>
                  <a:srgbClr val="000000"/>
                </a:solidFill>
                <a:highlight>
                  <a:srgbClr val="FFFFFF"/>
                </a:highlight>
                <a:ea typeface="ＭＳ ゴシック" panose="020B0609070205080204" pitchFamily="49" charset="-128"/>
              </a:rPr>
              <a:t> </a:t>
            </a:r>
            <a:r>
              <a:rPr lang="sv-SE" altLang="ja-JP" sz="3200" dirty="0" smtClean="0">
                <a:solidFill>
                  <a:srgbClr val="808080"/>
                </a:solidFill>
                <a:highlight>
                  <a:srgbClr val="FFFFFF"/>
                </a:highlight>
                <a:ea typeface="ＭＳ ゴシック" panose="020B0609070205080204" pitchFamily="49" charset="-128"/>
              </a:rPr>
              <a:t>num</a:t>
            </a:r>
            <a:r>
              <a:rPr lang="sv-SE" altLang="ja-JP" sz="3200" dirty="0" smtClean="0">
                <a:solidFill>
                  <a:srgbClr val="000000"/>
                </a:solidFill>
                <a:highlight>
                  <a:srgbClr val="FFFFFF"/>
                </a:highlight>
                <a:ea typeface="ＭＳ ゴシック" panose="020B0609070205080204" pitchFamily="49" charset="-128"/>
              </a:rPr>
              <a:t>)</a:t>
            </a:r>
            <a:endParaRPr lang="sv-SE" altLang="ja-JP" sz="3200" dirty="0">
              <a:solidFill>
                <a:srgbClr val="000000"/>
              </a:solidFill>
              <a:highlight>
                <a:srgbClr val="FFFFFF"/>
              </a:highlight>
              <a:ea typeface="ＭＳ ゴシック" panose="020B0609070205080204" pitchFamily="49" charset="-128"/>
            </a:endParaRPr>
          </a:p>
          <a:p>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FF"/>
                </a:solidFill>
                <a:highlight>
                  <a:srgbClr val="FFFFFF"/>
                </a:highlight>
                <a:ea typeface="ＭＳ ゴシック" panose="020B0609070205080204" pitchFamily="49" charset="-128"/>
              </a:rPr>
              <a:t>for</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FF"/>
                </a:solidFill>
                <a:highlight>
                  <a:srgbClr val="FFFFFF"/>
                </a:highlight>
                <a:ea typeface="ＭＳ ゴシック" panose="020B0609070205080204" pitchFamily="49" charset="-128"/>
              </a:rPr>
              <a:t>int</a:t>
            </a:r>
            <a:r>
              <a:rPr lang="en-US" altLang="ja-JP" sz="3200" dirty="0">
                <a:solidFill>
                  <a:srgbClr val="000000"/>
                </a:solidFill>
                <a:highlight>
                  <a:srgbClr val="FFFFFF"/>
                </a:highlight>
                <a:ea typeface="ＭＳ ゴシック" panose="020B0609070205080204" pitchFamily="49" charset="-128"/>
              </a:rPr>
              <a:t> </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=0;i&lt;</a:t>
            </a:r>
            <a:r>
              <a:rPr lang="en-US" altLang="ja-JP" sz="3200" dirty="0" err="1">
                <a:solidFill>
                  <a:srgbClr val="000000"/>
                </a:solidFill>
                <a:highlight>
                  <a:srgbClr val="FFFFFF"/>
                </a:highlight>
                <a:ea typeface="ＭＳ ゴシック" panose="020B0609070205080204" pitchFamily="49" charset="-128"/>
              </a:rPr>
              <a:t>num;i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smtClean="0">
                <a:solidFill>
                  <a:srgbClr val="808080"/>
                </a:solidFill>
                <a:highlight>
                  <a:srgbClr val="FFFFFF"/>
                </a:highlight>
                <a:ea typeface="ＭＳ ゴシック" panose="020B0609070205080204" pitchFamily="49" charset="-128"/>
              </a:rPr>
              <a:t>	</a:t>
            </a:r>
            <a:r>
              <a:rPr lang="en-US" altLang="ja-JP" sz="3200" dirty="0" err="1" smtClean="0">
                <a:solidFill>
                  <a:srgbClr val="808080"/>
                </a:solidFill>
                <a:highlight>
                  <a:srgbClr val="FFFFFF"/>
                </a:highlight>
                <a:ea typeface="ＭＳ ゴシック" panose="020B0609070205080204" pitchFamily="49" charset="-128"/>
              </a:rPr>
              <a:t>dest</a:t>
            </a:r>
            <a:r>
              <a:rPr lang="en-US" altLang="ja-JP" sz="3200" dirty="0" smtClean="0">
                <a:solidFill>
                  <a:srgbClr val="000000"/>
                </a:solidFill>
                <a:highlight>
                  <a:srgbClr val="FFFFFF"/>
                </a:highlight>
                <a:ea typeface="ＭＳ ゴシック" panose="020B0609070205080204" pitchFamily="49" charset="-128"/>
              </a:rPr>
              <a:t>[</a:t>
            </a:r>
            <a:r>
              <a:rPr lang="en-US" altLang="ja-JP" sz="3200" dirty="0" err="1" smtClean="0">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a</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 + </a:t>
            </a:r>
            <a:r>
              <a:rPr lang="en-US" altLang="ja-JP" sz="3200" dirty="0">
                <a:solidFill>
                  <a:srgbClr val="808080"/>
                </a:solidFill>
                <a:highlight>
                  <a:srgbClr val="FFFFFF"/>
                </a:highlight>
                <a:ea typeface="ＭＳ ゴシック" panose="020B0609070205080204" pitchFamily="49" charset="-128"/>
              </a:rPr>
              <a:t>b</a:t>
            </a:r>
            <a:r>
              <a:rPr lang="en-US" altLang="ja-JP" sz="3200" dirty="0">
                <a:solidFill>
                  <a:srgbClr val="000000"/>
                </a:solidFill>
                <a:highlight>
                  <a:srgbClr val="FFFFFF"/>
                </a:highlight>
                <a:ea typeface="ＭＳ ゴシック" panose="020B0609070205080204" pitchFamily="49" charset="-128"/>
              </a:rPr>
              <a:t>[</a:t>
            </a:r>
            <a:r>
              <a:rPr lang="en-US" altLang="ja-JP" sz="3200" dirty="0" err="1">
                <a:solidFill>
                  <a:srgbClr val="000000"/>
                </a:solidFill>
                <a:highlight>
                  <a:srgbClr val="FFFFFF"/>
                </a:highlight>
                <a:ea typeface="ＭＳ ゴシック" panose="020B0609070205080204" pitchFamily="49" charset="-128"/>
              </a:rPr>
              <a:t>i</a:t>
            </a:r>
            <a:r>
              <a:rPr lang="en-US" altLang="ja-JP" sz="3200" dirty="0">
                <a:solidFill>
                  <a:srgbClr val="000000"/>
                </a:solidFill>
                <a:highlight>
                  <a:srgbClr val="FFFFFF"/>
                </a:highlight>
                <a:ea typeface="ＭＳ ゴシック" panose="020B0609070205080204" pitchFamily="49" charset="-128"/>
              </a:rPr>
              <a:t>];</a:t>
            </a:r>
          </a:p>
          <a:p>
            <a:pPr lvl="1"/>
            <a:r>
              <a:rPr lang="en-US" altLang="ja-JP" sz="3200" dirty="0">
                <a:solidFill>
                  <a:srgbClr val="000000"/>
                </a:solidFill>
                <a:highlight>
                  <a:srgbClr val="FFFFFF"/>
                </a:highlight>
                <a:ea typeface="ＭＳ ゴシック" panose="020B0609070205080204" pitchFamily="49" charset="-128"/>
              </a:rPr>
              <a:t>}</a:t>
            </a:r>
          </a:p>
          <a:p>
            <a:r>
              <a:rPr lang="en-US" altLang="ja-JP" sz="3200" dirty="0">
                <a:solidFill>
                  <a:srgbClr val="000000"/>
                </a:solidFill>
                <a:highlight>
                  <a:srgbClr val="FFFFFF"/>
                </a:highlight>
                <a:ea typeface="ＭＳ ゴシック" panose="020B0609070205080204" pitchFamily="49" charset="-128"/>
              </a:rPr>
              <a:t>}</a:t>
            </a:r>
            <a:endParaRPr lang="ja-JP" altLang="en-US" sz="3200" dirty="0"/>
          </a:p>
        </p:txBody>
      </p:sp>
      <p:sp>
        <p:nvSpPr>
          <p:cNvPr id="3" name="テキスト ボックス 2"/>
          <p:cNvSpPr txBox="1"/>
          <p:nvPr/>
        </p:nvSpPr>
        <p:spPr>
          <a:xfrm>
            <a:off x="4423295" y="1622500"/>
            <a:ext cx="3292889" cy="584775"/>
          </a:xfrm>
          <a:prstGeom prst="rect">
            <a:avLst/>
          </a:prstGeom>
          <a:noFill/>
        </p:spPr>
        <p:txBody>
          <a:bodyPr wrap="none" rtlCol="0">
            <a:spAutoFit/>
          </a:bodyPr>
          <a:lstStyle/>
          <a:p>
            <a:r>
              <a:rPr lang="ja-JP" altLang="en-US" sz="3200" b="1" dirty="0" smtClean="0"/>
              <a:t>元は，たった</a:t>
            </a:r>
            <a:r>
              <a:rPr lang="en-US" altLang="ja-JP" sz="3200" b="1" dirty="0" smtClean="0"/>
              <a:t>3</a:t>
            </a:r>
            <a:r>
              <a:rPr lang="ja-JP" altLang="en-US" sz="3200" b="1" dirty="0" smtClean="0"/>
              <a:t>行</a:t>
            </a:r>
            <a:endParaRPr kumimoji="1" lang="ja-JP" altLang="en-US" sz="3200" b="1" dirty="0"/>
          </a:p>
        </p:txBody>
      </p:sp>
    </p:spTree>
    <p:extLst>
      <p:ext uri="{BB962C8B-B14F-4D97-AF65-F5344CB8AC3E}">
        <p14:creationId xmlns:p14="http://schemas.microsoft.com/office/powerpoint/2010/main" val="17298703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err="1" smtClean="0"/>
              <a:t>uchar</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71</a:t>
            </a:fld>
            <a:endParaRPr kumimoji="1" lang="ja-JP" altLang="en-US" dirty="0"/>
          </a:p>
        </p:txBody>
      </p:sp>
      <p:sp>
        <p:nvSpPr>
          <p:cNvPr id="5" name="正方形/長方形 4"/>
          <p:cNvSpPr/>
          <p:nvPr/>
        </p:nvSpPr>
        <p:spPr>
          <a:xfrm>
            <a:off x="838200" y="1383767"/>
            <a:ext cx="9486900" cy="4247317"/>
          </a:xfrm>
          <a:prstGeom prst="rect">
            <a:avLst/>
          </a:prstGeom>
        </p:spPr>
        <p:txBody>
          <a:bodyPr wrap="square">
            <a:spAutoFit/>
          </a:bodyPr>
          <a:lstStyle/>
          <a:p>
            <a:r>
              <a:rPr lang="sv-SE" altLang="ja-JP" dirty="0">
                <a:solidFill>
                  <a:srgbClr val="0000FF"/>
                </a:solidFill>
                <a:highlight>
                  <a:srgbClr val="FFFFFF"/>
                </a:highlight>
              </a:rPr>
              <a:t>void</a:t>
            </a:r>
            <a:r>
              <a:rPr lang="sv-SE" altLang="ja-JP" dirty="0">
                <a:solidFill>
                  <a:srgbClr val="000000"/>
                </a:solidFill>
                <a:highlight>
                  <a:srgbClr val="FFFFFF"/>
                </a:highlight>
              </a:rPr>
              <a:t> </a:t>
            </a:r>
            <a:r>
              <a:rPr lang="sv-SE" altLang="ja-JP" dirty="0" smtClean="0">
                <a:solidFill>
                  <a:srgbClr val="000000"/>
                </a:solidFill>
                <a:highlight>
                  <a:srgbClr val="FFFFFF"/>
                </a:highlight>
              </a:rPr>
              <a:t>add_sse_uchar(</a:t>
            </a:r>
            <a:r>
              <a:rPr lang="sv-SE" altLang="ja-JP" dirty="0" smtClean="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a</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b</a:t>
            </a:r>
            <a:r>
              <a:rPr lang="sv-SE" altLang="ja-JP" dirty="0">
                <a:solidFill>
                  <a:srgbClr val="000000"/>
                </a:solidFill>
                <a:highlight>
                  <a:srgbClr val="FFFFFF"/>
                </a:highlight>
              </a:rPr>
              <a:t>, </a:t>
            </a:r>
            <a:r>
              <a:rPr lang="sv-SE" altLang="ja-JP" dirty="0">
                <a:solidFill>
                  <a:srgbClr val="2B91AF"/>
                </a:solidFill>
                <a:highlight>
                  <a:srgbClr val="FFFFFF"/>
                </a:highlight>
              </a:rPr>
              <a:t>uchar</a:t>
            </a:r>
            <a:r>
              <a:rPr lang="sv-SE" altLang="ja-JP" dirty="0">
                <a:solidFill>
                  <a:srgbClr val="000000"/>
                </a:solidFill>
                <a:highlight>
                  <a:srgbClr val="FFFFFF"/>
                </a:highlight>
              </a:rPr>
              <a:t>* </a:t>
            </a:r>
            <a:r>
              <a:rPr lang="sv-SE" altLang="ja-JP" dirty="0">
                <a:solidFill>
                  <a:srgbClr val="808080"/>
                </a:solidFill>
                <a:highlight>
                  <a:srgbClr val="FFFFFF"/>
                </a:highlight>
              </a:rPr>
              <a:t>dest</a:t>
            </a:r>
            <a:r>
              <a:rPr lang="sv-SE" altLang="ja-JP" dirty="0">
                <a:solidFill>
                  <a:srgbClr val="000000"/>
                </a:solidFill>
                <a:highlight>
                  <a:srgbClr val="FFFFFF"/>
                </a:highlight>
              </a:rPr>
              <a:t>, </a:t>
            </a:r>
            <a:r>
              <a:rPr lang="sv-SE" altLang="ja-JP" dirty="0">
                <a:solidFill>
                  <a:srgbClr val="0000FF"/>
                </a:solidFill>
                <a:highlight>
                  <a:srgbClr val="FFFFFF"/>
                </a:highlight>
              </a:rPr>
              <a:t>int</a:t>
            </a:r>
            <a:r>
              <a:rPr lang="sv-SE" altLang="ja-JP" dirty="0">
                <a:solidFill>
                  <a:srgbClr val="000000"/>
                </a:solidFill>
                <a:highlight>
                  <a:srgbClr val="FFFFFF"/>
                </a:highlight>
              </a:rPr>
              <a:t> </a:t>
            </a:r>
            <a:r>
              <a:rPr lang="sv-SE" altLang="ja-JP" dirty="0">
                <a:solidFill>
                  <a:srgbClr val="808080"/>
                </a:solidFill>
                <a:highlight>
                  <a:srgbClr val="FFFFFF"/>
                </a:highlight>
              </a:rPr>
              <a:t>num</a:t>
            </a:r>
            <a:r>
              <a:rPr lang="sv-SE" altLang="ja-JP" dirty="0">
                <a:solidFill>
                  <a:srgbClr val="000000"/>
                </a:solidFill>
                <a:highlight>
                  <a:srgbClr val="FFFFFF"/>
                </a:highlight>
              </a:rPr>
              <a:t>)</a:t>
            </a:r>
          </a:p>
          <a:p>
            <a:r>
              <a:rPr lang="en-US" altLang="ja-JP" dirty="0">
                <a:solidFill>
                  <a:srgbClr val="000000"/>
                </a:solidFill>
                <a:highlight>
                  <a:srgbClr val="FFFFFF"/>
                </a:highlight>
              </a:rPr>
              <a:t>{</a:t>
            </a:r>
          </a:p>
          <a:p>
            <a:r>
              <a:rPr lang="en-US" altLang="ja-JP" dirty="0" smtClean="0">
                <a:solidFill>
                  <a:srgbClr val="0000FF"/>
                </a:solidFill>
                <a:highlight>
                  <a:srgbClr val="FFFFFF"/>
                </a:highlight>
              </a:rPr>
              <a:t>	for</a:t>
            </a:r>
            <a:r>
              <a:rPr lang="en-US" altLang="ja-JP" dirty="0" smtClean="0">
                <a:solidFill>
                  <a:srgbClr val="000000"/>
                </a:solidFill>
                <a:highlight>
                  <a:srgbClr val="FFFFFF"/>
                </a:highlight>
              </a:rPr>
              <a:t>(</a:t>
            </a:r>
            <a:r>
              <a:rPr lang="en-US" altLang="ja-JP" dirty="0" err="1" smtClean="0">
                <a:solidFill>
                  <a:srgbClr val="0000FF"/>
                </a:solidFill>
                <a:highlight>
                  <a:srgbClr val="FFFFFF"/>
                </a:highlight>
              </a:rPr>
              <a:t>int</a:t>
            </a:r>
            <a:r>
              <a:rPr lang="en-US" altLang="ja-JP" dirty="0" smtClean="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smtClean="0">
                <a:solidFill>
                  <a:srgbClr val="000000"/>
                </a:solidFill>
                <a:highlight>
                  <a:srgbClr val="FFFFFF"/>
                </a:highlight>
              </a:rPr>
              <a:t>+=16)</a:t>
            </a:r>
            <a:endParaRPr lang="en-US" altLang="ja-JP"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メモリ上の配列</a:t>
            </a:r>
            <a:r>
              <a:rPr lang="en-US" altLang="ja-JP" dirty="0">
                <a:solidFill>
                  <a:srgbClr val="008000"/>
                </a:solidFill>
                <a:highlight>
                  <a:srgbClr val="FFFFFF"/>
                </a:highlight>
              </a:rPr>
              <a:t>A</a:t>
            </a:r>
            <a:r>
              <a:rPr lang="ja-JP" altLang="en-US" dirty="0" err="1">
                <a:solidFill>
                  <a:srgbClr val="008000"/>
                </a:solidFill>
                <a:highlight>
                  <a:srgbClr val="FFFFFF"/>
                </a:highlight>
              </a:rPr>
              <a:t>，</a:t>
            </a:r>
            <a:r>
              <a:rPr lang="en-US" altLang="ja-JP" dirty="0">
                <a:solidFill>
                  <a:srgbClr val="008000"/>
                </a:solidFill>
                <a:highlight>
                  <a:srgbClr val="FFFFFF"/>
                </a:highlight>
              </a:rPr>
              <a:t>B</a:t>
            </a:r>
            <a:r>
              <a:rPr lang="ja-JP" altLang="en-US" dirty="0">
                <a:solidFill>
                  <a:srgbClr val="008000"/>
                </a:solidFill>
                <a:highlight>
                  <a:srgbClr val="FFFFFF"/>
                </a:highlight>
              </a:rPr>
              <a:t>を各をレジスタへロード</a:t>
            </a:r>
            <a:endParaRPr lang="ja-JP" altLang="en-US" dirty="0">
              <a:solidFill>
                <a:srgbClr val="000000"/>
              </a:solidFill>
              <a:highlight>
                <a:srgbClr val="FFFFFF"/>
              </a:highlight>
            </a:endParaRPr>
          </a:p>
          <a:p>
            <a:r>
              <a:rPr lang="it-IT" altLang="ja-JP" dirty="0" smtClean="0">
                <a:solidFill>
                  <a:srgbClr val="2B91AF"/>
                </a:solidFill>
                <a:highlight>
                  <a:srgbClr val="FFFFFF"/>
                </a:highlight>
              </a:rPr>
              <a:t>	__</a:t>
            </a:r>
            <a:r>
              <a:rPr lang="it-IT" altLang="ja-JP" dirty="0">
                <a:solidFill>
                  <a:srgbClr val="2B91AF"/>
                </a:solidFill>
                <a:highlight>
                  <a:srgbClr val="FFFFFF"/>
                </a:highlight>
              </a:rPr>
              <a:t>m128i</a:t>
            </a:r>
            <a:r>
              <a:rPr lang="it-IT" altLang="ja-JP" dirty="0">
                <a:solidFill>
                  <a:srgbClr val="000000"/>
                </a:solidFill>
                <a:highlight>
                  <a:srgbClr val="FFFFFF"/>
                </a:highlight>
              </a:rPr>
              <a:t> ma = _mm_load_si128((</a:t>
            </a:r>
            <a:r>
              <a:rPr lang="it-IT" altLang="ja-JP" dirty="0">
                <a:solidFill>
                  <a:srgbClr val="0000FF"/>
                </a:solidFill>
                <a:highlight>
                  <a:srgbClr val="FFFFFF"/>
                </a:highlight>
              </a:rPr>
              <a:t>const</a:t>
            </a:r>
            <a:r>
              <a:rPr lang="it-IT" altLang="ja-JP" dirty="0">
                <a:solidFill>
                  <a:srgbClr val="000000"/>
                </a:solidFill>
                <a:highlight>
                  <a:srgbClr val="FFFFFF"/>
                </a:highlight>
              </a:rPr>
              <a:t> </a:t>
            </a:r>
            <a:r>
              <a:rPr lang="it-IT" altLang="ja-JP" dirty="0">
                <a:solidFill>
                  <a:srgbClr val="2B91AF"/>
                </a:solidFill>
                <a:highlight>
                  <a:srgbClr val="FFFFFF"/>
                </a:highlight>
              </a:rPr>
              <a:t>__m128i</a:t>
            </a:r>
            <a:r>
              <a:rPr lang="it-IT" altLang="ja-JP" dirty="0">
                <a:solidFill>
                  <a:srgbClr val="000000"/>
                </a:solidFill>
                <a:highlight>
                  <a:srgbClr val="FFFFFF"/>
                </a:highlight>
              </a:rPr>
              <a:t>*)(</a:t>
            </a:r>
            <a:r>
              <a:rPr lang="it-IT" altLang="ja-JP" dirty="0">
                <a:solidFill>
                  <a:srgbClr val="808080"/>
                </a:solidFill>
                <a:highlight>
                  <a:srgbClr val="FFFFFF"/>
                </a:highlight>
              </a:rPr>
              <a:t>a</a:t>
            </a:r>
            <a:r>
              <a:rPr lang="it-IT" altLang="ja-JP" dirty="0">
                <a:solidFill>
                  <a:srgbClr val="000000"/>
                </a:solidFill>
                <a:highlight>
                  <a:srgbClr val="FFFFFF"/>
                </a:highlight>
              </a:rPr>
              <a:t>+i));</a:t>
            </a:r>
          </a:p>
          <a:p>
            <a:r>
              <a:rPr lang="nn-NO" altLang="ja-JP" dirty="0" smtClean="0">
                <a:solidFill>
                  <a:srgbClr val="2B91AF"/>
                </a:solidFill>
                <a:highlight>
                  <a:srgbClr val="FFFFFF"/>
                </a:highlight>
              </a:rPr>
              <a:t>	__</a:t>
            </a:r>
            <a:r>
              <a:rPr lang="nn-NO" altLang="ja-JP" dirty="0">
                <a:solidFill>
                  <a:srgbClr val="2B91AF"/>
                </a:solidFill>
                <a:highlight>
                  <a:srgbClr val="FFFFFF"/>
                </a:highlight>
              </a:rPr>
              <a:t>m128i</a:t>
            </a:r>
            <a:r>
              <a:rPr lang="nn-NO" altLang="ja-JP" dirty="0">
                <a:solidFill>
                  <a:srgbClr val="000000"/>
                </a:solidFill>
                <a:highlight>
                  <a:srgbClr val="FFFFFF"/>
                </a:highlight>
              </a:rPr>
              <a:t> mb = _mm_load_si128((</a:t>
            </a:r>
            <a:r>
              <a:rPr lang="nn-NO" altLang="ja-JP" dirty="0">
                <a:solidFill>
                  <a:srgbClr val="0000FF"/>
                </a:solidFill>
                <a:highlight>
                  <a:srgbClr val="FFFFFF"/>
                </a:highlight>
              </a:rPr>
              <a:t>const</a:t>
            </a:r>
            <a:r>
              <a:rPr lang="nn-NO" altLang="ja-JP" dirty="0">
                <a:solidFill>
                  <a:srgbClr val="000000"/>
                </a:solidFill>
                <a:highlight>
                  <a:srgbClr val="FFFFFF"/>
                </a:highlight>
              </a:rPr>
              <a:t> </a:t>
            </a:r>
            <a:r>
              <a:rPr lang="nn-NO" altLang="ja-JP" dirty="0">
                <a:solidFill>
                  <a:srgbClr val="2B91AF"/>
                </a:solidFill>
                <a:highlight>
                  <a:srgbClr val="FFFFFF"/>
                </a:highlight>
              </a:rPr>
              <a:t>__m128i</a:t>
            </a:r>
            <a:r>
              <a:rPr lang="nn-NO" altLang="ja-JP" dirty="0">
                <a:solidFill>
                  <a:srgbClr val="000000"/>
                </a:solidFill>
                <a:highlight>
                  <a:srgbClr val="FFFFFF"/>
                </a:highlight>
              </a:rPr>
              <a:t>*)(</a:t>
            </a:r>
            <a:r>
              <a:rPr lang="nn-NO" altLang="ja-JP" dirty="0">
                <a:solidFill>
                  <a:srgbClr val="808080"/>
                </a:solidFill>
                <a:highlight>
                  <a:srgbClr val="FFFFFF"/>
                </a:highlight>
              </a:rPr>
              <a:t>b</a:t>
            </a:r>
            <a:r>
              <a:rPr lang="nn-NO" altLang="ja-JP" dirty="0">
                <a:solidFill>
                  <a:srgbClr val="000000"/>
                </a:solidFill>
                <a:highlight>
                  <a:srgbClr val="FFFFFF"/>
                </a:highlight>
              </a:rPr>
              <a:t>+i</a:t>
            </a:r>
            <a:r>
              <a:rPr lang="nn-NO" altLang="ja-JP" dirty="0" smtClean="0">
                <a:solidFill>
                  <a:srgbClr val="000000"/>
                </a:solidFill>
                <a:highlight>
                  <a:srgbClr val="FFFFFF"/>
                </a:highlight>
              </a:rPr>
              <a:t>));</a:t>
            </a:r>
          </a:p>
          <a:p>
            <a:endParaRPr lang="nn-NO" altLang="ja-JP" dirty="0">
              <a:solidFill>
                <a:srgbClr val="000000"/>
              </a:solidFill>
              <a:highlight>
                <a:srgbClr val="FFFFFF"/>
              </a:highlight>
            </a:endParaRPr>
          </a:p>
          <a:p>
            <a:r>
              <a:rPr lang="en-US" altLang="ja-JP" dirty="0" smtClean="0">
                <a:solidFill>
                  <a:srgbClr val="008000"/>
                </a:solidFill>
                <a:highlight>
                  <a:srgbClr val="FFFFFF"/>
                </a:highlight>
              </a:rPr>
              <a:t>	//</a:t>
            </a:r>
            <a:r>
              <a:rPr lang="en-US" altLang="ja-JP" dirty="0">
                <a:solidFill>
                  <a:srgbClr val="008000"/>
                </a:solidFill>
                <a:highlight>
                  <a:srgbClr val="FFFFFF"/>
                </a:highlight>
              </a:rPr>
              <a:t>A,B</a:t>
            </a:r>
            <a:r>
              <a:rPr lang="ja-JP" altLang="en-US" dirty="0" err="1">
                <a:solidFill>
                  <a:srgbClr val="008000"/>
                </a:solidFill>
                <a:highlight>
                  <a:srgbClr val="FFFFFF"/>
                </a:highlight>
              </a:rPr>
              <a:t>が保</a:t>
            </a:r>
            <a:r>
              <a:rPr lang="ja-JP" altLang="en-US" dirty="0">
                <a:solidFill>
                  <a:srgbClr val="008000"/>
                </a:solidFill>
                <a:highlight>
                  <a:srgbClr val="FFFFFF"/>
                </a:highlight>
              </a:rPr>
              <a:t>持されたレジスタの内容を加算して</a:t>
            </a:r>
            <a:r>
              <a:rPr lang="en-US" altLang="ja-JP" dirty="0">
                <a:solidFill>
                  <a:srgbClr val="008000"/>
                </a:solidFill>
                <a:highlight>
                  <a:srgbClr val="FFFFFF"/>
                </a:highlight>
              </a:rPr>
              <a:t>ma</a:t>
            </a:r>
            <a:r>
              <a:rPr lang="ja-JP" altLang="en-US" dirty="0">
                <a:solidFill>
                  <a:srgbClr val="008000"/>
                </a:solidFill>
                <a:highlight>
                  <a:srgbClr val="FFFFFF"/>
                </a:highlight>
              </a:rPr>
              <a:t>のレジスタにコピー</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ma </a:t>
            </a:r>
            <a:r>
              <a:rPr lang="en-US" altLang="ja-JP" dirty="0">
                <a:solidFill>
                  <a:srgbClr val="000000"/>
                </a:solidFill>
                <a:highlight>
                  <a:srgbClr val="FFFFFF"/>
                </a:highlight>
              </a:rPr>
              <a:t>= _mm_add_epi8(</a:t>
            </a:r>
            <a:r>
              <a:rPr lang="en-US" altLang="ja-JP" dirty="0" err="1">
                <a:solidFill>
                  <a:srgbClr val="000000"/>
                </a:solidFill>
                <a:highlight>
                  <a:srgbClr val="FFFFFF"/>
                </a:highlight>
              </a:rPr>
              <a:t>ma,mb</a:t>
            </a:r>
            <a:r>
              <a:rPr lang="en-US" altLang="ja-JP" dirty="0" smtClean="0">
                <a:solidFill>
                  <a:srgbClr val="000000"/>
                </a:solidFill>
                <a:highlight>
                  <a:srgbClr val="FFFFFF"/>
                </a:highlight>
              </a:rPr>
              <a:t>);</a:t>
            </a:r>
          </a:p>
          <a:p>
            <a:endParaRPr lang="en-US" altLang="ja-JP" dirty="0">
              <a:solidFill>
                <a:srgbClr val="000000"/>
              </a:solidFill>
              <a:highlight>
                <a:srgbClr val="FFFFFF"/>
              </a:highlight>
            </a:endParaRPr>
          </a:p>
          <a:p>
            <a:r>
              <a:rPr lang="en-US" altLang="ja-JP" dirty="0" smtClean="0">
                <a:solidFill>
                  <a:srgbClr val="008000"/>
                </a:solidFill>
                <a:highlight>
                  <a:srgbClr val="FFFFFF"/>
                </a:highlight>
              </a:rPr>
              <a:t>	//</a:t>
            </a:r>
            <a:r>
              <a:rPr lang="ja-JP" altLang="en-US" dirty="0">
                <a:solidFill>
                  <a:srgbClr val="008000"/>
                </a:solidFill>
                <a:highlight>
                  <a:srgbClr val="FFFFFF"/>
                </a:highlight>
              </a:rPr>
              <a:t>計算結果のレジスタ内容をメモリ（</a:t>
            </a:r>
            <a:r>
              <a:rPr lang="en-US" altLang="ja-JP" dirty="0" err="1">
                <a:solidFill>
                  <a:srgbClr val="008000"/>
                </a:solidFill>
                <a:highlight>
                  <a:srgbClr val="FFFFFF"/>
                </a:highlight>
              </a:rPr>
              <a:t>dest</a:t>
            </a:r>
            <a:r>
              <a:rPr lang="ja-JP" altLang="en-US" dirty="0">
                <a:solidFill>
                  <a:srgbClr val="008000"/>
                </a:solidFill>
                <a:highlight>
                  <a:srgbClr val="FFFFFF"/>
                </a:highlight>
              </a:rPr>
              <a:t>）にストア</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_</a:t>
            </a:r>
            <a:r>
              <a:rPr lang="en-US" altLang="ja-JP" dirty="0">
                <a:solidFill>
                  <a:srgbClr val="000000"/>
                </a:solidFill>
                <a:highlight>
                  <a:srgbClr val="FFFFFF"/>
                </a:highlight>
              </a:rPr>
              <a:t>mm_store_si128((</a:t>
            </a:r>
            <a:r>
              <a:rPr lang="en-US" altLang="ja-JP" dirty="0">
                <a:solidFill>
                  <a:srgbClr val="2B91AF"/>
                </a:solidFill>
                <a:highlight>
                  <a:srgbClr val="FFFFFF"/>
                </a:highlight>
              </a:rPr>
              <a:t>__m128i</a:t>
            </a:r>
            <a:r>
              <a:rPr lang="en-US" altLang="ja-JP" dirty="0">
                <a:solidFill>
                  <a:srgbClr val="000000"/>
                </a:solidFill>
                <a:highlight>
                  <a:srgbClr val="FFFFFF"/>
                </a:highlight>
              </a:rPr>
              <a:t>*)(</a:t>
            </a:r>
            <a:r>
              <a:rPr lang="en-US" altLang="ja-JP" dirty="0" err="1">
                <a:solidFill>
                  <a:srgbClr val="808080"/>
                </a:solidFill>
                <a:highlight>
                  <a:srgbClr val="FFFFFF"/>
                </a:highlight>
              </a:rPr>
              <a:t>dest</a:t>
            </a:r>
            <a:r>
              <a:rPr lang="en-US" altLang="ja-JP" dirty="0" err="1">
                <a:solidFill>
                  <a:srgbClr val="000000"/>
                </a:solidFill>
                <a:highlight>
                  <a:srgbClr val="FFFFFF"/>
                </a:highlight>
              </a:rPr>
              <a:t>+i</a:t>
            </a:r>
            <a:r>
              <a:rPr lang="en-US" altLang="ja-JP" dirty="0">
                <a:solidFill>
                  <a:srgbClr val="000000"/>
                </a:solidFill>
                <a:highlight>
                  <a:srgbClr val="FFFFFF"/>
                </a:highlight>
              </a:rPr>
              <a:t>), ma</a:t>
            </a:r>
            <a:r>
              <a:rPr lang="en-US" altLang="ja-JP" dirty="0" smtClean="0">
                <a:solidFill>
                  <a:srgbClr val="000000"/>
                </a:solidFill>
                <a:highlight>
                  <a:srgbClr val="FFFFFF"/>
                </a:highlight>
              </a:rPr>
              <a:t>);</a:t>
            </a:r>
            <a:endParaRPr lang="ja-JP" altLang="en-US" dirty="0">
              <a:solidFill>
                <a:srgbClr val="000000"/>
              </a:solidFill>
              <a:highlight>
                <a:srgbClr val="FFFFFF"/>
              </a:highlight>
            </a:endParaRPr>
          </a:p>
          <a:p>
            <a:r>
              <a:rPr lang="en-US" altLang="ja-JP" dirty="0" smtClean="0">
                <a:solidFill>
                  <a:srgbClr val="000000"/>
                </a:solidFill>
                <a:highlight>
                  <a:srgbClr val="FFFFFF"/>
                </a:highlight>
              </a:rPr>
              <a:t>	}</a:t>
            </a:r>
            <a:endParaRPr lang="en-US" altLang="ja-JP" dirty="0">
              <a:solidFill>
                <a:srgbClr val="000000"/>
              </a:solidFill>
              <a:highlight>
                <a:srgbClr val="FFFFFF"/>
              </a:highlight>
            </a:endParaRPr>
          </a:p>
          <a:p>
            <a:r>
              <a:rPr lang="en-US" altLang="ja-JP" dirty="0">
                <a:solidFill>
                  <a:srgbClr val="000000"/>
                </a:solidFill>
                <a:highlight>
                  <a:srgbClr val="FFFFFF"/>
                </a:highlight>
              </a:rPr>
              <a:t>}</a:t>
            </a:r>
            <a:endParaRPr lang="ja-JP" altLang="en-US" dirty="0"/>
          </a:p>
        </p:txBody>
      </p:sp>
      <p:sp>
        <p:nvSpPr>
          <p:cNvPr id="6" name="テキスト ボックス 5"/>
          <p:cNvSpPr txBox="1"/>
          <p:nvPr/>
        </p:nvSpPr>
        <p:spPr>
          <a:xfrm>
            <a:off x="3375660" y="5584805"/>
            <a:ext cx="4852610" cy="1169551"/>
          </a:xfrm>
          <a:prstGeom prst="rect">
            <a:avLst/>
          </a:prstGeom>
          <a:noFill/>
        </p:spPr>
        <p:txBody>
          <a:bodyPr wrap="none" rtlCol="0">
            <a:spAutoFit/>
          </a:bodyPr>
          <a:lstStyle/>
          <a:p>
            <a:pPr>
              <a:lnSpc>
                <a:spcPct val="150000"/>
              </a:lnSpc>
            </a:pPr>
            <a:r>
              <a:rPr lang="ja-JP" altLang="en-US" sz="2800" b="1" dirty="0" smtClean="0"/>
              <a:t>必要な関数を呼び出すだけ！</a:t>
            </a:r>
            <a:endParaRPr lang="en-US" altLang="ja-JP" sz="2800" b="1" dirty="0" smtClean="0"/>
          </a:p>
          <a:p>
            <a:r>
              <a:rPr lang="ja-JP" altLang="en-US" sz="2800" b="1" dirty="0" smtClean="0"/>
              <a:t>レジスタの管理も不要</a:t>
            </a:r>
            <a:endParaRPr kumimoji="1" lang="ja-JP" altLang="en-US" sz="2800" b="1" dirty="0"/>
          </a:p>
        </p:txBody>
      </p:sp>
      <p:sp>
        <p:nvSpPr>
          <p:cNvPr id="7" name="テキスト ボックス 6"/>
          <p:cNvSpPr txBox="1"/>
          <p:nvPr/>
        </p:nvSpPr>
        <p:spPr>
          <a:xfrm>
            <a:off x="8610600" y="2245250"/>
            <a:ext cx="3057247" cy="1200329"/>
          </a:xfrm>
          <a:prstGeom prst="rect">
            <a:avLst/>
          </a:prstGeom>
          <a:noFill/>
        </p:spPr>
        <p:txBody>
          <a:bodyPr wrap="none" rtlCol="0">
            <a:spAutoFit/>
          </a:bodyPr>
          <a:lstStyle/>
          <a:p>
            <a:r>
              <a:rPr lang="en-US" altLang="ja-JP" sz="2400" dirty="0" smtClean="0"/>
              <a:t>GPU</a:t>
            </a:r>
            <a:r>
              <a:rPr lang="ja-JP" altLang="en-US" sz="2400" dirty="0" smtClean="0"/>
              <a:t>のように，メモリの</a:t>
            </a:r>
            <a:endParaRPr lang="en-US" altLang="ja-JP" sz="2400" dirty="0" smtClean="0"/>
          </a:p>
          <a:p>
            <a:r>
              <a:rPr lang="ja-JP" altLang="en-US" sz="2400" dirty="0" smtClean="0"/>
              <a:t>ロード・ストアが必要</a:t>
            </a:r>
            <a:endParaRPr lang="en-US" altLang="ja-JP" sz="2400" dirty="0" smtClean="0"/>
          </a:p>
          <a:p>
            <a:r>
              <a:rPr kumimoji="1" lang="ja-JP" altLang="en-US" sz="2400" dirty="0" smtClean="0"/>
              <a:t>（ただし，非常に高速）</a:t>
            </a:r>
            <a:endParaRPr kumimoji="1" lang="ja-JP" altLang="en-US" sz="2400" dirty="0"/>
          </a:p>
        </p:txBody>
      </p:sp>
      <p:cxnSp>
        <p:nvCxnSpPr>
          <p:cNvPr id="9" name="直線矢印コネクタ 8"/>
          <p:cNvCxnSpPr/>
          <p:nvPr/>
        </p:nvCxnSpPr>
        <p:spPr>
          <a:xfrm flipH="1">
            <a:off x="8001000" y="2773680"/>
            <a:ext cx="487680"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t>16</a:t>
            </a:r>
            <a:r>
              <a:rPr lang="ja-JP" altLang="en-US" sz="2400" dirty="0" smtClean="0"/>
              <a:t>個づつ処理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8798917" y="4601459"/>
            <a:ext cx="2646878" cy="584775"/>
          </a:xfrm>
          <a:prstGeom prst="rect">
            <a:avLst/>
          </a:prstGeom>
          <a:noFill/>
        </p:spPr>
        <p:txBody>
          <a:bodyPr wrap="none" rtlCol="0">
            <a:spAutoFit/>
          </a:bodyPr>
          <a:lstStyle/>
          <a:p>
            <a:r>
              <a:rPr lang="ja-JP" altLang="en-US" sz="3200" dirty="0" smtClean="0"/>
              <a:t>たった５行？</a:t>
            </a:r>
            <a:endParaRPr kumimoji="1" lang="ja-JP" altLang="en-US" sz="3200" dirty="0"/>
          </a:p>
        </p:txBody>
      </p:sp>
    </p:spTree>
    <p:extLst>
      <p:ext uri="{BB962C8B-B14F-4D97-AF65-F5344CB8AC3E}">
        <p14:creationId xmlns:p14="http://schemas.microsoft.com/office/powerpoint/2010/main" val="7322728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メモリのアライメント</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a:lnSpc>
                <a:spcPct val="150000"/>
              </a:lnSpc>
            </a:pPr>
            <a:r>
              <a:rPr lang="it-IT" altLang="ja-JP" dirty="0">
                <a:solidFill>
                  <a:srgbClr val="000000"/>
                </a:solidFill>
                <a:highlight>
                  <a:srgbClr val="FFFFFF"/>
                </a:highlight>
              </a:rPr>
              <a:t>_</a:t>
            </a:r>
            <a:r>
              <a:rPr lang="it-IT" altLang="ja-JP" dirty="0" smtClean="0">
                <a:solidFill>
                  <a:srgbClr val="000000"/>
                </a:solidFill>
                <a:highlight>
                  <a:srgbClr val="FFFFFF"/>
                </a:highlight>
              </a:rPr>
              <a:t>mm_load_si128</a:t>
            </a:r>
          </a:p>
          <a:p>
            <a:pPr>
              <a:lnSpc>
                <a:spcPct val="150000"/>
              </a:lnSpc>
            </a:pPr>
            <a:r>
              <a:rPr lang="en-US" altLang="ja-JP" dirty="0">
                <a:solidFill>
                  <a:srgbClr val="000000"/>
                </a:solidFill>
                <a:highlight>
                  <a:srgbClr val="FFFFFF"/>
                </a:highlight>
              </a:rPr>
              <a:t>_</a:t>
            </a:r>
            <a:r>
              <a:rPr lang="en-US" altLang="ja-JP" dirty="0" smtClean="0">
                <a:solidFill>
                  <a:srgbClr val="000000"/>
                </a:solidFill>
                <a:highlight>
                  <a:srgbClr val="FFFFFF"/>
                </a:highlight>
              </a:rPr>
              <a:t>mm_store_si128</a:t>
            </a:r>
            <a:endParaRPr lang="en-US" altLang="ja-JP" dirty="0">
              <a:solidFill>
                <a:srgbClr val="000000"/>
              </a:solidFill>
              <a:highlight>
                <a:srgbClr val="FFFFFF"/>
              </a:highlight>
            </a:endParaRPr>
          </a:p>
          <a:p>
            <a:pPr marL="0" indent="0">
              <a:lnSpc>
                <a:spcPct val="150000"/>
              </a:lnSpc>
              <a:buNone/>
            </a:pPr>
            <a:r>
              <a:rPr lang="ja-JP" altLang="en-US" dirty="0" smtClean="0">
                <a:solidFill>
                  <a:srgbClr val="000000"/>
                </a:solidFill>
                <a:highlight>
                  <a:srgbClr val="FFFFFF"/>
                </a:highlight>
              </a:rPr>
              <a:t>実は，この関数はメモリの番地が</a:t>
            </a:r>
            <a:r>
              <a:rPr lang="en-US" altLang="ja-JP" dirty="0" smtClean="0">
                <a:solidFill>
                  <a:srgbClr val="FF3300"/>
                </a:solidFill>
                <a:highlight>
                  <a:srgbClr val="FFFFFF"/>
                </a:highlight>
              </a:rPr>
              <a:t>16</a:t>
            </a:r>
            <a:r>
              <a:rPr lang="ja-JP" altLang="en-US" dirty="0" smtClean="0">
                <a:solidFill>
                  <a:srgbClr val="FF3300"/>
                </a:solidFill>
                <a:highlight>
                  <a:srgbClr val="FFFFFF"/>
                </a:highlight>
              </a:rPr>
              <a:t>バイト境界</a:t>
            </a:r>
            <a:r>
              <a:rPr lang="ja-JP" altLang="en-US" dirty="0" smtClean="0">
                <a:solidFill>
                  <a:srgbClr val="000000"/>
                </a:solidFill>
                <a:highlight>
                  <a:srgbClr val="FFFFFF"/>
                </a:highlight>
              </a:rPr>
              <a:t>にそろっていないとプログラムが</a:t>
            </a:r>
            <a:r>
              <a:rPr lang="ja-JP" altLang="en-US" dirty="0" smtClean="0">
                <a:solidFill>
                  <a:srgbClr val="FF3300"/>
                </a:solidFill>
                <a:highlight>
                  <a:srgbClr val="FFFFFF"/>
                </a:highlight>
              </a:rPr>
              <a:t>落ちます</a:t>
            </a:r>
            <a:r>
              <a:rPr lang="ja-JP" altLang="en-US" dirty="0" smtClean="0">
                <a:solidFill>
                  <a:srgbClr val="000000"/>
                </a:solidFill>
                <a:highlight>
                  <a:srgbClr val="FFFFFF"/>
                </a:highlight>
              </a:rPr>
              <a:t>．代わりに下記関数を使えば，そのような問題は発生しません．ただし</a:t>
            </a:r>
            <a:r>
              <a:rPr lang="ja-JP" altLang="en-US" dirty="0" smtClean="0">
                <a:solidFill>
                  <a:srgbClr val="FF3300"/>
                </a:solidFill>
                <a:highlight>
                  <a:srgbClr val="FFFFFF"/>
                </a:highlight>
              </a:rPr>
              <a:t>少々実行速度が遅い</a:t>
            </a:r>
            <a:r>
              <a:rPr lang="ja-JP" altLang="en-US" dirty="0" smtClean="0">
                <a:solidFill>
                  <a:srgbClr val="000000"/>
                </a:solidFill>
                <a:highlight>
                  <a:srgbClr val="FFFFFF"/>
                </a:highlight>
              </a:rPr>
              <a:t>です．</a:t>
            </a:r>
            <a:endParaRPr kumimoji="1" lang="en-US" altLang="ja-JP" dirty="0" smtClean="0"/>
          </a:p>
          <a:p>
            <a:pPr>
              <a:lnSpc>
                <a:spcPct val="150000"/>
              </a:lnSpc>
            </a:pPr>
            <a:r>
              <a:rPr lang="it-IT" altLang="ja-JP" dirty="0" smtClean="0">
                <a:solidFill>
                  <a:srgbClr val="000000"/>
                </a:solidFill>
                <a:highlight>
                  <a:srgbClr val="FFFFFF"/>
                </a:highlight>
              </a:rPr>
              <a:t>_mm_load</a:t>
            </a:r>
            <a:r>
              <a:rPr lang="it-IT" altLang="ja-JP" dirty="0" smtClean="0">
                <a:solidFill>
                  <a:srgbClr val="FF3300"/>
                </a:solidFill>
                <a:highlight>
                  <a:srgbClr val="FFFFFF"/>
                </a:highlight>
              </a:rPr>
              <a:t>u</a:t>
            </a:r>
            <a:r>
              <a:rPr lang="it-IT" altLang="ja-JP" dirty="0" smtClean="0">
                <a:solidFill>
                  <a:srgbClr val="000000"/>
                </a:solidFill>
                <a:highlight>
                  <a:srgbClr val="FFFFFF"/>
                </a:highlight>
              </a:rPr>
              <a:t>_si128</a:t>
            </a:r>
          </a:p>
          <a:p>
            <a:pPr>
              <a:lnSpc>
                <a:spcPct val="150000"/>
              </a:lnSpc>
            </a:pPr>
            <a:r>
              <a:rPr lang="en-US" altLang="ja-JP" dirty="0" smtClean="0">
                <a:solidFill>
                  <a:srgbClr val="000000"/>
                </a:solidFill>
                <a:highlight>
                  <a:srgbClr val="FFFFFF"/>
                </a:highlight>
              </a:rPr>
              <a:t>_mm_store</a:t>
            </a:r>
            <a:r>
              <a:rPr lang="en-US" altLang="ja-JP" dirty="0" smtClean="0">
                <a:solidFill>
                  <a:srgbClr val="FF3300"/>
                </a:solidFill>
                <a:highlight>
                  <a:srgbClr val="FFFFFF"/>
                </a:highlight>
              </a:rPr>
              <a:t>u</a:t>
            </a:r>
            <a:r>
              <a:rPr lang="en-US" altLang="ja-JP" dirty="0" smtClean="0">
                <a:solidFill>
                  <a:srgbClr val="000000"/>
                </a:solidFill>
                <a:highlight>
                  <a:srgbClr val="FFFFFF"/>
                </a:highlight>
              </a:rPr>
              <a:t>_si128</a:t>
            </a:r>
            <a:endParaRPr lang="en-US" altLang="ja-JP" dirty="0">
              <a:solidFill>
                <a:srgbClr val="000000"/>
              </a:solidFill>
              <a:highlight>
                <a:srgbClr val="FFFFFF"/>
              </a:highlight>
            </a:endParaRP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72</a:t>
            </a:fld>
            <a:endParaRPr kumimoji="1" lang="ja-JP" altLang="en-US"/>
          </a:p>
        </p:txBody>
      </p:sp>
    </p:spTree>
    <p:extLst>
      <p:ext uri="{BB962C8B-B14F-4D97-AF65-F5344CB8AC3E}">
        <p14:creationId xmlns:p14="http://schemas.microsoft.com/office/powerpoint/2010/main" val="35398496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73</a:t>
            </a:fld>
            <a:endParaRPr kumimoji="1" lang="ja-JP" altLang="en-US"/>
          </a:p>
        </p:txBody>
      </p:sp>
      <p:sp>
        <p:nvSpPr>
          <p:cNvPr id="6" name="テキスト ボックス 5"/>
          <p:cNvSpPr txBox="1"/>
          <p:nvPr/>
        </p:nvSpPr>
        <p:spPr>
          <a:xfrm>
            <a:off x="2541034" y="5184469"/>
            <a:ext cx="5771132" cy="523220"/>
          </a:xfrm>
          <a:prstGeom prst="rect">
            <a:avLst/>
          </a:prstGeom>
          <a:noFill/>
        </p:spPr>
        <p:txBody>
          <a:bodyPr wrap="none" rtlCol="0">
            <a:spAutoFit/>
          </a:bodyPr>
          <a:lstStyle/>
          <a:p>
            <a:r>
              <a:rPr lang="ja-JP" altLang="en-US" sz="2800" b="1" dirty="0" smtClean="0"/>
              <a:t>関数の</a:t>
            </a:r>
            <a:r>
              <a:rPr lang="nn-NO" altLang="ja-JP"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si128</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が</a:t>
            </a:r>
            <a:r>
              <a:rPr lang="en-US" altLang="ja-JP" sz="2800" b="1" dirty="0" err="1" smtClean="0">
                <a:solidFill>
                  <a:srgbClr val="000000"/>
                </a:solidFill>
                <a:highlight>
                  <a:srgbClr val="FFFFFF"/>
                </a:highlight>
                <a:latin typeface="ＭＳ ゴシック" panose="020B0609070205080204" pitchFamily="49" charset="-128"/>
                <a:ea typeface="ＭＳ ゴシック" panose="020B0609070205080204" pitchFamily="49" charset="-128"/>
              </a:rPr>
              <a:t>ps</a:t>
            </a:r>
            <a:r>
              <a:rPr lang="ja-JP" altLang="en-US" sz="2800" b="1" dirty="0" smtClean="0">
                <a:solidFill>
                  <a:srgbClr val="000000"/>
                </a:solidFill>
                <a:highlight>
                  <a:srgbClr val="FFFFFF"/>
                </a:highlight>
                <a:latin typeface="ＭＳ ゴシック" panose="020B0609070205080204" pitchFamily="49" charset="-128"/>
                <a:ea typeface="ＭＳ ゴシック" panose="020B0609070205080204" pitchFamily="49" charset="-128"/>
              </a:rPr>
              <a:t>に変換した</a:t>
            </a:r>
            <a:r>
              <a:rPr lang="ja-JP" altLang="en-US" sz="2800" b="1" dirty="0" smtClean="0"/>
              <a:t>だけ！</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a:solidFill>
                  <a:srgbClr val="FF3300"/>
                </a:solidFill>
              </a:rPr>
              <a:t>4</a:t>
            </a:r>
            <a:r>
              <a:rPr lang="ja-JP" altLang="en-US" sz="2400" dirty="0" smtClean="0">
                <a:solidFill>
                  <a:srgbClr val="FF33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5105400" y="1808677"/>
            <a:ext cx="3505200" cy="33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838200" y="139678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add_sse_float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r>
              <a:rPr lang="en-US" altLang="ja-JP" dirty="0" smtClean="0">
                <a:solidFill>
                  <a:srgbClr val="0000FF"/>
                </a:solidFill>
                <a:highlight>
                  <a:srgbClr val="FFFFFF"/>
                </a:highlight>
                <a:latin typeface="+mn-ea"/>
              </a:rPr>
              <a:t>	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+=4</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a:t>
            </a:r>
            <a:r>
              <a:rPr lang="ja-JP" altLang="en-US" dirty="0" smtClean="0">
                <a:solidFill>
                  <a:srgbClr val="008000"/>
                </a:solidFill>
                <a:highlight>
                  <a:srgbClr val="FFFFFF"/>
                </a:highlight>
                <a:latin typeface="+mn-ea"/>
              </a:rPr>
              <a:t>ロード</a:t>
            </a:r>
            <a:endParaRPr lang="ja-JP" altLang="en-US" dirty="0" smtClean="0">
              <a:solidFill>
                <a:srgbClr val="000000"/>
              </a:solidFill>
              <a:highlight>
                <a:srgbClr val="FFFFFF"/>
              </a:highlight>
              <a:latin typeface="+mn-ea"/>
            </a:endParaRPr>
          </a:p>
          <a:p>
            <a:r>
              <a:rPr lang="en-US" altLang="ja-JP" dirty="0" smtClean="0">
                <a:solidFill>
                  <a:srgbClr val="2B91AF"/>
                </a:solidFill>
                <a:highlight>
                  <a:srgbClr val="FFFFFF"/>
                </a:highlight>
                <a:latin typeface="+mn-ea"/>
              </a:rPr>
              <a:t>	__m128</a:t>
            </a:r>
            <a:r>
              <a:rPr lang="en-US" altLang="ja-JP" dirty="0" smtClean="0">
                <a:solidFill>
                  <a:srgbClr val="000000"/>
                </a:solidFill>
                <a:highlight>
                  <a:srgbClr val="FFFFFF"/>
                </a:highlight>
                <a:latin typeface="+mn-ea"/>
              </a:rPr>
              <a:t> ma = _</a:t>
            </a:r>
            <a:r>
              <a:rPr lang="en-US" altLang="ja-JP" dirty="0" err="1" smtClean="0">
                <a:solidFill>
                  <a:srgbClr val="000000"/>
                </a:solidFill>
                <a:highlight>
                  <a:srgbClr val="FFFFFF"/>
                </a:highlight>
                <a:latin typeface="+mn-ea"/>
              </a:rPr>
              <a:t>mm_load_ps</a:t>
            </a:r>
            <a:r>
              <a:rPr lang="en-US" altLang="ja-JP" dirty="0" smtClean="0">
                <a:solidFill>
                  <a:srgbClr val="000000"/>
                </a:solidFill>
                <a:highlight>
                  <a:srgbClr val="FFFFFF"/>
                </a:highlight>
                <a:latin typeface="+mn-ea"/>
              </a:rPr>
              <a:t>((</a:t>
            </a:r>
            <a:r>
              <a:rPr lang="en-US" altLang="ja-JP" dirty="0" err="1" smtClean="0">
                <a:solidFill>
                  <a:srgbClr val="808080"/>
                </a:solidFill>
                <a:highlight>
                  <a:srgbClr val="FFFFFF"/>
                </a:highlight>
                <a:latin typeface="+mn-ea"/>
              </a:rPr>
              <a:t>a</a:t>
            </a:r>
            <a:r>
              <a:rPr lang="en-US" altLang="ja-JP" dirty="0" err="1" smtClean="0">
                <a:solidFill>
                  <a:srgbClr val="000000"/>
                </a:solidFill>
                <a:highlight>
                  <a:srgbClr val="FFFFFF"/>
                </a:highlight>
                <a:latin typeface="+mn-ea"/>
              </a:rPr>
              <a:t>+i</a:t>
            </a:r>
            <a:r>
              <a:rPr lang="en-US" altLang="ja-JP" dirty="0" smtClean="0">
                <a:solidFill>
                  <a:srgbClr val="000000"/>
                </a:solidFill>
                <a:highlight>
                  <a:srgbClr val="FFFFFF"/>
                </a:highlight>
                <a:latin typeface="+mn-ea"/>
              </a:rPr>
              <a:t>));</a:t>
            </a:r>
          </a:p>
          <a:p>
            <a:r>
              <a:rPr lang="en-US" altLang="ja-JP" dirty="0" smtClean="0">
                <a:solidFill>
                  <a:srgbClr val="2B91AF"/>
                </a:solidFill>
                <a:highlight>
                  <a:srgbClr val="FFFFFF"/>
                </a:highlight>
                <a:latin typeface="+mn-ea"/>
              </a:rPr>
              <a:t>	__</a:t>
            </a:r>
            <a:r>
              <a:rPr lang="en-US" altLang="ja-JP" dirty="0">
                <a:solidFill>
                  <a:srgbClr val="2B91AF"/>
                </a:solidFill>
                <a:highlight>
                  <a:srgbClr val="FFFFFF"/>
                </a:highlight>
                <a:latin typeface="+mn-ea"/>
              </a:rPr>
              <a:t>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mm_load_ps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r>
              <a:rPr lang="en-US" altLang="ja-JP" dirty="0" smtClean="0">
                <a:solidFill>
                  <a:srgbClr val="008000"/>
                </a:solidFill>
                <a:highlight>
                  <a:srgbClr val="FFFFFF"/>
                </a:highlight>
                <a:latin typeface="+mn-ea"/>
              </a:rPr>
              <a:t>	//</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r>
              <a:rPr lang="en-US" altLang="ja-JP" dirty="0" smtClean="0">
                <a:solidFill>
                  <a:srgbClr val="000000"/>
                </a:solidFill>
                <a:highlight>
                  <a:srgbClr val="FFFFFF"/>
                </a:highlight>
                <a:latin typeface="+mn-ea"/>
              </a:rPr>
              <a:t>	_</a:t>
            </a:r>
            <a:r>
              <a:rPr lang="en-US" altLang="ja-JP" dirty="0" err="1">
                <a:solidFill>
                  <a:srgbClr val="000000"/>
                </a:solidFill>
                <a:highlight>
                  <a:srgbClr val="FFFFFF"/>
                </a:highlight>
                <a:latin typeface="+mn-ea"/>
              </a:rPr>
              <a:t>mm_store_ps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r>
              <a:rPr lang="en-US" altLang="ja-JP" dirty="0" smtClean="0">
                <a:solidFill>
                  <a:srgbClr val="000000"/>
                </a:solidFill>
                <a:highlight>
                  <a:srgbClr val="FFFFFF"/>
                </a:highlight>
                <a:latin typeface="+mn-ea"/>
              </a:rPr>
              <a:t>	}</a:t>
            </a:r>
            <a:endParaRPr lang="en-US" altLang="ja-JP" dirty="0">
              <a:solidFill>
                <a:srgbClr val="000000"/>
              </a:solidFill>
              <a:highlight>
                <a:srgbClr val="FFFFFF"/>
              </a:highlight>
              <a:latin typeface="+mn-ea"/>
            </a:endParaRP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38362074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加算</a:t>
            </a:r>
            <a:r>
              <a:rPr lang="ja-JP" altLang="en-US" dirty="0"/>
              <a:t>（</a:t>
            </a:r>
            <a:r>
              <a:rPr lang="en-US" altLang="ja-JP" dirty="0"/>
              <a:t>MAP</a:t>
            </a:r>
            <a:r>
              <a:rPr lang="ja-JP" altLang="en-US" dirty="0" smtClean="0"/>
              <a:t>） </a:t>
            </a:r>
            <a:r>
              <a:rPr lang="en-US" altLang="ja-JP" dirty="0" smtClean="0"/>
              <a:t>float - AVX</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74</a:t>
            </a:fld>
            <a:endParaRPr kumimoji="1" lang="ja-JP" altLang="en-US"/>
          </a:p>
        </p:txBody>
      </p:sp>
      <p:sp>
        <p:nvSpPr>
          <p:cNvPr id="6" name="テキスト ボックス 5"/>
          <p:cNvSpPr txBox="1"/>
          <p:nvPr/>
        </p:nvSpPr>
        <p:spPr>
          <a:xfrm>
            <a:off x="2678194" y="4998661"/>
            <a:ext cx="8048422" cy="954107"/>
          </a:xfrm>
          <a:prstGeom prst="rect">
            <a:avLst/>
          </a:prstGeom>
          <a:noFill/>
        </p:spPr>
        <p:txBody>
          <a:bodyPr wrap="none" rtlCol="0">
            <a:spAutoFit/>
          </a:bodyPr>
          <a:lstStyle/>
          <a:p>
            <a:r>
              <a:rPr lang="en-US" altLang="ja-JP" sz="2800" b="1" dirty="0" smtClean="0"/>
              <a:t>SSE</a:t>
            </a:r>
            <a:r>
              <a:rPr lang="ja-JP" altLang="en-US" sz="2800" b="1" dirty="0" smtClean="0"/>
              <a:t>に比べてさらに倍の速度</a:t>
            </a:r>
            <a:endParaRPr lang="en-US" altLang="ja-JP" sz="2800" b="1" dirty="0" smtClean="0"/>
          </a:p>
          <a:p>
            <a:r>
              <a:rPr lang="en-US" altLang="ja-JP" sz="2800" b="1" dirty="0" smtClean="0"/>
              <a:t>Xeon phi</a:t>
            </a:r>
            <a:r>
              <a:rPr lang="ja-JP" altLang="en-US" sz="2800" b="1" dirty="0" smtClean="0"/>
              <a:t>の</a:t>
            </a:r>
            <a:r>
              <a:rPr lang="en-US" altLang="ja-JP" sz="2800" b="1" dirty="0" smtClean="0"/>
              <a:t>AVX512</a:t>
            </a:r>
            <a:r>
              <a:rPr lang="ja-JP" altLang="en-US" sz="2800" b="1" dirty="0" smtClean="0"/>
              <a:t>を使えばそのさらに倍も可能</a:t>
            </a:r>
            <a:endParaRPr lang="en-US" altLang="ja-JP" sz="2800" b="1" dirty="0" smtClean="0"/>
          </a:p>
        </p:txBody>
      </p:sp>
      <p:sp>
        <p:nvSpPr>
          <p:cNvPr id="11" name="テキスト ボックス 10"/>
          <p:cNvSpPr txBox="1"/>
          <p:nvPr/>
        </p:nvSpPr>
        <p:spPr>
          <a:xfrm>
            <a:off x="8593733" y="1361445"/>
            <a:ext cx="3057247" cy="830997"/>
          </a:xfrm>
          <a:prstGeom prst="rect">
            <a:avLst/>
          </a:prstGeom>
          <a:noFill/>
        </p:spPr>
        <p:txBody>
          <a:bodyPr wrap="square" rtlCol="0">
            <a:spAutoFit/>
          </a:bodyPr>
          <a:lstStyle/>
          <a:p>
            <a:r>
              <a:rPr lang="en-US" altLang="ja-JP" sz="2400" dirty="0" smtClean="0">
                <a:solidFill>
                  <a:srgbClr val="FF0000"/>
                </a:solidFill>
              </a:rPr>
              <a:t>8</a:t>
            </a:r>
            <a:r>
              <a:rPr lang="ja-JP" altLang="en-US" sz="2400" dirty="0" smtClean="0">
                <a:solidFill>
                  <a:srgbClr val="FF0000"/>
                </a:solidFill>
              </a:rPr>
              <a:t>個</a:t>
            </a:r>
            <a:r>
              <a:rPr lang="ja-JP" altLang="en-US" sz="2400" dirty="0" smtClean="0"/>
              <a:t>づつ処理</a:t>
            </a:r>
            <a:endParaRPr lang="en-US" altLang="ja-JP" sz="2400" dirty="0" smtClean="0"/>
          </a:p>
          <a:p>
            <a:r>
              <a:rPr kumimoji="1" lang="ja-JP" altLang="en-US" sz="2400" dirty="0" smtClean="0"/>
              <a:t>→ループアンロール</a:t>
            </a:r>
            <a:endParaRPr kumimoji="1" lang="ja-JP" altLang="en-US" sz="2400" dirty="0"/>
          </a:p>
        </p:txBody>
      </p:sp>
      <p:cxnSp>
        <p:nvCxnSpPr>
          <p:cNvPr id="12" name="直線矢印コネクタ 11"/>
          <p:cNvCxnSpPr/>
          <p:nvPr/>
        </p:nvCxnSpPr>
        <p:spPr>
          <a:xfrm flipH="1">
            <a:off x="4330700" y="1808677"/>
            <a:ext cx="4279900" cy="24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838200" y="1305342"/>
            <a:ext cx="8305800" cy="369331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add_avx_float</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b</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a:t>
            </a:r>
            <a:r>
              <a:rPr lang="en-US" altLang="ja-JP" dirty="0" err="1">
                <a:solidFill>
                  <a:srgbClr val="FF3300"/>
                </a:solidFill>
                <a:highlight>
                  <a:srgbClr val="FFFFFF"/>
                </a:highlight>
                <a:latin typeface="+mn-ea"/>
              </a:rPr>
              <a:t>i</a:t>
            </a:r>
            <a:r>
              <a:rPr lang="en-US" altLang="ja-JP" dirty="0">
                <a:solidFill>
                  <a:srgbClr val="FF3300"/>
                </a:solidFill>
                <a:highlight>
                  <a:srgbClr val="FFFFFF"/>
                </a:highlight>
                <a:latin typeface="+mn-ea"/>
              </a:rPr>
              <a:t>+=8</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a:t>
            </a:r>
            <a:endParaRPr lang="en-US" altLang="ja-JP" dirty="0">
              <a:solidFill>
                <a:srgbClr val="000000"/>
              </a:solidFill>
              <a:highlight>
                <a:srgbClr val="FFFFFF"/>
              </a:highlight>
              <a:latin typeface="+mn-ea"/>
            </a:endParaRPr>
          </a:p>
          <a:p>
            <a:pPr lvl="1"/>
            <a:r>
              <a:rPr lang="en-US" altLang="ja-JP" dirty="0" smtClean="0">
                <a:solidFill>
                  <a:srgbClr val="008000"/>
                </a:solidFill>
                <a:highlight>
                  <a:srgbClr val="FFFFFF"/>
                </a:highlight>
                <a:latin typeface="+mn-ea"/>
              </a:rPr>
              <a:t>//</a:t>
            </a:r>
            <a:r>
              <a:rPr lang="ja-JP" altLang="en-US" dirty="0">
                <a:solidFill>
                  <a:srgbClr val="008000"/>
                </a:solidFill>
                <a:highlight>
                  <a:srgbClr val="FFFFFF"/>
                </a:highlight>
                <a:latin typeface="+mn-ea"/>
              </a:rPr>
              <a:t>メモリ上の配列</a:t>
            </a:r>
            <a:r>
              <a:rPr lang="en-US" altLang="ja-JP" dirty="0">
                <a:solidFill>
                  <a:srgbClr val="008000"/>
                </a:solidFill>
                <a:highlight>
                  <a:srgbClr val="FFFFFF"/>
                </a:highlight>
                <a:latin typeface="+mn-ea"/>
              </a:rPr>
              <a:t>A</a:t>
            </a:r>
            <a:r>
              <a:rPr lang="ja-JP" altLang="en-US" dirty="0" err="1">
                <a:solidFill>
                  <a:srgbClr val="008000"/>
                </a:solidFill>
                <a:highlight>
                  <a:srgbClr val="FFFFFF"/>
                </a:highlight>
                <a:latin typeface="+mn-ea"/>
              </a:rPr>
              <a:t>，</a:t>
            </a:r>
            <a:r>
              <a:rPr lang="en-US" altLang="ja-JP" dirty="0">
                <a:solidFill>
                  <a:srgbClr val="008000"/>
                </a:solidFill>
                <a:highlight>
                  <a:srgbClr val="FFFFFF"/>
                </a:highlight>
                <a:latin typeface="+mn-ea"/>
              </a:rPr>
              <a:t>B</a:t>
            </a:r>
            <a:r>
              <a:rPr lang="ja-JP" altLang="en-US" dirty="0">
                <a:solidFill>
                  <a:srgbClr val="008000"/>
                </a:solidFill>
                <a:highlight>
                  <a:srgbClr val="FFFFFF"/>
                </a:highlight>
                <a:latin typeface="+mn-ea"/>
              </a:rPr>
              <a:t>を各をレジスタへロード</a:t>
            </a:r>
            <a:endParaRPr lang="ja-JP" altLang="en-US" dirty="0">
              <a:solidFill>
                <a:srgbClr val="000000"/>
              </a:solidFill>
              <a:highlight>
                <a:srgbClr val="FFFFFF"/>
              </a:highlight>
              <a:latin typeface="+mn-ea"/>
            </a:endParaRPr>
          </a:p>
          <a:p>
            <a:pPr lvl="1"/>
            <a:r>
              <a:rPr lang="en-US" altLang="ja-JP" dirty="0" smtClean="0">
                <a:solidFill>
                  <a:srgbClr val="2B91AF"/>
                </a:solidFill>
                <a:highlight>
                  <a:srgbClr val="FFFFFF"/>
                </a:highlight>
                <a:latin typeface="+mn-ea"/>
              </a:rPr>
              <a:t>__</a:t>
            </a:r>
            <a:r>
              <a:rPr lang="en-US" altLang="ja-JP" dirty="0">
                <a:solidFill>
                  <a:srgbClr val="2B91AF"/>
                </a:solidFill>
                <a:highlight>
                  <a:srgbClr val="FFFFFF"/>
                </a:highlight>
                <a:latin typeface="+mn-ea"/>
              </a:rPr>
              <a:t>m256</a:t>
            </a:r>
            <a:r>
              <a:rPr lang="en-US" altLang="ja-JP" dirty="0">
                <a:solidFill>
                  <a:srgbClr val="000000"/>
                </a:solidFill>
                <a:highlight>
                  <a:srgbClr val="FFFFFF"/>
                </a:highlight>
                <a:latin typeface="+mn-ea"/>
              </a:rPr>
              <a:t> ma = _mm256_load_ps((</a:t>
            </a:r>
            <a:r>
              <a:rPr lang="en-US" altLang="ja-JP" dirty="0" err="1">
                <a:solidFill>
                  <a:srgbClr val="808080"/>
                </a:solidFill>
                <a:highlight>
                  <a:srgbClr val="FFFFFF"/>
                </a:highlight>
                <a:latin typeface="+mn-ea"/>
              </a:rPr>
              <a:t>a</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2B91AF"/>
                </a:solidFill>
                <a:highlight>
                  <a:srgbClr val="FFFFFF"/>
                </a:highlight>
                <a:latin typeface="+mn-ea"/>
              </a:rPr>
              <a:t>__m256</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mb</a:t>
            </a:r>
            <a:r>
              <a:rPr lang="en-US" altLang="ja-JP" dirty="0">
                <a:solidFill>
                  <a:srgbClr val="000000"/>
                </a:solidFill>
                <a:highlight>
                  <a:srgbClr val="FFFFFF"/>
                </a:highlight>
                <a:latin typeface="+mn-ea"/>
              </a:rPr>
              <a:t> = _mm256_load_ps((</a:t>
            </a:r>
            <a:r>
              <a:rPr lang="en-US" altLang="ja-JP" dirty="0" err="1">
                <a:solidFill>
                  <a:srgbClr val="808080"/>
                </a:solidFill>
                <a:highlight>
                  <a:srgbClr val="FFFFFF"/>
                </a:highlight>
                <a:latin typeface="+mn-ea"/>
              </a:rPr>
              <a:t>b</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//A,B</a:t>
            </a:r>
            <a:r>
              <a:rPr lang="ja-JP" altLang="en-US" dirty="0" err="1">
                <a:solidFill>
                  <a:srgbClr val="008000"/>
                </a:solidFill>
                <a:highlight>
                  <a:srgbClr val="FFFFFF"/>
                </a:highlight>
                <a:latin typeface="+mn-ea"/>
              </a:rPr>
              <a:t>が保</a:t>
            </a:r>
            <a:r>
              <a:rPr lang="ja-JP" altLang="en-US" dirty="0">
                <a:solidFill>
                  <a:srgbClr val="008000"/>
                </a:solidFill>
                <a:highlight>
                  <a:srgbClr val="FFFFFF"/>
                </a:highlight>
                <a:latin typeface="+mn-ea"/>
              </a:rPr>
              <a:t>持されたレジスタの内容を加算して</a:t>
            </a:r>
            <a:r>
              <a:rPr lang="en-US" altLang="ja-JP" dirty="0">
                <a:solidFill>
                  <a:srgbClr val="008000"/>
                </a:solidFill>
                <a:highlight>
                  <a:srgbClr val="FFFFFF"/>
                </a:highlight>
                <a:latin typeface="+mn-ea"/>
              </a:rPr>
              <a:t>ma</a:t>
            </a:r>
            <a:r>
              <a:rPr lang="ja-JP" altLang="en-US" dirty="0">
                <a:solidFill>
                  <a:srgbClr val="008000"/>
                </a:solidFill>
                <a:highlight>
                  <a:srgbClr val="FFFFFF"/>
                </a:highlight>
                <a:latin typeface="+mn-ea"/>
              </a:rPr>
              <a:t>のレジスタにコピー</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ma </a:t>
            </a:r>
            <a:r>
              <a:rPr lang="en-US" altLang="ja-JP" dirty="0">
                <a:solidFill>
                  <a:srgbClr val="000000"/>
                </a:solidFill>
                <a:highlight>
                  <a:srgbClr val="FFFFFF"/>
                </a:highlight>
                <a:latin typeface="+mn-ea"/>
              </a:rPr>
              <a:t>= _mm256_add_ps(</a:t>
            </a:r>
            <a:r>
              <a:rPr lang="en-US" altLang="ja-JP" dirty="0" err="1">
                <a:solidFill>
                  <a:srgbClr val="000000"/>
                </a:solidFill>
                <a:highlight>
                  <a:srgbClr val="FFFFFF"/>
                </a:highlight>
                <a:latin typeface="+mn-ea"/>
              </a:rPr>
              <a:t>ma,mb</a:t>
            </a:r>
            <a:r>
              <a:rPr lang="en-US" altLang="ja-JP" dirty="0">
                <a:solidFill>
                  <a:srgbClr val="000000"/>
                </a:solidFill>
                <a:highlight>
                  <a:srgbClr val="FFFFFF"/>
                </a:highlight>
                <a:latin typeface="+mn-ea"/>
              </a:rPr>
              <a:t>);</a:t>
            </a:r>
          </a:p>
          <a:p>
            <a:pPr lvl="1"/>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計算結果のレジスタ内容をメモリ（</a:t>
            </a:r>
            <a:r>
              <a:rPr lang="en-US" altLang="ja-JP" dirty="0" err="1">
                <a:solidFill>
                  <a:srgbClr val="008000"/>
                </a:solidFill>
                <a:highlight>
                  <a:srgbClr val="FFFFFF"/>
                </a:highlight>
                <a:latin typeface="+mn-ea"/>
              </a:rPr>
              <a:t>dest</a:t>
            </a:r>
            <a:r>
              <a:rPr lang="ja-JP" altLang="en-US" dirty="0">
                <a:solidFill>
                  <a:srgbClr val="008000"/>
                </a:solidFill>
                <a:highlight>
                  <a:srgbClr val="FFFFFF"/>
                </a:highlight>
                <a:latin typeface="+mn-ea"/>
              </a:rPr>
              <a:t>）にストア</a:t>
            </a:r>
            <a:endParaRPr lang="ja-JP" altLang="en-US" dirty="0">
              <a:solidFill>
                <a:srgbClr val="000000"/>
              </a:solidFill>
              <a:highlight>
                <a:srgbClr val="FFFFFF"/>
              </a:highlight>
              <a:latin typeface="+mn-ea"/>
            </a:endParaRPr>
          </a:p>
          <a:p>
            <a:pPr lvl="1"/>
            <a:r>
              <a:rPr lang="en-US" altLang="ja-JP" dirty="0" smtClean="0">
                <a:solidFill>
                  <a:srgbClr val="000000"/>
                </a:solidFill>
                <a:highlight>
                  <a:srgbClr val="FFFFFF"/>
                </a:highlight>
                <a:latin typeface="+mn-ea"/>
              </a:rPr>
              <a:t>	  _</a:t>
            </a:r>
            <a:r>
              <a:rPr lang="en-US" altLang="ja-JP" dirty="0">
                <a:solidFill>
                  <a:srgbClr val="000000"/>
                </a:solidFill>
                <a:highlight>
                  <a:srgbClr val="FFFFFF"/>
                </a:highlight>
                <a:latin typeface="+mn-ea"/>
              </a:rPr>
              <a:t>mm256_store_ps((</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 ma);</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8085247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演算の関数</a:t>
            </a:r>
            <a:r>
              <a:rPr lang="ja-JP" altLang="en-US" dirty="0" smtClean="0"/>
              <a:t>例</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42313803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75</a:t>
            </a:fld>
            <a:endParaRPr kumimoji="1" lang="ja-JP" altLang="en-US"/>
          </a:p>
        </p:txBody>
      </p:sp>
      <p:sp>
        <p:nvSpPr>
          <p:cNvPr id="3" name="正方形/長方形 2"/>
          <p:cNvSpPr/>
          <p:nvPr/>
        </p:nvSpPr>
        <p:spPr>
          <a:xfrm>
            <a:off x="927100" y="1690688"/>
            <a:ext cx="10579100" cy="523220"/>
          </a:xfrm>
          <a:prstGeom prst="rect">
            <a:avLst/>
          </a:prstGeom>
        </p:spPr>
        <p:txBody>
          <a:bodyPr wrap="square">
            <a:spAutoFit/>
          </a:bodyPr>
          <a:lstStyle/>
          <a:p>
            <a:r>
              <a:rPr lang="ja-JP" altLang="en-US" sz="2800" b="1" dirty="0"/>
              <a:t>これらの演算は明示的に使うと通常の関数を使うよりも高速化</a:t>
            </a:r>
            <a:endParaRPr lang="en-US" altLang="ja-JP" sz="2800" b="1" dirty="0"/>
          </a:p>
        </p:txBody>
      </p:sp>
    </p:spTree>
    <p:extLst>
      <p:ext uri="{BB962C8B-B14F-4D97-AF65-F5344CB8AC3E}">
        <p14:creationId xmlns:p14="http://schemas.microsoft.com/office/powerpoint/2010/main" val="38653879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画素値の合計（</a:t>
            </a:r>
            <a:r>
              <a:rPr lang="en-US" altLang="ja-JP" dirty="0"/>
              <a:t>Reduction</a:t>
            </a:r>
            <a:r>
              <a:rPr kumimoji="1"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76</a:t>
            </a:fld>
            <a:endParaRPr kumimoji="1" lang="ja-JP" altLang="en-US"/>
          </a:p>
        </p:txBody>
      </p:sp>
      <p:sp>
        <p:nvSpPr>
          <p:cNvPr id="5" name="正方形/長方形 4"/>
          <p:cNvSpPr/>
          <p:nvPr/>
        </p:nvSpPr>
        <p:spPr>
          <a:xfrm>
            <a:off x="716345" y="2873295"/>
            <a:ext cx="6096000" cy="2585323"/>
          </a:xfrm>
          <a:prstGeom prst="rect">
            <a:avLst/>
          </a:prstGeom>
        </p:spPr>
        <p:txBody>
          <a:bodyPr>
            <a:spAutoFit/>
          </a:bodyPr>
          <a:lstStyle/>
          <a:p>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sum(</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num</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ret=0.0f;</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=0;i&lt;</a:t>
            </a:r>
            <a:r>
              <a:rPr lang="en-US" altLang="ja-JP" dirty="0" err="1">
                <a:solidFill>
                  <a:srgbClr val="808080"/>
                </a:solidFill>
                <a:highlight>
                  <a:srgbClr val="FFFFFF"/>
                </a:highlight>
                <a:latin typeface="+mn-ea"/>
              </a:rPr>
              <a:t>num</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	ret </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return</a:t>
            </a:r>
            <a:r>
              <a:rPr lang="en-US" altLang="ja-JP" dirty="0">
                <a:solidFill>
                  <a:srgbClr val="000000"/>
                </a:solidFill>
                <a:highlight>
                  <a:srgbClr val="FFFFFF"/>
                </a:highlight>
                <a:latin typeface="+mn-ea"/>
              </a:rPr>
              <a:t> ret;</a:t>
            </a:r>
          </a:p>
          <a:p>
            <a:r>
              <a:rPr lang="en-US" altLang="ja-JP" dirty="0">
                <a:solidFill>
                  <a:srgbClr val="000000"/>
                </a:solidFill>
                <a:highlight>
                  <a:srgbClr val="FFFFFF"/>
                </a:highlight>
                <a:latin typeface="+mn-ea"/>
              </a:rPr>
              <a:t>}</a:t>
            </a:r>
            <a:endParaRPr lang="ja-JP" altLang="en-US" dirty="0">
              <a:latin typeface="+mn-ea"/>
            </a:endParaRPr>
          </a:p>
        </p:txBody>
      </p:sp>
      <p:sp>
        <p:nvSpPr>
          <p:cNvPr id="6" name="正方形/長方形 5"/>
          <p:cNvSpPr/>
          <p:nvPr/>
        </p:nvSpPr>
        <p:spPr>
          <a:xfrm>
            <a:off x="5673213" y="1335110"/>
            <a:ext cx="6096000" cy="4801314"/>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sum2(</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ret0=0.0f;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ret1=0.0f;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ret2=0.0f;</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ret3=0.0f;</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2"/>
            <a:r>
              <a:rPr lang="en-US" altLang="ja-JP" dirty="0">
                <a:solidFill>
                  <a:srgbClr val="000000"/>
                </a:solidFill>
                <a:highlight>
                  <a:srgbClr val="FFFFFF"/>
                </a:highlight>
              </a:rPr>
              <a:t>ret0 += </a:t>
            </a:r>
            <a:r>
              <a:rPr lang="en-US" altLang="ja-JP" dirty="0" err="1">
                <a:solidFill>
                  <a:srgbClr val="808080"/>
                </a:solidFill>
                <a:highlight>
                  <a:srgbClr val="FFFFFF"/>
                </a:highlight>
              </a:rPr>
              <a:t>src</a:t>
            </a:r>
            <a:r>
              <a:rPr lang="en-US" altLang="ja-JP" dirty="0">
                <a:solidFill>
                  <a:srgbClr val="000000"/>
                </a:solidFill>
                <a:highlight>
                  <a:srgbClr val="FFFFFF"/>
                </a:highlight>
              </a:rPr>
              <a:t>[4*i+0];</a:t>
            </a:r>
          </a:p>
          <a:p>
            <a:pPr lvl="2"/>
            <a:r>
              <a:rPr lang="en-US" altLang="ja-JP" dirty="0">
                <a:solidFill>
                  <a:srgbClr val="000000"/>
                </a:solidFill>
                <a:highlight>
                  <a:srgbClr val="FFFFFF"/>
                </a:highlight>
              </a:rPr>
              <a:t>ret1 += </a:t>
            </a:r>
            <a:r>
              <a:rPr lang="en-US" altLang="ja-JP" dirty="0" err="1">
                <a:solidFill>
                  <a:srgbClr val="808080"/>
                </a:solidFill>
                <a:highlight>
                  <a:srgbClr val="FFFFFF"/>
                </a:highlight>
              </a:rPr>
              <a:t>src</a:t>
            </a:r>
            <a:r>
              <a:rPr lang="en-US" altLang="ja-JP" dirty="0">
                <a:solidFill>
                  <a:srgbClr val="000000"/>
                </a:solidFill>
                <a:highlight>
                  <a:srgbClr val="FFFFFF"/>
                </a:highlight>
              </a:rPr>
              <a:t>[4*i+1];</a:t>
            </a:r>
          </a:p>
          <a:p>
            <a:pPr lvl="2"/>
            <a:r>
              <a:rPr lang="en-US" altLang="ja-JP" dirty="0">
                <a:solidFill>
                  <a:srgbClr val="000000"/>
                </a:solidFill>
                <a:highlight>
                  <a:srgbClr val="FFFFFF"/>
                </a:highlight>
              </a:rPr>
              <a:t>ret2 += </a:t>
            </a:r>
            <a:r>
              <a:rPr lang="en-US" altLang="ja-JP" dirty="0" err="1">
                <a:solidFill>
                  <a:srgbClr val="808080"/>
                </a:solidFill>
                <a:highlight>
                  <a:srgbClr val="FFFFFF"/>
                </a:highlight>
              </a:rPr>
              <a:t>src</a:t>
            </a:r>
            <a:r>
              <a:rPr lang="en-US" altLang="ja-JP" dirty="0">
                <a:solidFill>
                  <a:srgbClr val="000000"/>
                </a:solidFill>
                <a:highlight>
                  <a:srgbClr val="FFFFFF"/>
                </a:highlight>
              </a:rPr>
              <a:t>[4*i+2];</a:t>
            </a:r>
          </a:p>
          <a:p>
            <a:pPr lvl="2"/>
            <a:r>
              <a:rPr lang="en-US" altLang="ja-JP" dirty="0">
                <a:solidFill>
                  <a:srgbClr val="000000"/>
                </a:solidFill>
                <a:highlight>
                  <a:srgbClr val="FFFFFF"/>
                </a:highlight>
              </a:rPr>
              <a:t>ret3 += </a:t>
            </a:r>
            <a:r>
              <a:rPr lang="en-US" altLang="ja-JP" dirty="0" err="1">
                <a:solidFill>
                  <a:srgbClr val="808080"/>
                </a:solidFill>
                <a:highlight>
                  <a:srgbClr val="FFFFFF"/>
                </a:highlight>
              </a:rPr>
              <a:t>src</a:t>
            </a:r>
            <a:r>
              <a:rPr lang="en-US" altLang="ja-JP" dirty="0">
                <a:solidFill>
                  <a:srgbClr val="000000"/>
                </a:solidFill>
                <a:highlight>
                  <a:srgbClr val="FFFFFF"/>
                </a:highlight>
              </a:rPr>
              <a:t>[4*i+3];</a:t>
            </a:r>
          </a:p>
          <a:p>
            <a:pPr lvl="1"/>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return</a:t>
            </a:r>
            <a:r>
              <a:rPr lang="en-US" altLang="ja-JP" dirty="0">
                <a:solidFill>
                  <a:srgbClr val="000000"/>
                </a:solidFill>
                <a:highlight>
                  <a:srgbClr val="FFFFFF"/>
                </a:highlight>
              </a:rPr>
              <a:t> ret0+ret1+ret2+ret3;</a:t>
            </a:r>
          </a:p>
          <a:p>
            <a:r>
              <a:rPr lang="en-US" altLang="ja-JP" dirty="0">
                <a:solidFill>
                  <a:srgbClr val="000000"/>
                </a:solidFill>
                <a:highlight>
                  <a:srgbClr val="FFFFFF"/>
                </a:highlight>
              </a:rPr>
              <a:t>}</a:t>
            </a:r>
            <a:endParaRPr lang="ja-JP" altLang="en-US" dirty="0"/>
          </a:p>
        </p:txBody>
      </p:sp>
      <p:sp>
        <p:nvSpPr>
          <p:cNvPr id="7" name="右矢印 6"/>
          <p:cNvSpPr/>
          <p:nvPr/>
        </p:nvSpPr>
        <p:spPr>
          <a:xfrm>
            <a:off x="4485278" y="382868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800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画素値</a:t>
            </a:r>
            <a:r>
              <a:rPr lang="ja-JP" altLang="en-US" dirty="0"/>
              <a:t>の合計（</a:t>
            </a:r>
            <a:r>
              <a:rPr lang="en-US" altLang="ja-JP" dirty="0"/>
              <a:t>Reduction</a:t>
            </a:r>
            <a:r>
              <a:rPr lang="ja-JP" altLang="en-US" dirty="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77</a:t>
            </a:fld>
            <a:endParaRPr kumimoji="1" lang="ja-JP" altLang="en-US"/>
          </a:p>
        </p:txBody>
      </p:sp>
      <p:sp>
        <p:nvSpPr>
          <p:cNvPr id="5" name="正方形/長方形 4"/>
          <p:cNvSpPr/>
          <p:nvPr/>
        </p:nvSpPr>
        <p:spPr>
          <a:xfrm>
            <a:off x="730651" y="1767536"/>
            <a:ext cx="6096000" cy="3693319"/>
          </a:xfrm>
          <a:prstGeom prst="rect">
            <a:avLst/>
          </a:prstGeom>
        </p:spPr>
        <p:txBody>
          <a:bodyPr>
            <a:spAutoFit/>
          </a:bodyPr>
          <a:lstStyle/>
          <a:p>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000000"/>
                </a:solidFill>
                <a:highlight>
                  <a:srgbClr val="FFFFFF"/>
                </a:highlight>
              </a:rPr>
              <a:t>sum_sse_float</a:t>
            </a:r>
            <a:r>
              <a:rPr lang="en-US" altLang="ja-JP" dirty="0">
                <a:solidFill>
                  <a:srgbClr val="000000"/>
                </a:solidFill>
                <a:highlight>
                  <a:srgbClr val="FFFFFF"/>
                </a:highlight>
              </a:rPr>
              <a:t>(</a:t>
            </a:r>
            <a:r>
              <a:rPr lang="en-US" altLang="ja-JP" dirty="0">
                <a:solidFill>
                  <a:srgbClr val="0000FF"/>
                </a:solidFill>
                <a:highlight>
                  <a:srgbClr val="FFFFFF"/>
                </a:highlight>
              </a:rPr>
              <a:t>float</a:t>
            </a:r>
            <a:r>
              <a:rPr lang="en-US" altLang="ja-JP" dirty="0">
                <a:solidFill>
                  <a:srgbClr val="000000"/>
                </a:solidFill>
                <a:highlight>
                  <a:srgbClr val="FFFFFF"/>
                </a:highlight>
              </a:rPr>
              <a:t>* </a:t>
            </a:r>
            <a:r>
              <a:rPr lang="en-US" altLang="ja-JP" dirty="0" err="1">
                <a:solidFill>
                  <a:srgbClr val="808080"/>
                </a:solidFill>
                <a:highlight>
                  <a:srgbClr val="FFFFFF"/>
                </a:highlight>
              </a:rPr>
              <a:t>src</a:t>
            </a:r>
            <a:r>
              <a:rPr lang="en-US" altLang="ja-JP" dirty="0">
                <a:solidFill>
                  <a:srgbClr val="000000"/>
                </a:solidFill>
                <a:highlight>
                  <a:srgbClr val="FFFFFF"/>
                </a:highlight>
              </a:rPr>
              <a:t>, </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808080"/>
                </a:solidFill>
                <a:highlight>
                  <a:srgbClr val="FFFFFF"/>
                </a:highlight>
              </a:rPr>
              <a:t>num</a:t>
            </a:r>
            <a:r>
              <a:rPr lang="en-US" altLang="ja-JP" dirty="0">
                <a:solidFill>
                  <a:srgbClr val="000000"/>
                </a:solidFill>
                <a:highlight>
                  <a:srgbClr val="FFFFFF"/>
                </a:highlight>
              </a:rPr>
              <a:t>)</a:t>
            </a:r>
          </a:p>
          <a:p>
            <a:r>
              <a:rPr lang="en-US" altLang="ja-JP" dirty="0">
                <a:solidFill>
                  <a:srgbClr val="000000"/>
                </a:solidFill>
                <a:highlight>
                  <a:srgbClr val="FFFFFF"/>
                </a:highlight>
              </a:rPr>
              <a:t>{</a:t>
            </a:r>
          </a:p>
          <a:p>
            <a:pPr lvl="1"/>
            <a:r>
              <a:rPr lang="en-US" altLang="ja-JP" dirty="0">
                <a:solidFill>
                  <a:srgbClr val="2B91AF"/>
                </a:solidFill>
                <a:highlight>
                  <a:srgbClr val="FFFFFF"/>
                </a:highlight>
              </a:rPr>
              <a:t>__m128</a:t>
            </a:r>
            <a:r>
              <a:rPr lang="en-US" altLang="ja-JP" dirty="0">
                <a:solidFill>
                  <a:srgbClr val="000000"/>
                </a:solidFill>
                <a:highlight>
                  <a:srgbClr val="FFFFFF"/>
                </a:highlight>
              </a:rPr>
              <a:t> </a:t>
            </a:r>
            <a:r>
              <a:rPr lang="en-US" altLang="ja-JP" dirty="0" err="1">
                <a:solidFill>
                  <a:srgbClr val="000000"/>
                </a:solidFill>
                <a:highlight>
                  <a:srgbClr val="FFFFFF"/>
                </a:highlight>
              </a:rPr>
              <a:t>tms</a:t>
            </a:r>
            <a:r>
              <a:rPr lang="en-US" altLang="ja-JP" dirty="0">
                <a:solidFill>
                  <a:srgbClr val="000000"/>
                </a:solidFill>
                <a:highlight>
                  <a:srgbClr val="FFFFFF"/>
                </a:highlight>
              </a:rPr>
              <a:t> = _</a:t>
            </a:r>
            <a:r>
              <a:rPr lang="en-US" altLang="ja-JP" dirty="0" err="1">
                <a:solidFill>
                  <a:srgbClr val="000000"/>
                </a:solidFill>
                <a:highlight>
                  <a:srgbClr val="FFFFFF"/>
                </a:highlight>
              </a:rPr>
              <a:t>mm_setzero_ps</a:t>
            </a:r>
            <a:r>
              <a:rPr lang="en-US" altLang="ja-JP" dirty="0">
                <a:solidFill>
                  <a:srgbClr val="000000"/>
                </a:solidFill>
                <a:highlight>
                  <a:srgbClr val="FFFFFF"/>
                </a:highlight>
              </a:rPr>
              <a:t>();</a:t>
            </a:r>
          </a:p>
          <a:p>
            <a:pPr lvl="1"/>
            <a:endParaRPr lang="ja-JP" altLang="en-US" dirty="0">
              <a:solidFill>
                <a:srgbClr val="000000"/>
              </a:solidFill>
              <a:highlight>
                <a:srgbClr val="FFFFFF"/>
              </a:highlight>
            </a:endParaRPr>
          </a:p>
          <a:p>
            <a:pPr lvl="1"/>
            <a:r>
              <a:rPr lang="en-US" altLang="ja-JP" dirty="0">
                <a:solidFill>
                  <a:srgbClr val="0000FF"/>
                </a:solidFill>
                <a:highlight>
                  <a:srgbClr val="FFFFFF"/>
                </a:highlight>
              </a:rPr>
              <a:t>for</a:t>
            </a:r>
            <a:r>
              <a:rPr lang="en-US" altLang="ja-JP" dirty="0">
                <a:solidFill>
                  <a:srgbClr val="000000"/>
                </a:solidFill>
                <a:highlight>
                  <a:srgbClr val="FFFFFF"/>
                </a:highlight>
              </a:rPr>
              <a:t>(</a:t>
            </a:r>
            <a:r>
              <a:rPr lang="en-US" altLang="ja-JP" dirty="0" err="1">
                <a:solidFill>
                  <a:srgbClr val="0000FF"/>
                </a:solidFill>
                <a:highlight>
                  <a:srgbClr val="FFFFFF"/>
                </a:highlight>
              </a:rPr>
              <a:t>int</a:t>
            </a:r>
            <a:r>
              <a:rPr lang="en-US" altLang="ja-JP" dirty="0">
                <a:solidFill>
                  <a:srgbClr val="000000"/>
                </a:solidFill>
                <a:highlight>
                  <a:srgbClr val="FFFFFF"/>
                </a:highlight>
              </a:rPr>
              <a:t> </a:t>
            </a:r>
            <a:r>
              <a:rPr lang="en-US" altLang="ja-JP" dirty="0" err="1">
                <a:solidFill>
                  <a:srgbClr val="000000"/>
                </a:solidFill>
                <a:highlight>
                  <a:srgbClr val="FFFFFF"/>
                </a:highlight>
              </a:rPr>
              <a:t>i</a:t>
            </a:r>
            <a:r>
              <a:rPr lang="en-US" altLang="ja-JP" dirty="0">
                <a:solidFill>
                  <a:srgbClr val="000000"/>
                </a:solidFill>
                <a:highlight>
                  <a:srgbClr val="FFFFFF"/>
                </a:highlight>
              </a:rPr>
              <a:t>=0;i&lt;</a:t>
            </a:r>
            <a:r>
              <a:rPr lang="en-US" altLang="ja-JP" dirty="0" err="1">
                <a:solidFill>
                  <a:srgbClr val="808080"/>
                </a:solidFill>
                <a:highlight>
                  <a:srgbClr val="FFFFFF"/>
                </a:highlight>
              </a:rPr>
              <a:t>num</a:t>
            </a:r>
            <a:r>
              <a:rPr lang="en-US" altLang="ja-JP" dirty="0" err="1">
                <a:solidFill>
                  <a:srgbClr val="000000"/>
                </a:solidFill>
                <a:highlight>
                  <a:srgbClr val="FFFFFF"/>
                </a:highlight>
              </a:rPr>
              <a:t>;i</a:t>
            </a:r>
            <a:r>
              <a:rPr lang="en-US" altLang="ja-JP" dirty="0">
                <a:solidFill>
                  <a:srgbClr val="000000"/>
                </a:solidFill>
                <a:highlight>
                  <a:srgbClr val="FFFFFF"/>
                </a:highlight>
              </a:rPr>
              <a:t>+=4)</a:t>
            </a:r>
          </a:p>
          <a:p>
            <a:pPr lvl="1"/>
            <a:r>
              <a:rPr lang="en-US" altLang="ja-JP" dirty="0">
                <a:solidFill>
                  <a:srgbClr val="000000"/>
                </a:solidFill>
                <a:highlight>
                  <a:srgbClr val="FFFFFF"/>
                </a:highlight>
              </a:rPr>
              <a:t>{</a:t>
            </a:r>
          </a:p>
          <a:p>
            <a:pPr lvl="1"/>
            <a:r>
              <a:rPr lang="en-US" altLang="ja-JP" dirty="0" smtClean="0">
                <a:solidFill>
                  <a:srgbClr val="2B91AF"/>
                </a:solidFill>
                <a:highlight>
                  <a:srgbClr val="FFFFFF"/>
                </a:highlight>
              </a:rPr>
              <a:t>	__</a:t>
            </a:r>
            <a:r>
              <a:rPr lang="en-US" altLang="ja-JP" dirty="0">
                <a:solidFill>
                  <a:srgbClr val="2B91AF"/>
                </a:solidFill>
                <a:highlight>
                  <a:srgbClr val="FFFFFF"/>
                </a:highlight>
              </a:rPr>
              <a:t>m128</a:t>
            </a:r>
            <a:r>
              <a:rPr lang="en-US" altLang="ja-JP" dirty="0">
                <a:solidFill>
                  <a:srgbClr val="000000"/>
                </a:solidFill>
                <a:highlight>
                  <a:srgbClr val="FFFFFF"/>
                </a:highlight>
              </a:rPr>
              <a:t> </a:t>
            </a:r>
            <a:r>
              <a:rPr lang="en-US" altLang="ja-JP" dirty="0" err="1">
                <a:solidFill>
                  <a:srgbClr val="000000"/>
                </a:solidFill>
                <a:highlight>
                  <a:srgbClr val="FFFFFF"/>
                </a:highlight>
              </a:rPr>
              <a:t>ms</a:t>
            </a:r>
            <a:r>
              <a:rPr lang="en-US" altLang="ja-JP" dirty="0">
                <a:solidFill>
                  <a:srgbClr val="000000"/>
                </a:solidFill>
                <a:highlight>
                  <a:srgbClr val="FFFFFF"/>
                </a:highlight>
              </a:rPr>
              <a:t> = _</a:t>
            </a:r>
            <a:r>
              <a:rPr lang="en-US" altLang="ja-JP" dirty="0" err="1">
                <a:solidFill>
                  <a:srgbClr val="000000"/>
                </a:solidFill>
                <a:highlight>
                  <a:srgbClr val="FFFFFF"/>
                </a:highlight>
              </a:rPr>
              <a:t>mm_load_ps</a:t>
            </a:r>
            <a:r>
              <a:rPr lang="en-US" altLang="ja-JP" dirty="0">
                <a:solidFill>
                  <a:srgbClr val="000000"/>
                </a:solidFill>
                <a:highlight>
                  <a:srgbClr val="FFFFFF"/>
                </a:highlight>
              </a:rPr>
              <a:t>(</a:t>
            </a:r>
            <a:r>
              <a:rPr lang="en-US" altLang="ja-JP" dirty="0" err="1">
                <a:solidFill>
                  <a:srgbClr val="808080"/>
                </a:solidFill>
                <a:highlight>
                  <a:srgbClr val="FFFFFF"/>
                </a:highlight>
              </a:rPr>
              <a:t>src</a:t>
            </a:r>
            <a:r>
              <a:rPr lang="en-US" altLang="ja-JP" dirty="0" err="1">
                <a:solidFill>
                  <a:srgbClr val="000000"/>
                </a:solidFill>
                <a:highlight>
                  <a:srgbClr val="FFFFFF"/>
                </a:highlight>
              </a:rPr>
              <a:t>+i</a:t>
            </a:r>
            <a:r>
              <a:rPr lang="en-US" altLang="ja-JP" dirty="0">
                <a:solidFill>
                  <a:srgbClr val="000000"/>
                </a:solidFill>
                <a:highlight>
                  <a:srgbClr val="FFFFFF"/>
                </a:highlight>
              </a:rPr>
              <a:t>);</a:t>
            </a:r>
          </a:p>
          <a:p>
            <a:pPr lvl="1"/>
            <a:r>
              <a:rPr lang="en-US" altLang="ja-JP" dirty="0" smtClean="0">
                <a:solidFill>
                  <a:srgbClr val="000000"/>
                </a:solidFill>
                <a:highlight>
                  <a:srgbClr val="FFFFFF"/>
                </a:highlight>
              </a:rPr>
              <a:t>	</a:t>
            </a:r>
            <a:r>
              <a:rPr lang="ja-JP" altLang="en-US" dirty="0" smtClean="0">
                <a:solidFill>
                  <a:srgbClr val="000000"/>
                </a:solidFill>
                <a:highlight>
                  <a:srgbClr val="FFFFFF"/>
                </a:highlight>
              </a:rPr>
              <a:t>　　　</a:t>
            </a:r>
            <a:r>
              <a:rPr lang="en-US" altLang="ja-JP" dirty="0" err="1" smtClean="0">
                <a:solidFill>
                  <a:srgbClr val="000000"/>
                </a:solidFill>
                <a:highlight>
                  <a:srgbClr val="FFFFFF"/>
                </a:highlight>
              </a:rPr>
              <a:t>tms</a:t>
            </a:r>
            <a:r>
              <a:rPr lang="en-US" altLang="ja-JP" dirty="0" smtClean="0">
                <a:solidFill>
                  <a:srgbClr val="000000"/>
                </a:solidFill>
                <a:highlight>
                  <a:srgbClr val="FFFFFF"/>
                </a:highlight>
              </a:rPr>
              <a:t> </a:t>
            </a:r>
            <a:r>
              <a:rPr lang="en-US" altLang="ja-JP" dirty="0">
                <a:solidFill>
                  <a:srgbClr val="000000"/>
                </a:solidFill>
                <a:highlight>
                  <a:srgbClr val="FFFFFF"/>
                </a:highlight>
              </a:rPr>
              <a:t>= _</a:t>
            </a:r>
            <a:r>
              <a:rPr lang="en-US" altLang="ja-JP" dirty="0" err="1">
                <a:solidFill>
                  <a:srgbClr val="000000"/>
                </a:solidFill>
                <a:highlight>
                  <a:srgbClr val="FFFFFF"/>
                </a:highlight>
              </a:rPr>
              <a:t>mm_add_ps</a:t>
            </a:r>
            <a:r>
              <a:rPr lang="en-US" altLang="ja-JP" dirty="0">
                <a:solidFill>
                  <a:srgbClr val="000000"/>
                </a:solidFill>
                <a:highlight>
                  <a:srgbClr val="FFFFFF"/>
                </a:highlight>
              </a:rPr>
              <a:t>(</a:t>
            </a:r>
            <a:r>
              <a:rPr lang="en-US" altLang="ja-JP" dirty="0" err="1">
                <a:solidFill>
                  <a:srgbClr val="000000"/>
                </a:solidFill>
                <a:highlight>
                  <a:srgbClr val="FFFFFF"/>
                </a:highlight>
              </a:rPr>
              <a:t>tms,ms</a:t>
            </a:r>
            <a:r>
              <a:rPr lang="en-US" altLang="ja-JP" dirty="0">
                <a:solidFill>
                  <a:srgbClr val="000000"/>
                </a:solidFill>
                <a:highlight>
                  <a:srgbClr val="FFFFFF"/>
                </a:highlight>
              </a:rPr>
              <a:t>);</a:t>
            </a:r>
          </a:p>
          <a:p>
            <a:pPr lvl="1"/>
            <a:r>
              <a:rPr lang="en-US" altLang="ja-JP" dirty="0">
                <a:solidFill>
                  <a:srgbClr val="000000"/>
                </a:solidFill>
                <a:highlight>
                  <a:srgbClr val="FFFFFF"/>
                </a:highlight>
              </a:rPr>
              <a:t>}</a:t>
            </a:r>
          </a:p>
          <a:p>
            <a:pPr lvl="1"/>
            <a:r>
              <a:rPr lang="en-US" altLang="ja-JP" dirty="0">
                <a:solidFill>
                  <a:srgbClr val="0000FF"/>
                </a:solidFill>
                <a:highlight>
                  <a:srgbClr val="FFFFFF"/>
                </a:highlight>
              </a:rPr>
              <a:t>float</a:t>
            </a:r>
            <a:r>
              <a:rPr lang="en-US" altLang="ja-JP" dirty="0">
                <a:solidFill>
                  <a:srgbClr val="000000"/>
                </a:solidFill>
                <a:highlight>
                  <a:srgbClr val="FFFFFF"/>
                </a:highlight>
              </a:rPr>
              <a:t> data[4];</a:t>
            </a:r>
          </a:p>
          <a:p>
            <a:pPr lvl="1"/>
            <a:r>
              <a:rPr lang="en-US" altLang="ja-JP" dirty="0">
                <a:solidFill>
                  <a:srgbClr val="000000"/>
                </a:solidFill>
                <a:highlight>
                  <a:srgbClr val="FFFFFF"/>
                </a:highlight>
              </a:rPr>
              <a:t>_</a:t>
            </a:r>
            <a:r>
              <a:rPr lang="en-US" altLang="ja-JP" dirty="0" err="1">
                <a:solidFill>
                  <a:srgbClr val="000000"/>
                </a:solidFill>
                <a:highlight>
                  <a:srgbClr val="FFFFFF"/>
                </a:highlight>
              </a:rPr>
              <a:t>mm_storeu_ps</a:t>
            </a:r>
            <a:r>
              <a:rPr lang="en-US" altLang="ja-JP" dirty="0">
                <a:solidFill>
                  <a:srgbClr val="000000"/>
                </a:solidFill>
                <a:highlight>
                  <a:srgbClr val="FFFFFF"/>
                </a:highlight>
              </a:rPr>
              <a:t>(</a:t>
            </a:r>
            <a:r>
              <a:rPr lang="en-US" altLang="ja-JP" dirty="0" err="1">
                <a:solidFill>
                  <a:srgbClr val="000000"/>
                </a:solidFill>
                <a:highlight>
                  <a:srgbClr val="FFFFFF"/>
                </a:highlight>
              </a:rPr>
              <a:t>data,tms</a:t>
            </a:r>
            <a:r>
              <a:rPr lang="en-US" altLang="ja-JP" dirty="0">
                <a:solidFill>
                  <a:srgbClr val="000000"/>
                </a:solidFill>
                <a:highlight>
                  <a:srgbClr val="FFFFFF"/>
                </a:highlight>
              </a:rPr>
              <a:t>);</a:t>
            </a:r>
          </a:p>
          <a:p>
            <a:pPr lvl="1"/>
            <a:r>
              <a:rPr lang="it-IT" altLang="ja-JP" dirty="0">
                <a:solidFill>
                  <a:srgbClr val="0000FF"/>
                </a:solidFill>
                <a:highlight>
                  <a:srgbClr val="FFFFFF"/>
                </a:highlight>
              </a:rPr>
              <a:t>return</a:t>
            </a:r>
            <a:r>
              <a:rPr lang="it-IT" altLang="ja-JP" dirty="0">
                <a:solidFill>
                  <a:srgbClr val="000000"/>
                </a:solidFill>
                <a:highlight>
                  <a:srgbClr val="FFFFFF"/>
                </a:highlight>
              </a:rPr>
              <a:t> (data[0]+data[1]+data[2]+data[3]);</a:t>
            </a:r>
          </a:p>
          <a:p>
            <a:r>
              <a:rPr lang="en-US" altLang="ja-JP" dirty="0">
                <a:solidFill>
                  <a:srgbClr val="000000"/>
                </a:solidFill>
                <a:highlight>
                  <a:srgbClr val="FFFFFF"/>
                </a:highlight>
              </a:rPr>
              <a:t>}</a:t>
            </a:r>
            <a:endParaRPr lang="ja-JP" altLang="en-US" dirty="0"/>
          </a:p>
        </p:txBody>
      </p:sp>
      <p:sp>
        <p:nvSpPr>
          <p:cNvPr id="7" name="テキスト ボックス 6"/>
          <p:cNvSpPr txBox="1"/>
          <p:nvPr/>
        </p:nvSpPr>
        <p:spPr>
          <a:xfrm>
            <a:off x="5572687" y="2736502"/>
            <a:ext cx="6619313" cy="1384995"/>
          </a:xfrm>
          <a:prstGeom prst="rect">
            <a:avLst/>
          </a:prstGeom>
          <a:noFill/>
        </p:spPr>
        <p:txBody>
          <a:bodyPr wrap="none" rtlCol="0">
            <a:spAutoFit/>
          </a:bodyPr>
          <a:lstStyle/>
          <a:p>
            <a:r>
              <a:rPr kumimoji="1" lang="en-US" altLang="ja-JP" sz="2800" b="1" dirty="0" smtClean="0"/>
              <a:t>4</a:t>
            </a:r>
            <a:r>
              <a:rPr kumimoji="1" lang="ja-JP" altLang="en-US" sz="2800" b="1" dirty="0" smtClean="0"/>
              <a:t>単位で合計計算し，最後に</a:t>
            </a:r>
            <a:endParaRPr kumimoji="1" lang="en-US" altLang="ja-JP" sz="2800" b="1" dirty="0" smtClean="0"/>
          </a:p>
          <a:p>
            <a:r>
              <a:rPr kumimoji="1" lang="ja-JP" altLang="en-US" sz="2800" b="1" dirty="0" smtClean="0"/>
              <a:t>その単位ごとに合計する．</a:t>
            </a:r>
            <a:endParaRPr kumimoji="1" lang="en-US" altLang="ja-JP" sz="2800" b="1" dirty="0" smtClean="0"/>
          </a:p>
          <a:p>
            <a:r>
              <a:rPr kumimoji="1" lang="ja-JP" altLang="en-US" sz="2800" b="1" dirty="0" smtClean="0"/>
              <a:t>（最後の</a:t>
            </a:r>
            <a:r>
              <a:rPr kumimoji="1" lang="en-US" altLang="ja-JP" sz="2800" b="1" dirty="0" smtClean="0"/>
              <a:t>reduction</a:t>
            </a:r>
            <a:r>
              <a:rPr kumimoji="1" lang="ja-JP" altLang="en-US" sz="2800" b="1" dirty="0" smtClean="0"/>
              <a:t>計算は</a:t>
            </a:r>
            <a:r>
              <a:rPr lang="en-US" altLang="ja-JP" sz="2800" b="1" dirty="0" err="1" smtClean="0"/>
              <a:t>hadd</a:t>
            </a:r>
            <a:r>
              <a:rPr lang="ja-JP" altLang="en-US" sz="2800" b="1" dirty="0" smtClean="0"/>
              <a:t>でも可</a:t>
            </a:r>
            <a:r>
              <a:rPr kumimoji="1" lang="ja-JP" altLang="en-US" sz="2800" b="1" dirty="0" smtClean="0"/>
              <a:t>）</a:t>
            </a:r>
            <a:endParaRPr kumimoji="1" lang="ja-JP" altLang="en-US" sz="2800" b="1" dirty="0"/>
          </a:p>
        </p:txBody>
      </p:sp>
    </p:spTree>
    <p:extLst>
      <p:ext uri="{BB962C8B-B14F-4D97-AF65-F5344CB8AC3E}">
        <p14:creationId xmlns:p14="http://schemas.microsoft.com/office/powerpoint/2010/main" val="833716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フィルタ</a:t>
            </a:r>
            <a:r>
              <a:rPr lang="en-US" altLang="ja-JP" dirty="0" smtClean="0"/>
              <a:t/>
            </a:r>
            <a:br>
              <a:rPr lang="en-US" altLang="ja-JP" dirty="0" smtClean="0"/>
            </a:br>
            <a:r>
              <a:rPr lang="ja-JP" altLang="en-US" dirty="0" smtClean="0"/>
              <a:t>（</a:t>
            </a:r>
            <a:r>
              <a:rPr lang="en-US" altLang="ja-JP" dirty="0" smtClean="0"/>
              <a:t>Stencil</a:t>
            </a:r>
            <a:r>
              <a:rPr lang="ja-JP" altLang="en-US" dirty="0" smtClean="0"/>
              <a:t>）</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78</a:t>
            </a:fld>
            <a:endParaRPr kumimoji="1" lang="ja-JP" altLang="en-US"/>
          </a:p>
        </p:txBody>
      </p:sp>
      <p:sp>
        <p:nvSpPr>
          <p:cNvPr id="6" name="正方形/長方形 5"/>
          <p:cNvSpPr/>
          <p:nvPr/>
        </p:nvSpPr>
        <p:spPr>
          <a:xfrm>
            <a:off x="4464036" y="197346"/>
            <a:ext cx="76454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smtClean="0">
                <a:solidFill>
                  <a:srgbClr val="000000"/>
                </a:solidFill>
                <a:highlight>
                  <a:srgbClr val="FFFFFF"/>
                </a:highlight>
                <a:latin typeface="+mn-ea"/>
              </a:rPr>
              <a:t>boxfilter_sse</a:t>
            </a:r>
            <a:r>
              <a:rPr lang="en-US" altLang="ja-JP" dirty="0" smtClean="0">
                <a:solidFill>
                  <a:srgbClr val="000000"/>
                </a:solidFill>
                <a:highlight>
                  <a:srgbClr val="FFFFFF"/>
                </a:highlight>
                <a:latin typeface="+mn-ea"/>
              </a:rPr>
              <a:t>(</a:t>
            </a:r>
            <a:r>
              <a:rPr lang="en-US" altLang="ja-JP" dirty="0" smtClean="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smtClean="0">
                <a:solidFill>
                  <a:srgbClr val="0000FF"/>
                </a:solidFill>
                <a:highlight>
                  <a:srgbClr val="FFFFFF"/>
                </a:highlight>
                <a:latin typeface="+mn-ea"/>
              </a:rPr>
              <a:t>for</a:t>
            </a:r>
            <a:r>
              <a:rPr lang="en-US" altLang="ja-JP" dirty="0" smtClean="0">
                <a:solidFill>
                  <a:srgbClr val="000000"/>
                </a:solidFill>
                <a:highlight>
                  <a:srgbClr val="FFFFFF"/>
                </a:highlight>
                <a:latin typeface="+mn-ea"/>
              </a:rPr>
              <a:t>(</a:t>
            </a:r>
            <a:r>
              <a:rPr lang="en-US" altLang="ja-JP" dirty="0" err="1" smtClean="0">
                <a:solidFill>
                  <a:srgbClr val="0000FF"/>
                </a:solidFill>
                <a:highlight>
                  <a:srgbClr val="FFFFFF"/>
                </a:highlight>
                <a:latin typeface="+mn-ea"/>
              </a:rPr>
              <a:t>int</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r>
              <a:rPr lang="en-US" altLang="ja-JP" dirty="0" smtClean="0">
                <a:solidFill>
                  <a:srgbClr val="000000"/>
                </a:solidFill>
                <a:highlight>
                  <a:srgbClr val="FFFFFF"/>
                </a:highlight>
                <a:latin typeface="+mn-ea"/>
              </a:rPr>
              <a:t>)//4</a:t>
            </a:r>
            <a:r>
              <a:rPr lang="ja-JP" altLang="en-US" dirty="0" smtClean="0">
                <a:solidFill>
                  <a:srgbClr val="000000"/>
                </a:solidFill>
                <a:highlight>
                  <a:srgbClr val="FFFFFF"/>
                </a:highlight>
                <a:latin typeface="+mn-ea"/>
              </a:rPr>
              <a:t>画素ごとに処理</a:t>
            </a:r>
            <a:endParaRPr lang="en-US" altLang="ja-JP"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 + </a:t>
            </a:r>
            <a:r>
              <a:rPr lang="pl-PL" altLang="ja-JP" dirty="0" smtClean="0">
                <a:solidFill>
                  <a:srgbClr val="000000"/>
                </a:solidFill>
                <a:highlight>
                  <a:srgbClr val="FFFFFF"/>
                </a:highlight>
                <a:latin typeface="+mn-ea"/>
              </a:rPr>
              <a:t>i+l);</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smtClean="0">
                <a:solidFill>
                  <a:srgbClr val="000000"/>
                </a:solidFill>
                <a:highlight>
                  <a:srgbClr val="FFFFFF"/>
                </a:highlight>
                <a:latin typeface="+mn-ea"/>
              </a:rPr>
              <a:t/>
            </a:r>
            <a:br>
              <a:rPr lang="en-US" altLang="ja-JP" dirty="0" smtClean="0">
                <a:solidFill>
                  <a:srgbClr val="000000"/>
                </a:solidFill>
                <a:highlight>
                  <a:srgbClr val="FFFFFF"/>
                </a:highlight>
                <a:latin typeface="+mn-ea"/>
              </a:rPr>
            </a:b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04800" y="2108200"/>
            <a:ext cx="5538696" cy="2369880"/>
          </a:xfrm>
          <a:prstGeom prst="rect">
            <a:avLst/>
          </a:prstGeom>
          <a:noFill/>
        </p:spPr>
        <p:txBody>
          <a:bodyPr wrap="none" rtlCol="0">
            <a:spAutoFit/>
          </a:bodyPr>
          <a:lstStyle/>
          <a:p>
            <a:r>
              <a:rPr lang="ja-JP" altLang="en-US" sz="2800" b="1" dirty="0" smtClean="0"/>
              <a:t>列単位に並列化</a:t>
            </a:r>
            <a:endParaRPr lang="en-US" altLang="ja-JP" sz="2800" b="1" dirty="0" smtClean="0"/>
          </a:p>
          <a:p>
            <a:r>
              <a:rPr kumimoji="1" lang="ja-JP" altLang="en-US" sz="2400" dirty="0" smtClean="0"/>
              <a:t>カーネル単位に並列化はしない</a:t>
            </a:r>
            <a:endParaRPr kumimoji="1" lang="en-US" altLang="ja-JP" sz="2400" dirty="0" smtClean="0"/>
          </a:p>
          <a:p>
            <a:r>
              <a:rPr lang="ja-JP" altLang="en-US" sz="2400" dirty="0" smtClean="0"/>
              <a:t>・カーネルサイズが</a:t>
            </a:r>
            <a:r>
              <a:rPr lang="en-US" altLang="ja-JP" sz="2400" dirty="0" smtClean="0"/>
              <a:t>SIMD</a:t>
            </a:r>
            <a:r>
              <a:rPr lang="ja-JP" altLang="en-US" sz="2400" dirty="0" smtClean="0"/>
              <a:t>幅に依存する</a:t>
            </a:r>
            <a:endParaRPr lang="en-US" altLang="ja-JP" sz="2400" dirty="0" smtClean="0"/>
          </a:p>
          <a:p>
            <a:r>
              <a:rPr kumimoji="1" lang="ja-JP" altLang="en-US" sz="2400" dirty="0" smtClean="0"/>
              <a:t>・</a:t>
            </a:r>
            <a:r>
              <a:rPr lang="ja-JP" altLang="en-US" sz="2400" dirty="0" smtClean="0"/>
              <a:t>リダクション処理が必要</a:t>
            </a:r>
            <a:endParaRPr lang="en-US" altLang="ja-JP" sz="2400" dirty="0" smtClean="0"/>
          </a:p>
          <a:p>
            <a:endParaRPr kumimoji="1" lang="en-US" altLang="ja-JP" sz="2400" dirty="0"/>
          </a:p>
          <a:p>
            <a:r>
              <a:rPr lang="en-US" altLang="ja-JP" sz="2400" dirty="0" smtClean="0"/>
              <a:t>4</a:t>
            </a:r>
            <a:r>
              <a:rPr lang="ja-JP" altLang="en-US" sz="2400" dirty="0" smtClean="0"/>
              <a:t>画素づつ平均を一度に求めている．</a:t>
            </a:r>
            <a:endParaRPr kumimoji="1" lang="ja-JP" altLang="en-US" sz="2400" dirty="0"/>
          </a:p>
        </p:txBody>
      </p:sp>
      <p:cxnSp>
        <p:nvCxnSpPr>
          <p:cNvPr id="9" name="直線矢印コネクタ 8"/>
          <p:cNvCxnSpPr/>
          <p:nvPr/>
        </p:nvCxnSpPr>
        <p:spPr>
          <a:xfrm flipV="1">
            <a:off x="3213100" y="2108200"/>
            <a:ext cx="208280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94257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en-US" altLang="ja-JP" dirty="0" smtClean="0"/>
              <a:t>OpenMP</a:t>
            </a:r>
            <a:r>
              <a:rPr kumimoji="1" lang="ja-JP" altLang="en-US" dirty="0" smtClean="0"/>
              <a:t>と</a:t>
            </a:r>
            <a:r>
              <a:rPr kumimoji="1" lang="en-US" altLang="ja-JP" dirty="0" smtClean="0"/>
              <a:t/>
            </a:r>
            <a:br>
              <a:rPr kumimoji="1" lang="en-US" altLang="ja-JP" dirty="0" smtClean="0"/>
            </a:br>
            <a:r>
              <a:rPr kumimoji="1" lang="en-US" altLang="ja-JP" dirty="0" smtClean="0"/>
              <a:t>SIMD</a:t>
            </a:r>
            <a:r>
              <a:rPr kumimoji="1" lang="ja-JP" altLang="en-US" dirty="0" smtClean="0"/>
              <a:t>は</a:t>
            </a:r>
            <a:r>
              <a:rPr kumimoji="1" lang="en-US" altLang="ja-JP" dirty="0" smtClean="0"/>
              <a:t/>
            </a:r>
            <a:br>
              <a:rPr kumimoji="1" lang="en-US" altLang="ja-JP" dirty="0" smtClean="0"/>
            </a:br>
            <a:r>
              <a:rPr kumimoji="1" lang="ja-JP" altLang="en-US" dirty="0" smtClean="0"/>
              <a:t>併用可能</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79</a:t>
            </a:fld>
            <a:endParaRPr kumimoji="1" lang="ja-JP" altLang="en-US"/>
          </a:p>
        </p:txBody>
      </p:sp>
      <p:sp>
        <p:nvSpPr>
          <p:cNvPr id="6" name="正方形/長方形 5"/>
          <p:cNvSpPr/>
          <p:nvPr/>
        </p:nvSpPr>
        <p:spPr>
          <a:xfrm>
            <a:off x="4614333" y="108486"/>
            <a:ext cx="7577667" cy="6463308"/>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boxfilter_sse_omp</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r</a:t>
            </a:r>
            <a:r>
              <a:rPr lang="en-US" altLang="ja-JP" dirty="0">
                <a:solidFill>
                  <a:srgbClr val="000000"/>
                </a:solidFill>
                <a:highlight>
                  <a:srgbClr val="FFFFFF"/>
                </a:highlight>
                <a:latin typeface="+mn-ea"/>
              </a:rPr>
              <a:t>)</a:t>
            </a:r>
          </a:p>
          <a:p>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#pragma</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omp</a:t>
            </a:r>
            <a:r>
              <a:rPr lang="en-US" altLang="ja-JP" dirty="0">
                <a:solidFill>
                  <a:srgbClr val="000000"/>
                </a:solidFill>
                <a:highlight>
                  <a:srgbClr val="FFFFFF"/>
                </a:highlight>
                <a:latin typeface="+mn-ea"/>
              </a:rPr>
              <a:t> parallel </a:t>
            </a:r>
            <a:r>
              <a:rPr lang="en-US" altLang="ja-JP" dirty="0">
                <a:solidFill>
                  <a:srgbClr val="0000FF"/>
                </a:solidFill>
                <a:highlight>
                  <a:srgbClr val="FFFFFF"/>
                </a:highlight>
                <a:latin typeface="+mn-ea"/>
              </a:rPr>
              <a:t>for</a:t>
            </a:r>
            <a:endParaRPr lang="en-US" altLang="ja-JP"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h</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;j</a:t>
            </a:r>
            <a:r>
              <a:rPr lang="en-US" altLang="ja-JP" dirty="0">
                <a:solidFill>
                  <a:srgbClr val="000000"/>
                </a:solidFill>
                <a:highlight>
                  <a:srgbClr val="FFFFFF"/>
                </a:highlight>
                <a:latin typeface="+mn-ea"/>
              </a:rPr>
              <a:t>++)</a:t>
            </a:r>
            <a:r>
              <a:rPr lang="en-US" altLang="ja-JP" dirty="0">
                <a:solidFill>
                  <a:srgbClr val="008000"/>
                </a:solidFill>
                <a:highlight>
                  <a:srgbClr val="FFFFFF"/>
                </a:highlight>
                <a:latin typeface="+mn-ea"/>
              </a:rPr>
              <a:t>//</a:t>
            </a:r>
            <a:r>
              <a:rPr lang="ja-JP" altLang="en-US" dirty="0">
                <a:solidFill>
                  <a:srgbClr val="008000"/>
                </a:solidFill>
                <a:highlight>
                  <a:srgbClr val="FFFFFF"/>
                </a:highlight>
                <a:latin typeface="+mn-ea"/>
              </a:rPr>
              <a:t>画像端を無視</a:t>
            </a:r>
            <a:endParaRPr lang="ja-JP" altLang="en-US" dirty="0">
              <a:solidFill>
                <a:srgbClr val="000000"/>
              </a:solidFill>
              <a:highlight>
                <a:srgbClr val="FFFFFF"/>
              </a:highlight>
              <a:latin typeface="+mn-ea"/>
            </a:endParaRPr>
          </a:p>
          <a:p>
            <a:pPr lvl="1"/>
            <a:r>
              <a:rPr lang="en-US" altLang="ja-JP" dirty="0">
                <a:solidFill>
                  <a:srgbClr val="000000"/>
                </a:solidFill>
                <a:highlight>
                  <a:srgbClr val="FFFFFF"/>
                </a:highlight>
                <a:latin typeface="+mn-ea"/>
              </a:rPr>
              <a:t>{</a:t>
            </a:r>
          </a:p>
          <a:p>
            <a:pPr lvl="2"/>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normalize = 1.0f/(</a:t>
            </a:r>
            <a:r>
              <a:rPr lang="pt-BR" altLang="ja-JP" dirty="0">
                <a:solidFill>
                  <a:srgbClr val="0000FF"/>
                </a:solidFill>
                <a:highlight>
                  <a:srgbClr val="FFFFFF"/>
                </a:highlight>
                <a:latin typeface="+mn-ea"/>
              </a:rPr>
              <a:t>float</a:t>
            </a:r>
            <a:r>
              <a:rPr lang="pt-BR" altLang="ja-JP" dirty="0">
                <a:solidFill>
                  <a:srgbClr val="000000"/>
                </a:solidFill>
                <a:highlight>
                  <a:srgbClr val="FFFFFF"/>
                </a:highlight>
                <a:latin typeface="+mn-ea"/>
              </a:rPr>
              <a:t>)((2*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+1)*(2*</a:t>
            </a:r>
            <a:r>
              <a:rPr lang="pt-BR" altLang="ja-JP" dirty="0">
                <a:solidFill>
                  <a:srgbClr val="808080"/>
                </a:solidFill>
                <a:highlight>
                  <a:srgbClr val="FFFFFF"/>
                </a:highlight>
                <a:latin typeface="+mn-ea"/>
              </a:rPr>
              <a:t>r</a:t>
            </a:r>
            <a:r>
              <a:rPr lang="pt-BR" altLang="ja-JP" dirty="0">
                <a:solidFill>
                  <a:srgbClr val="000000"/>
                </a:solidFill>
                <a:highlight>
                  <a:srgbClr val="FFFFFF"/>
                </a:highlight>
                <a:latin typeface="+mn-ea"/>
              </a:rPr>
              <a:t>+1));</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mnormalize</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(normalize);</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w</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+=4)</a:t>
            </a:r>
          </a:p>
          <a:p>
            <a:pPr lvl="2"/>
            <a:r>
              <a:rPr lang="en-US" altLang="ja-JP" dirty="0">
                <a:solidFill>
                  <a:srgbClr val="000000"/>
                </a:solidFill>
                <a:highlight>
                  <a:srgbClr val="FFFFFF"/>
                </a:highlight>
                <a:latin typeface="+mn-ea"/>
              </a:rPr>
              <a:t>{</a:t>
            </a:r>
          </a:p>
          <a:p>
            <a:pPr lvl="3"/>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mm_setzero_ps</a:t>
            </a:r>
            <a:r>
              <a:rPr lang="en-US" altLang="ja-JP" dirty="0">
                <a:solidFill>
                  <a:srgbClr val="000000"/>
                </a:solidFill>
                <a:highlight>
                  <a:srgbClr val="FFFFFF"/>
                </a:highlight>
                <a:latin typeface="+mn-ea"/>
              </a:rPr>
              <a:t>();</a:t>
            </a:r>
          </a:p>
          <a:p>
            <a:pPr lvl="3"/>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l=-</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;l</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4"/>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k=-</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&lt;=</a:t>
            </a:r>
            <a:r>
              <a:rPr lang="en-US" altLang="ja-JP" dirty="0" err="1">
                <a:solidFill>
                  <a:srgbClr val="808080"/>
                </a:solidFill>
                <a:highlight>
                  <a:srgbClr val="FFFFFF"/>
                </a:highlight>
                <a:latin typeface="+mn-ea"/>
              </a:rPr>
              <a:t>r</a:t>
            </a:r>
            <a:r>
              <a:rPr lang="en-US" altLang="ja-JP" dirty="0" err="1">
                <a:solidFill>
                  <a:srgbClr val="000000"/>
                </a:solidFill>
                <a:highlight>
                  <a:srgbClr val="FFFFFF"/>
                </a:highlight>
                <a:latin typeface="+mn-ea"/>
              </a:rPr>
              <a:t>;k</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4"/>
            <a:r>
              <a:rPr lang="pl-PL" altLang="ja-JP" dirty="0">
                <a:solidFill>
                  <a:srgbClr val="2B91AF"/>
                </a:solidFill>
                <a:highlight>
                  <a:srgbClr val="FFFFFF"/>
                </a:highlight>
                <a:latin typeface="+mn-ea"/>
              </a:rPr>
              <a:t>__</a:t>
            </a:r>
            <a:r>
              <a:rPr lang="pl-PL" altLang="ja-JP" dirty="0" smtClean="0">
                <a:solidFill>
                  <a:srgbClr val="2B91AF"/>
                </a:solidFill>
                <a:highlight>
                  <a:srgbClr val="FFFFFF"/>
                </a:highlight>
                <a:latin typeface="+mn-ea"/>
              </a:rPr>
              <a:t>m128</a:t>
            </a:r>
            <a:r>
              <a:rPr lang="ja-JP" altLang="en-US" dirty="0">
                <a:solidFill>
                  <a:srgbClr val="000000"/>
                </a:solidFill>
                <a:highlight>
                  <a:srgbClr val="FFFFFF"/>
                </a:highlight>
                <a:latin typeface="+mn-ea"/>
              </a:rPr>
              <a:t> </a:t>
            </a:r>
            <a:r>
              <a:rPr lang="pl-PL" altLang="ja-JP" dirty="0" smtClean="0">
                <a:solidFill>
                  <a:srgbClr val="000000"/>
                </a:solidFill>
                <a:highlight>
                  <a:srgbClr val="FFFFFF"/>
                </a:highlight>
                <a:latin typeface="+mn-ea"/>
              </a:rPr>
              <a:t>ms=_mm_loadu_ps(</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a:solidFill>
                  <a:srgbClr val="000000"/>
                </a:solidFill>
                <a:highlight>
                  <a:srgbClr val="FFFFFF"/>
                </a:highlight>
                <a:latin typeface="+mn-ea"/>
              </a:rPr>
              <a:t>*(j+l</a:t>
            </a:r>
            <a:r>
              <a:rPr lang="pl-PL" altLang="ja-JP" dirty="0" smtClean="0">
                <a:solidFill>
                  <a:srgbClr val="000000"/>
                </a:solidFill>
                <a:highlight>
                  <a:srgbClr val="FFFFFF"/>
                </a:highlight>
                <a:latin typeface="+mn-ea"/>
              </a:rPr>
              <a:t>)+i+l);</a:t>
            </a:r>
            <a:endParaRPr lang="pl-PL" altLang="ja-JP" dirty="0">
              <a:solidFill>
                <a:srgbClr val="000000"/>
              </a:solidFill>
              <a:highlight>
                <a:srgbClr val="FFFFFF"/>
              </a:highlight>
              <a:latin typeface="+mn-ea"/>
            </a:endParaRPr>
          </a:p>
          <a:p>
            <a:pPr lvl="4"/>
            <a:r>
              <a:rPr lang="ja-JP" altLang="en-US" dirty="0">
                <a:solidFill>
                  <a:srgbClr val="000000"/>
                </a:solidFill>
                <a:highlight>
                  <a:srgbClr val="FFFFFF"/>
                </a:highlight>
                <a:latin typeface="+mn-ea"/>
              </a:rPr>
              <a:t> </a:t>
            </a:r>
            <a:r>
              <a:rPr lang="ja-JP" altLang="en-US"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msum</a:t>
            </a:r>
            <a:r>
              <a:rPr lang="en-US" altLang="ja-JP" dirty="0" smtClean="0">
                <a:solidFill>
                  <a:srgbClr val="000000"/>
                </a:solidFill>
                <a:highlight>
                  <a:srgbClr val="FFFFFF"/>
                </a:highlight>
                <a:latin typeface="+mn-ea"/>
              </a:rPr>
              <a:t> </a:t>
            </a:r>
            <a:r>
              <a:rPr lang="en-US" altLang="ja-JP" dirty="0">
                <a:solidFill>
                  <a:srgbClr val="000000"/>
                </a:solidFill>
                <a:highlight>
                  <a:srgbClr val="FFFFFF"/>
                </a:highlight>
                <a:latin typeface="+mn-ea"/>
              </a:rPr>
              <a:t>=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msum,ms</a:t>
            </a:r>
            <a:r>
              <a:rPr lang="en-US" altLang="ja-JP" dirty="0">
                <a:solidFill>
                  <a:srgbClr val="000000"/>
                </a:solidFill>
                <a:highlight>
                  <a:srgbClr val="FFFFFF"/>
                </a:highlight>
                <a:latin typeface="+mn-ea"/>
              </a:rPr>
              <a:t>);</a:t>
            </a:r>
          </a:p>
          <a:p>
            <a:pPr lvl="4"/>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a:t>
            </a:r>
          </a:p>
          <a:p>
            <a:pPr lvl="3"/>
            <a:r>
              <a:rPr lang="en-US" altLang="ja-JP" dirty="0" err="1">
                <a:solidFill>
                  <a:srgbClr val="000000"/>
                </a:solidFill>
                <a:highlight>
                  <a:srgbClr val="FFFFFF"/>
                </a:highlight>
                <a:latin typeface="+mn-ea"/>
              </a:rPr>
              <a:t>msum</a:t>
            </a:r>
            <a:r>
              <a:rPr lang="en-US" altLang="ja-JP" dirty="0">
                <a:solidFill>
                  <a:srgbClr val="000000"/>
                </a:solidFill>
                <a:highlight>
                  <a:srgbClr val="FFFFFF"/>
                </a:highlight>
                <a:latin typeface="+mn-ea"/>
              </a:rPr>
              <a:t>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msum,mnormalize</a:t>
            </a:r>
            <a:r>
              <a:rPr lang="en-US" altLang="ja-JP" dirty="0">
                <a:solidFill>
                  <a:srgbClr val="000000"/>
                </a:solidFill>
                <a:highlight>
                  <a:srgbClr val="FFFFFF"/>
                </a:highlight>
                <a:latin typeface="+mn-ea"/>
              </a:rPr>
              <a:t>);</a:t>
            </a:r>
          </a:p>
          <a:p>
            <a:pPr lvl="3"/>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t>
            </a:r>
            <a:r>
              <a:rPr lang="en-US" altLang="ja-JP" dirty="0" err="1">
                <a:solidFill>
                  <a:srgbClr val="808080"/>
                </a:solidFill>
                <a:highlight>
                  <a:srgbClr val="FFFFFF"/>
                </a:highlight>
                <a:latin typeface="+mn-ea"/>
              </a:rPr>
              <a:t>dest</a:t>
            </a:r>
            <a:r>
              <a:rPr lang="en-US" altLang="ja-JP" dirty="0" err="1">
                <a:solidFill>
                  <a:srgbClr val="000000"/>
                </a:solidFill>
                <a:highlight>
                  <a:srgbClr val="FFFFFF"/>
                </a:highlight>
                <a:latin typeface="+mn-ea"/>
              </a:rPr>
              <a:t>+</a:t>
            </a:r>
            <a:r>
              <a:rPr lang="en-US" altLang="ja-JP" dirty="0" err="1">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j+i,msum</a:t>
            </a:r>
            <a:r>
              <a:rPr lang="en-US"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
        <p:nvSpPr>
          <p:cNvPr id="7" name="テキスト ボックス 6"/>
          <p:cNvSpPr txBox="1"/>
          <p:nvPr/>
        </p:nvSpPr>
        <p:spPr>
          <a:xfrm>
            <a:off x="355600" y="3225785"/>
            <a:ext cx="5416868" cy="1384995"/>
          </a:xfrm>
          <a:prstGeom prst="rect">
            <a:avLst/>
          </a:prstGeom>
          <a:noFill/>
        </p:spPr>
        <p:txBody>
          <a:bodyPr wrap="none" rtlCol="0">
            <a:spAutoFit/>
          </a:bodyPr>
          <a:lstStyle/>
          <a:p>
            <a:pPr>
              <a:lnSpc>
                <a:spcPct val="150000"/>
              </a:lnSpc>
            </a:pPr>
            <a:r>
              <a:rPr kumimoji="1" lang="ja-JP" altLang="en-US" sz="2800" b="1" dirty="0" smtClean="0"/>
              <a:t>画像の行を</a:t>
            </a:r>
            <a:r>
              <a:rPr kumimoji="1" lang="en-US" altLang="ja-JP" sz="2800" b="1" dirty="0" smtClean="0">
                <a:solidFill>
                  <a:srgbClr val="FF3300"/>
                </a:solidFill>
              </a:rPr>
              <a:t>OpenMP</a:t>
            </a:r>
            <a:r>
              <a:rPr kumimoji="1" lang="ja-JP" altLang="en-US" sz="2800" b="1" dirty="0" smtClean="0"/>
              <a:t>で並列化</a:t>
            </a:r>
            <a:endParaRPr kumimoji="1" lang="en-US" altLang="ja-JP" sz="2800" b="1" dirty="0" smtClean="0"/>
          </a:p>
          <a:p>
            <a:pPr>
              <a:lnSpc>
                <a:spcPct val="150000"/>
              </a:lnSpc>
            </a:pPr>
            <a:r>
              <a:rPr lang="ja-JP" altLang="en-US" sz="2800" b="1" dirty="0" smtClean="0"/>
              <a:t>画像の列の処理を</a:t>
            </a:r>
            <a:r>
              <a:rPr lang="en-US" altLang="ja-JP" sz="2800" b="1" dirty="0" smtClean="0">
                <a:solidFill>
                  <a:srgbClr val="FF3300"/>
                </a:solidFill>
              </a:rPr>
              <a:t>SIMD</a:t>
            </a:r>
            <a:r>
              <a:rPr lang="ja-JP" altLang="en-US" sz="2800" b="1" dirty="0" smtClean="0"/>
              <a:t>で並列化</a:t>
            </a:r>
            <a:endParaRPr kumimoji="1" lang="ja-JP" altLang="en-US" sz="2800" b="1" dirty="0"/>
          </a:p>
        </p:txBody>
      </p:sp>
    </p:spTree>
    <p:extLst>
      <p:ext uri="{BB962C8B-B14F-4D97-AF65-F5344CB8AC3E}">
        <p14:creationId xmlns:p14="http://schemas.microsoft.com/office/powerpoint/2010/main" val="4241199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252525"/>
                </a:solidFill>
                <a:latin typeface="Arial" panose="020B0604020202020204" pitchFamily="34" charset="0"/>
              </a:rPr>
              <a:t>クロック数の上限</a:t>
            </a:r>
            <a:endParaRPr kumimoji="1" lang="ja-JP" altLang="en-US" dirty="0"/>
          </a:p>
        </p:txBody>
      </p:sp>
      <p:sp>
        <p:nvSpPr>
          <p:cNvPr id="4" name="正方形/長方形 3"/>
          <p:cNvSpPr/>
          <p:nvPr/>
        </p:nvSpPr>
        <p:spPr>
          <a:xfrm>
            <a:off x="1442908" y="5983344"/>
            <a:ext cx="10477848" cy="369332"/>
          </a:xfrm>
          <a:prstGeom prst="rect">
            <a:avLst/>
          </a:prstGeom>
        </p:spPr>
        <p:txBody>
          <a:bodyPr wrap="square">
            <a:spAutoFit/>
          </a:bodyPr>
          <a:lstStyle/>
          <a:p>
            <a:r>
              <a:rPr lang="en-US" altLang="ja-JP" dirty="0" err="1" smtClean="0"/>
              <a:t>ACMQueue</a:t>
            </a:r>
            <a:r>
              <a:rPr lang="en-US" altLang="ja-JP" dirty="0" smtClean="0"/>
              <a:t>, CPU </a:t>
            </a:r>
            <a:r>
              <a:rPr lang="en-US" altLang="ja-JP" dirty="0"/>
              <a:t>DB: Recording Microprocessor </a:t>
            </a:r>
            <a:r>
              <a:rPr lang="en-US" altLang="ja-JP" dirty="0" smtClean="0"/>
              <a:t>History</a:t>
            </a:r>
            <a:r>
              <a:rPr lang="ja-JP" altLang="en-US" dirty="0" smtClean="0"/>
              <a:t>： https</a:t>
            </a:r>
            <a:r>
              <a:rPr lang="ja-JP" altLang="en-US" dirty="0"/>
              <a:t>://queue.acm.org/detail.cfm?id=2181798</a:t>
            </a:r>
          </a:p>
        </p:txBody>
      </p:sp>
      <p:pic>
        <p:nvPicPr>
          <p:cNvPr id="2050" name="Picture 2" descr="http://deliveryimages.acm.org/10.1145/2190000/2181798/horowitz_fig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03" y="1578222"/>
            <a:ext cx="6096000" cy="42576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6686395" y="2573187"/>
            <a:ext cx="5084428" cy="1977464"/>
          </a:xfrm>
          <a:prstGeom prst="rect">
            <a:avLst/>
          </a:prstGeom>
          <a:noFill/>
        </p:spPr>
        <p:txBody>
          <a:bodyPr wrap="square" rtlCol="0">
            <a:spAutoFit/>
          </a:bodyPr>
          <a:lstStyle/>
          <a:p>
            <a:pPr>
              <a:lnSpc>
                <a:spcPct val="150000"/>
              </a:lnSpc>
            </a:pPr>
            <a:r>
              <a:rPr kumimoji="1" lang="en-US" altLang="ja-JP" sz="2800" dirty="0" smtClean="0"/>
              <a:t>CPU</a:t>
            </a:r>
            <a:r>
              <a:rPr kumimoji="1" lang="ja-JP" altLang="en-US" sz="2800" dirty="0" smtClean="0"/>
              <a:t>のクロック周波数は</a:t>
            </a:r>
            <a:endParaRPr kumimoji="1" lang="en-US" altLang="ja-JP" sz="2800" dirty="0" smtClean="0"/>
          </a:p>
          <a:p>
            <a:pPr>
              <a:lnSpc>
                <a:spcPct val="150000"/>
              </a:lnSpc>
            </a:pPr>
            <a:r>
              <a:rPr kumimoji="1" lang="ja-JP" altLang="en-US" sz="2800" dirty="0" smtClean="0"/>
              <a:t>２０００年ごろの３</a:t>
            </a:r>
            <a:r>
              <a:rPr lang="ja-JP" altLang="en-US" sz="2800" dirty="0"/>
              <a:t> </a:t>
            </a:r>
            <a:r>
              <a:rPr kumimoji="1" lang="en-US" altLang="ja-JP" sz="2800" dirty="0" smtClean="0"/>
              <a:t>GH</a:t>
            </a:r>
            <a:r>
              <a:rPr kumimoji="1" lang="ja-JP" altLang="en-US" sz="2800" dirty="0" err="1" smtClean="0"/>
              <a:t>ｚ</a:t>
            </a:r>
            <a:r>
              <a:rPr kumimoji="1" lang="ja-JP" altLang="en-US" sz="2800" dirty="0" smtClean="0"/>
              <a:t>で</a:t>
            </a:r>
            <a:endParaRPr kumimoji="1" lang="en-US" altLang="ja-JP" sz="2800" dirty="0" smtClean="0"/>
          </a:p>
          <a:p>
            <a:pPr>
              <a:lnSpc>
                <a:spcPct val="150000"/>
              </a:lnSpc>
            </a:pPr>
            <a:r>
              <a:rPr kumimoji="1" lang="ja-JP" altLang="en-US" sz="2800" dirty="0" smtClean="0"/>
              <a:t>ほぼ頭打ち</a:t>
            </a:r>
            <a:endParaRPr kumimoji="1" lang="ja-JP" altLang="en-US" sz="2800" dirty="0"/>
          </a:p>
        </p:txBody>
      </p:sp>
      <p:sp>
        <p:nvSpPr>
          <p:cNvPr id="3" name="スライド番号プレースホルダー 2"/>
          <p:cNvSpPr>
            <a:spLocks noGrp="1"/>
          </p:cNvSpPr>
          <p:nvPr>
            <p:ph type="sldNum" sz="quarter" idx="12"/>
          </p:nvPr>
        </p:nvSpPr>
        <p:spPr/>
        <p:txBody>
          <a:bodyPr/>
          <a:lstStyle/>
          <a:p>
            <a:fld id="{6610F142-3F0F-4891-85ED-B3DFF9789FC8}" type="slidenum">
              <a:rPr kumimoji="1" lang="ja-JP" altLang="en-US" smtClean="0"/>
              <a:t>8</a:t>
            </a:fld>
            <a:endParaRPr kumimoji="1" lang="ja-JP" altLang="en-US"/>
          </a:p>
        </p:txBody>
      </p:sp>
    </p:spTree>
    <p:extLst>
      <p:ext uri="{BB962C8B-B14F-4D97-AF65-F5344CB8AC3E}">
        <p14:creationId xmlns:p14="http://schemas.microsoft.com/office/powerpoint/2010/main" val="9991061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
            </a:r>
            <a:br>
              <a:rPr lang="en-US" altLang="ja-JP" dirty="0" smtClean="0"/>
            </a:br>
            <a:r>
              <a:rPr lang="en-US" altLang="ja-JP" dirty="0" smtClean="0"/>
              <a:t>(Scan</a:t>
            </a:r>
            <a:r>
              <a:rPr lang="ja-JP" altLang="en-US" dirty="0" smtClean="0"/>
              <a:t>→</a:t>
            </a:r>
            <a:r>
              <a:rPr lang="en-US" altLang="ja-JP" dirty="0" smtClean="0"/>
              <a:t>Map)</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80</a:t>
            </a:fld>
            <a:endParaRPr kumimoji="1" lang="ja-JP" altLang="en-US"/>
          </a:p>
        </p:txBody>
      </p:sp>
      <p:sp>
        <p:nvSpPr>
          <p:cNvPr id="5" name="正方形/長方形 4"/>
          <p:cNvSpPr/>
          <p:nvPr/>
        </p:nvSpPr>
        <p:spPr>
          <a:xfrm>
            <a:off x="4753472" y="719237"/>
            <a:ext cx="7438528" cy="5078313"/>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iirfilter2(</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808080"/>
                </a:solidFill>
                <a:highlight>
                  <a:srgbClr val="FFFFFF"/>
                </a:highlight>
                <a:latin typeface="+mn-ea"/>
              </a:rPr>
              <a:t>src</a:t>
            </a:r>
            <a:r>
              <a:rPr lang="en-US" altLang="ja-JP" dirty="0" err="1" smtClean="0">
                <a:solidFill>
                  <a:srgbClr val="000000"/>
                </a:solidFill>
                <a:highlight>
                  <a:srgbClr val="FFFFFF"/>
                </a:highlight>
                <a:latin typeface="+mn-ea"/>
              </a:rPr>
              <a:t>,srct</a:t>
            </a:r>
            <a:r>
              <a:rPr lang="en-US" altLang="ja-JP" dirty="0" smtClean="0">
                <a:solidFill>
                  <a:srgbClr val="000000"/>
                </a:solidFill>
                <a:highlight>
                  <a:srgbClr val="FFFFFF"/>
                </a:highlight>
                <a:latin typeface="+mn-ea"/>
              </a:rPr>
              <a:t>);</a:t>
            </a:r>
          </a:p>
          <a:p>
            <a:pPr lvl="1"/>
            <a:r>
              <a:rPr lang="en-US" altLang="ja-JP" dirty="0" smtClean="0">
                <a:solidFill>
                  <a:srgbClr val="0000FF"/>
                </a:solidFill>
                <a:highlight>
                  <a:srgbClr val="FFFFFF"/>
                </a:highlight>
                <a:latin typeface="+mn-ea"/>
              </a:rPr>
              <a:t>float</a:t>
            </a:r>
            <a:r>
              <a:rPr lang="en-US" altLang="ja-JP" dirty="0" smtClean="0">
                <a:solidFill>
                  <a:srgbClr val="000000"/>
                </a:solidFill>
                <a:highlight>
                  <a:srgbClr val="FFFFFF"/>
                </a:highlight>
                <a:latin typeface="+mn-ea"/>
              </a:rPr>
              <a:t> </a:t>
            </a:r>
            <a:r>
              <a:rPr lang="en-US" altLang="ja-JP" dirty="0" err="1" smtClean="0">
                <a:solidFill>
                  <a:srgbClr val="000000"/>
                </a:solidFill>
                <a:highlight>
                  <a:srgbClr val="FFFFFF"/>
                </a:highlight>
                <a:latin typeface="+mn-ea"/>
              </a:rPr>
              <a:t>ia</a:t>
            </a:r>
            <a:r>
              <a:rPr lang="en-US" altLang="ja-JP" dirty="0" smtClean="0">
                <a:solidFill>
                  <a:srgbClr val="000000"/>
                </a:solidFill>
                <a:highlight>
                  <a:srgbClr val="FFFFFF"/>
                </a:highlight>
                <a:latin typeface="+mn-ea"/>
              </a:rPr>
              <a:t> = 1.0f-</a:t>
            </a:r>
            <a:r>
              <a:rPr lang="en-US" altLang="ja-JP" dirty="0" smtClean="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*i+j+0]=</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+0</a:t>
            </a:r>
            <a:r>
              <a:rPr lang="pl-PL" altLang="ja-JP" dirty="0">
                <a:solidFill>
                  <a:srgbClr val="000000"/>
                </a:solidFill>
                <a:highlight>
                  <a:srgbClr val="FFFFFF"/>
                </a:highlight>
                <a:latin typeface="+mn-ea"/>
              </a:rPr>
              <a:t>)];</a:t>
            </a:r>
          </a:p>
          <a:p>
            <a:pPr lvl="2"/>
            <a:r>
              <a:rPr lang="en-US" altLang="ja-JP" dirty="0" smtClean="0">
                <a:solidFill>
                  <a:srgbClr val="000000"/>
                </a:solidFill>
                <a:highlight>
                  <a:srgbClr val="FFFFFF"/>
                </a:highlight>
                <a:latin typeface="+mn-ea"/>
              </a:rPr>
              <a:t>s</a:t>
            </a:r>
            <a:r>
              <a:rPr lang="pl-PL" altLang="ja-JP" dirty="0" smtClean="0">
                <a:solidFill>
                  <a:srgbClr val="000000"/>
                </a:solidFill>
                <a:highlight>
                  <a:srgbClr val="FFFFFF"/>
                </a:highlight>
                <a:latin typeface="+mn-ea"/>
              </a:rPr>
              <a:t>rct[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*i+j+1</a:t>
            </a:r>
            <a:r>
              <a:rPr lang="pl-PL" altLang="ja-JP" dirty="0">
                <a:solidFill>
                  <a:srgbClr val="000000"/>
                </a:solidFill>
                <a:highlight>
                  <a:srgbClr val="FFFFFF"/>
                </a:highlight>
                <a:latin typeface="+mn-ea"/>
              </a:rPr>
              <a:t>]=</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+1</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*i+j+2]=</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+2</a:t>
            </a:r>
            <a:r>
              <a:rPr lang="pl-PL" altLang="ja-JP" dirty="0">
                <a:solidFill>
                  <a:srgbClr val="000000"/>
                </a:solidFill>
                <a:highlight>
                  <a:srgbClr val="FFFFFF"/>
                </a:highlight>
                <a:latin typeface="+mn-ea"/>
              </a:rPr>
              <a:t>)];</a:t>
            </a:r>
          </a:p>
          <a:p>
            <a:pPr lvl="2"/>
            <a:r>
              <a:rPr lang="pl-PL" altLang="ja-JP" dirty="0">
                <a:solidFill>
                  <a:srgbClr val="000000"/>
                </a:solidFill>
                <a:highlight>
                  <a:srgbClr val="FFFFFF"/>
                </a:highlight>
                <a:latin typeface="+mn-ea"/>
              </a:rPr>
              <a:t>srct[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*i+j+3]=</a:t>
            </a:r>
            <a:r>
              <a:rPr lang="pl-PL" altLang="ja-JP" dirty="0" smtClean="0">
                <a:solidFill>
                  <a:srgbClr val="808080"/>
                </a:solidFill>
                <a:highlight>
                  <a:srgbClr val="FFFFFF"/>
                </a:highlight>
                <a:latin typeface="+mn-ea"/>
              </a:rPr>
              <a:t>a</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src</a:t>
            </a:r>
            <a:r>
              <a:rPr lang="pl-PL" altLang="ja-JP" dirty="0" smtClean="0">
                <a:solidFill>
                  <a:srgbClr val="000000"/>
                </a:solidFill>
                <a:highlight>
                  <a:srgbClr val="FFFFFF"/>
                </a:highlight>
                <a:latin typeface="+mn-ea"/>
              </a:rPr>
              <a:t>[</a:t>
            </a:r>
            <a:r>
              <a:rPr lang="pl-PL" altLang="ja-JP" dirty="0" smtClean="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 </a:t>
            </a:r>
            <a:r>
              <a:rPr lang="pl-PL" altLang="ja-JP" dirty="0">
                <a:solidFill>
                  <a:srgbClr val="000000"/>
                </a:solidFill>
                <a:highlight>
                  <a:srgbClr val="FFFFFF"/>
                </a:highlight>
                <a:latin typeface="+mn-ea"/>
              </a:rPr>
              <a:t>+ ia* srct[</a:t>
            </a:r>
            <a:r>
              <a:rPr lang="pl-PL" altLang="ja-JP" dirty="0">
                <a:solidFill>
                  <a:srgbClr val="808080"/>
                </a:solidFill>
                <a:highlight>
                  <a:srgbClr val="FFFFFF"/>
                </a:highlight>
                <a:latin typeface="+mn-ea"/>
              </a:rPr>
              <a:t>w</a:t>
            </a:r>
            <a:r>
              <a:rPr lang="pl-PL" altLang="ja-JP" dirty="0" smtClean="0">
                <a:solidFill>
                  <a:srgbClr val="000000"/>
                </a:solidFill>
                <a:highlight>
                  <a:srgbClr val="FFFFFF"/>
                </a:highlight>
                <a:latin typeface="+mn-ea"/>
              </a:rPr>
              <a:t>*(</a:t>
            </a:r>
            <a:r>
              <a:rPr lang="en-US" altLang="ja-JP" dirty="0" err="1" smtClean="0">
                <a:solidFill>
                  <a:srgbClr val="000000"/>
                </a:solidFill>
                <a:highlight>
                  <a:srgbClr val="FFFFFF"/>
                </a:highlight>
                <a:latin typeface="+mn-ea"/>
              </a:rPr>
              <a:t>i</a:t>
            </a:r>
            <a:r>
              <a:rPr lang="pl-PL" altLang="ja-JP" dirty="0" smtClean="0">
                <a:solidFill>
                  <a:srgbClr val="000000"/>
                </a:solidFill>
                <a:highlight>
                  <a:srgbClr val="FFFFFF"/>
                </a:highlight>
                <a:latin typeface="+mn-ea"/>
              </a:rPr>
              <a:t>-1)+(</a:t>
            </a:r>
            <a:r>
              <a:rPr lang="en-US" altLang="ja-JP" dirty="0" smtClean="0">
                <a:solidFill>
                  <a:srgbClr val="000000"/>
                </a:solidFill>
                <a:highlight>
                  <a:srgbClr val="FFFFFF"/>
                </a:highlight>
                <a:latin typeface="+mn-ea"/>
              </a:rPr>
              <a:t>j</a:t>
            </a:r>
            <a:r>
              <a:rPr lang="pl-PL" altLang="ja-JP" dirty="0" smtClean="0">
                <a:solidFill>
                  <a:srgbClr val="000000"/>
                </a:solidFill>
                <a:highlight>
                  <a:srgbClr val="FFFFFF"/>
                </a:highlight>
                <a:latin typeface="+mn-ea"/>
              </a:rPr>
              <a:t>+3</a:t>
            </a:r>
            <a:r>
              <a:rPr lang="pl-PL" altLang="ja-JP" dirty="0">
                <a:solidFill>
                  <a:srgbClr val="000000"/>
                </a:solidFill>
                <a:highlight>
                  <a:srgbClr val="FFFFFF"/>
                </a:highlight>
                <a:latin typeface="+mn-ea"/>
              </a:rPr>
              <a:t>)];</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smtClean="0">
                <a:solidFill>
                  <a:srgbClr val="000000"/>
                </a:solidFill>
                <a:highlight>
                  <a:srgbClr val="FFFFFF"/>
                </a:highlight>
                <a:latin typeface="+mn-ea"/>
              </a:rPr>
              <a:t>transpose(</a:t>
            </a:r>
            <a:r>
              <a:rPr lang="en-US" altLang="ja-JP" dirty="0" err="1" smtClean="0">
                <a:solidFill>
                  <a:srgbClr val="000000"/>
                </a:solidFill>
                <a:highlight>
                  <a:srgbClr val="FFFFFF"/>
                </a:highlight>
                <a:latin typeface="+mn-ea"/>
              </a:rPr>
              <a:t>srct,</a:t>
            </a:r>
            <a:r>
              <a:rPr lang="en-US" altLang="ja-JP" dirty="0" err="1" smtClean="0">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grpSp>
        <p:nvGrpSpPr>
          <p:cNvPr id="16" name="グループ化 15"/>
          <p:cNvGrpSpPr/>
          <p:nvPr/>
        </p:nvGrpSpPr>
        <p:grpSpPr>
          <a:xfrm>
            <a:off x="238789" y="1546870"/>
            <a:ext cx="4267200" cy="2479030"/>
            <a:chOff x="279400" y="1470670"/>
            <a:chExt cx="4267200" cy="2479030"/>
          </a:xfrm>
        </p:grpSpPr>
        <p:sp>
          <p:nvSpPr>
            <p:cNvPr id="6" name="正方形/長方形 5"/>
            <p:cNvSpPr/>
            <p:nvPr/>
          </p:nvSpPr>
          <p:spPr>
            <a:xfrm>
              <a:off x="279400" y="1886694"/>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279400" y="2366491"/>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79400" y="2878782"/>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79400" y="3371179"/>
              <a:ext cx="4267200"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794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8001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3208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a:off x="1841500" y="1470670"/>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 name="円弧 13"/>
          <p:cNvSpPr/>
          <p:nvPr/>
        </p:nvSpPr>
        <p:spPr>
          <a:xfrm rot="2536949">
            <a:off x="2919715" y="3945199"/>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p:cNvSpPr txBox="1"/>
          <p:nvPr/>
        </p:nvSpPr>
        <p:spPr>
          <a:xfrm>
            <a:off x="3859658" y="4342884"/>
            <a:ext cx="646331" cy="369332"/>
          </a:xfrm>
          <a:prstGeom prst="rect">
            <a:avLst/>
          </a:prstGeom>
          <a:noFill/>
        </p:spPr>
        <p:txBody>
          <a:bodyPr wrap="none" rtlCol="0">
            <a:spAutoFit/>
          </a:bodyPr>
          <a:lstStyle/>
          <a:p>
            <a:r>
              <a:rPr kumimoji="1" lang="ja-JP" altLang="en-US" dirty="0" smtClean="0"/>
              <a:t>転置</a:t>
            </a:r>
            <a:endParaRPr kumimoji="1" lang="ja-JP" altLang="en-US" dirty="0"/>
          </a:p>
        </p:txBody>
      </p:sp>
      <p:sp>
        <p:nvSpPr>
          <p:cNvPr id="18" name="正方形/長方形 17"/>
          <p:cNvSpPr/>
          <p:nvPr/>
        </p:nvSpPr>
        <p:spPr>
          <a:xfrm rot="5400000">
            <a:off x="1128340"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rot="5400000">
            <a:off x="648543"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rot="5400000">
            <a:off x="136252"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rot="5400000">
            <a:off x="-356145" y="5355010"/>
            <a:ext cx="2498725" cy="386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rot="5400000">
            <a:off x="1518915" y="32880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p:cNvSpPr/>
          <p:nvPr/>
        </p:nvSpPr>
        <p:spPr>
          <a:xfrm rot="5400000">
            <a:off x="1518915" y="38087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p:cNvSpPr/>
          <p:nvPr/>
        </p:nvSpPr>
        <p:spPr>
          <a:xfrm rot="5400000">
            <a:off x="1518915" y="43294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p:cNvSpPr/>
          <p:nvPr/>
        </p:nvSpPr>
        <p:spPr>
          <a:xfrm rot="5400000">
            <a:off x="1518915" y="4850135"/>
            <a:ext cx="457200" cy="2479030"/>
          </a:xfrm>
          <a:prstGeom prst="round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931415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IIR</a:t>
            </a:r>
            <a:r>
              <a:rPr lang="ja-JP" altLang="en-US" dirty="0" smtClean="0"/>
              <a:t>フィルタ</a:t>
            </a:r>
            <a:r>
              <a:rPr lang="en-US" altLang="ja-JP" dirty="0" smtClean="0"/>
              <a:t>(Scan)</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81</a:t>
            </a:fld>
            <a:endParaRPr kumimoji="1" lang="ja-JP" altLang="en-US"/>
          </a:p>
        </p:txBody>
      </p:sp>
      <p:sp>
        <p:nvSpPr>
          <p:cNvPr id="3" name="テキスト ボックス 2"/>
          <p:cNvSpPr txBox="1"/>
          <p:nvPr/>
        </p:nvSpPr>
        <p:spPr>
          <a:xfrm>
            <a:off x="124493" y="2582614"/>
            <a:ext cx="5971507" cy="1692771"/>
          </a:xfrm>
          <a:prstGeom prst="rect">
            <a:avLst/>
          </a:prstGeom>
          <a:noFill/>
        </p:spPr>
        <p:txBody>
          <a:bodyPr wrap="none" rtlCol="0">
            <a:spAutoFit/>
          </a:bodyPr>
          <a:lstStyle/>
          <a:p>
            <a:r>
              <a:rPr kumimoji="1" lang="en-US" altLang="ja-JP" sz="2400" dirty="0" smtClean="0"/>
              <a:t>IIR</a:t>
            </a:r>
            <a:r>
              <a:rPr kumimoji="1" lang="ja-JP" altLang="en-US" sz="2400" dirty="0" smtClean="0"/>
              <a:t>フィルタを</a:t>
            </a:r>
            <a:r>
              <a:rPr kumimoji="1" lang="en-US" altLang="ja-JP" sz="2400" dirty="0" smtClean="0"/>
              <a:t>Scan</a:t>
            </a:r>
            <a:r>
              <a:rPr kumimoji="1" lang="ja-JP" altLang="en-US" sz="2400" dirty="0" smtClean="0"/>
              <a:t>の形で表現すると</a:t>
            </a:r>
            <a:endParaRPr kumimoji="1" lang="en-US" altLang="ja-JP" sz="2400" dirty="0" smtClean="0"/>
          </a:p>
          <a:p>
            <a:r>
              <a:rPr lang="ja-JP" altLang="en-US" sz="2400" dirty="0" smtClean="0"/>
              <a:t>並列化しないほうが速いほ</a:t>
            </a:r>
            <a:r>
              <a:rPr lang="ja-JP" altLang="en-US" sz="2400" dirty="0"/>
              <a:t>ど</a:t>
            </a:r>
            <a:r>
              <a:rPr lang="ja-JP" altLang="en-US" sz="2400" dirty="0" smtClean="0"/>
              <a:t>のコスト</a:t>
            </a:r>
            <a:endParaRPr kumimoji="1" lang="en-US" altLang="ja-JP" sz="2400" dirty="0"/>
          </a:p>
          <a:p>
            <a:endParaRPr lang="en-US" altLang="ja-JP" sz="2800" b="1" dirty="0" smtClean="0"/>
          </a:p>
          <a:p>
            <a:r>
              <a:rPr kumimoji="1" lang="ja-JP" altLang="en-US" sz="2800" b="1" dirty="0" smtClean="0"/>
              <a:t>転置することで</a:t>
            </a:r>
            <a:r>
              <a:rPr kumimoji="1" lang="en-US" altLang="ja-JP" sz="2800" b="1" dirty="0" smtClean="0">
                <a:solidFill>
                  <a:srgbClr val="FF3300"/>
                </a:solidFill>
              </a:rPr>
              <a:t>Map</a:t>
            </a:r>
            <a:r>
              <a:rPr kumimoji="1" lang="ja-JP" altLang="en-US" sz="2800" b="1" dirty="0" smtClean="0"/>
              <a:t>の形に変形する</a:t>
            </a:r>
            <a:endParaRPr kumimoji="1" lang="ja-JP" altLang="en-US" sz="2800" b="1" dirty="0"/>
          </a:p>
        </p:txBody>
      </p:sp>
      <p:sp>
        <p:nvSpPr>
          <p:cNvPr id="17" name="正方形/長方形 16"/>
          <p:cNvSpPr/>
          <p:nvPr/>
        </p:nvSpPr>
        <p:spPr>
          <a:xfrm>
            <a:off x="5257800" y="52843"/>
            <a:ext cx="6896100" cy="6186309"/>
          </a:xfrm>
          <a:prstGeom prst="rect">
            <a:avLst/>
          </a:prstGeom>
        </p:spPr>
        <p:txBody>
          <a:bodyPr wrap="square">
            <a:spAutoFit/>
          </a:bodyPr>
          <a:lstStyle/>
          <a:p>
            <a:r>
              <a:rPr lang="en-US" altLang="ja-JP" dirty="0">
                <a:solidFill>
                  <a:srgbClr val="0000FF"/>
                </a:solidFill>
                <a:highlight>
                  <a:srgbClr val="FFFFFF"/>
                </a:highlight>
                <a:latin typeface="+mn-ea"/>
              </a:rPr>
              <a:t>void</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iirfilter_sse</a:t>
            </a:r>
            <a:r>
              <a:rPr lang="en-US" altLang="ja-JP" dirty="0">
                <a:solidFill>
                  <a:srgbClr val="000000"/>
                </a:solidFill>
                <a:highlight>
                  <a:srgbClr val="FFFFFF"/>
                </a:highlight>
                <a:latin typeface="+mn-ea"/>
              </a:rPr>
              <a:t>(</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 </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 = </a:t>
            </a:r>
            <a:r>
              <a:rPr lang="en-US" altLang="ja-JP" dirty="0">
                <a:solidFill>
                  <a:srgbClr val="0000FF"/>
                </a:solidFill>
                <a:highlight>
                  <a:srgbClr val="FFFFFF"/>
                </a:highlight>
                <a:latin typeface="+mn-ea"/>
              </a:rPr>
              <a:t>new</a:t>
            </a:r>
            <a:r>
              <a:rPr lang="en-US" altLang="ja-JP" dirty="0">
                <a:solidFill>
                  <a:srgbClr val="000000"/>
                </a:solidFill>
                <a:highlight>
                  <a:srgbClr val="FFFFFF"/>
                </a:highlight>
                <a:latin typeface="+mn-ea"/>
              </a:rPr>
              <a:t> </a:t>
            </a:r>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808080"/>
                </a:solidFill>
                <a:highlight>
                  <a:srgbClr val="FFFFFF"/>
                </a:highlight>
                <a:latin typeface="+mn-ea"/>
              </a:rPr>
              <a:t>src</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float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 = 1.0f-</a:t>
            </a:r>
            <a:r>
              <a:rPr lang="en-US" altLang="ja-JP" dirty="0">
                <a:solidFill>
                  <a:srgbClr val="808080"/>
                </a:solidFill>
                <a:highlight>
                  <a:srgbClr val="FFFFFF"/>
                </a:highlight>
                <a:latin typeface="+mn-ea"/>
              </a:rPr>
              <a:t>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ma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a</a:t>
            </a:r>
            <a:r>
              <a:rPr lang="en-US" altLang="ja-JP" dirty="0">
                <a:solidFill>
                  <a:srgbClr val="000000"/>
                </a:solidFill>
                <a:highlight>
                  <a:srgbClr val="FFFFFF"/>
                </a:highlight>
                <a:latin typeface="+mn-ea"/>
              </a:rPr>
              <a:t>);</a:t>
            </a:r>
          </a:p>
          <a:p>
            <a:pPr lvl="1"/>
            <a:r>
              <a:rPr lang="en-US" altLang="ja-JP" dirty="0" err="1">
                <a:solidFill>
                  <a:srgbClr val="0000FF"/>
                </a:solidFill>
                <a:highlight>
                  <a:srgbClr val="FFFFFF"/>
                </a:highlight>
                <a:latin typeface="+mn-ea"/>
              </a:rPr>
              <a:t>const</a:t>
            </a:r>
            <a:r>
              <a:rPr lang="en-US" altLang="ja-JP" dirty="0">
                <a:solidFill>
                  <a:srgbClr val="000000"/>
                </a:solidFill>
                <a:highlight>
                  <a:srgbClr val="FFFFFF"/>
                </a:highlight>
                <a:latin typeface="+mn-ea"/>
              </a:rPr>
              <a:t> </a:t>
            </a:r>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mia</a:t>
            </a:r>
            <a:r>
              <a:rPr lang="en-US" altLang="ja-JP" dirty="0">
                <a:solidFill>
                  <a:srgbClr val="000000"/>
                </a:solidFill>
                <a:highlight>
                  <a:srgbClr val="FFFFFF"/>
                </a:highlight>
                <a:latin typeface="+mn-ea"/>
              </a:rPr>
              <a:t> = </a:t>
            </a:r>
            <a:r>
              <a:rPr lang="en-US" altLang="ja-JP" dirty="0">
                <a:solidFill>
                  <a:srgbClr val="6F008A"/>
                </a:solidFill>
                <a:highlight>
                  <a:srgbClr val="FFFFFF"/>
                </a:highlight>
                <a:latin typeface="+mn-ea"/>
              </a:rPr>
              <a:t>_mm_set1_ps</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ia</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i</a:t>
            </a:r>
            <a:r>
              <a:rPr lang="en-US" altLang="ja-JP" dirty="0">
                <a:solidFill>
                  <a:srgbClr val="000000"/>
                </a:solidFill>
                <a:highlight>
                  <a:srgbClr val="FFFFFF"/>
                </a:highlight>
                <a:latin typeface="+mn-ea"/>
              </a:rPr>
              <a:t>=1;i&lt;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-1;i++)</a:t>
            </a:r>
          </a:p>
          <a:p>
            <a:pPr lvl="1"/>
            <a:r>
              <a:rPr lang="en-US" altLang="ja-JP" dirty="0">
                <a:solidFill>
                  <a:srgbClr val="000000"/>
                </a:solidFill>
                <a:highlight>
                  <a:srgbClr val="FFFFFF"/>
                </a:highlight>
                <a:latin typeface="+mn-ea"/>
              </a:rPr>
              <a:t>{</a:t>
            </a:r>
          </a:p>
          <a:p>
            <a:pPr lvl="2"/>
            <a:r>
              <a:rPr lang="en-US" altLang="ja-JP" dirty="0">
                <a:solidFill>
                  <a:srgbClr val="0000FF"/>
                </a:solidFill>
                <a:highlight>
                  <a:srgbClr val="FFFFFF"/>
                </a:highlight>
                <a:latin typeface="+mn-ea"/>
              </a:rPr>
              <a:t>for</a:t>
            </a:r>
            <a:r>
              <a:rPr lang="en-US" altLang="ja-JP" dirty="0">
                <a:solidFill>
                  <a:srgbClr val="000000"/>
                </a:solidFill>
                <a:highlight>
                  <a:srgbClr val="FFFFFF"/>
                </a:highlight>
                <a:latin typeface="+mn-ea"/>
              </a:rPr>
              <a:t>(</a:t>
            </a:r>
            <a:r>
              <a:rPr lang="en-US" altLang="ja-JP" dirty="0" err="1">
                <a:solidFill>
                  <a:srgbClr val="0000FF"/>
                </a:solidFill>
                <a:highlight>
                  <a:srgbClr val="FFFFFF"/>
                </a:highlight>
                <a:latin typeface="+mn-ea"/>
              </a:rPr>
              <a:t>int</a:t>
            </a:r>
            <a:r>
              <a:rPr lang="en-US" altLang="ja-JP" dirty="0">
                <a:solidFill>
                  <a:srgbClr val="000000"/>
                </a:solidFill>
                <a:highlight>
                  <a:srgbClr val="FFFFFF"/>
                </a:highlight>
                <a:latin typeface="+mn-ea"/>
              </a:rPr>
              <a:t> j=1;j&lt;</a:t>
            </a:r>
            <a:r>
              <a:rPr lang="en-US" altLang="ja-JP" dirty="0">
                <a:solidFill>
                  <a:srgbClr val="808080"/>
                </a:solidFill>
                <a:highlight>
                  <a:srgbClr val="FFFFFF"/>
                </a:highlight>
                <a:latin typeface="+mn-ea"/>
              </a:rPr>
              <a:t>h</a:t>
            </a:r>
            <a:r>
              <a:rPr lang="en-US" altLang="ja-JP" dirty="0">
                <a:solidFill>
                  <a:srgbClr val="000000"/>
                </a:solidFill>
                <a:highlight>
                  <a:srgbClr val="FFFFFF"/>
                </a:highlight>
                <a:latin typeface="+mn-ea"/>
              </a:rPr>
              <a:t>-1;j+=4)</a:t>
            </a:r>
          </a:p>
          <a:p>
            <a:pPr lvl="2"/>
            <a:r>
              <a:rPr lang="en-US" altLang="ja-JP" dirty="0">
                <a:solidFill>
                  <a:srgbClr val="000000"/>
                </a:solidFill>
                <a:highlight>
                  <a:srgbClr val="FFFFFF"/>
                </a:highlight>
                <a:latin typeface="+mn-ea"/>
              </a:rPr>
              <a:t>{</a:t>
            </a:r>
          </a:p>
          <a:p>
            <a:pPr lvl="2"/>
            <a:r>
              <a:rPr lang="en-US" altLang="ja-JP" dirty="0">
                <a:solidFill>
                  <a:srgbClr val="2B91AF"/>
                </a:solidFill>
                <a:highlight>
                  <a:srgbClr val="FFFFFF"/>
                </a:highlight>
                <a:latin typeface="+mn-ea"/>
              </a:rPr>
              <a:t>__m128</a:t>
            </a:r>
            <a:r>
              <a:rPr lang="en-US" altLang="ja-JP" dirty="0">
                <a:solidFill>
                  <a:srgbClr val="000000"/>
                </a:solidFill>
                <a:highlight>
                  <a:srgbClr val="FFFFFF"/>
                </a:highlight>
                <a:latin typeface="+mn-ea"/>
              </a:rPr>
              <a:t> ms0 =  _</a:t>
            </a:r>
            <a:r>
              <a:rPr lang="en-US" altLang="ja-JP" dirty="0" err="1">
                <a:solidFill>
                  <a:srgbClr val="000000"/>
                </a:solidFill>
                <a:highlight>
                  <a:srgbClr val="FFFFFF"/>
                </a:highlight>
                <a:latin typeface="+mn-ea"/>
              </a:rPr>
              <a:t>mm_loadu_ps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a:t>
            </a:r>
          </a:p>
          <a:p>
            <a:pPr lvl="2"/>
            <a:r>
              <a:rPr lang="pl-PL" altLang="ja-JP" dirty="0">
                <a:solidFill>
                  <a:srgbClr val="2B91AF"/>
                </a:solidFill>
                <a:highlight>
                  <a:srgbClr val="FFFFFF"/>
                </a:highlight>
                <a:latin typeface="+mn-ea"/>
              </a:rPr>
              <a:t>__m128</a:t>
            </a:r>
            <a:r>
              <a:rPr lang="pl-PL" altLang="ja-JP" dirty="0">
                <a:solidFill>
                  <a:srgbClr val="000000"/>
                </a:solidFill>
                <a:highlight>
                  <a:srgbClr val="FFFFFF"/>
                </a:highlight>
                <a:latin typeface="+mn-ea"/>
              </a:rPr>
              <a:t> ms1 =  _mm_loadu_ps(&amp;</a:t>
            </a:r>
            <a:r>
              <a:rPr lang="pl-PL" altLang="ja-JP" dirty="0">
                <a:solidFill>
                  <a:srgbClr val="808080"/>
                </a:solidFill>
                <a:highlight>
                  <a:srgbClr val="FFFFFF"/>
                </a:highlight>
                <a:latin typeface="+mn-ea"/>
              </a:rPr>
              <a:t>src</a:t>
            </a:r>
            <a:r>
              <a:rPr lang="pl-PL" altLang="ja-JP" dirty="0">
                <a:solidFill>
                  <a:srgbClr val="000000"/>
                </a:solidFill>
                <a:highlight>
                  <a:srgbClr val="FFFFFF"/>
                </a:highlight>
                <a:latin typeface="+mn-ea"/>
              </a:rPr>
              <a:t>[</a:t>
            </a:r>
            <a:r>
              <a:rPr lang="pl-PL" altLang="ja-JP" dirty="0">
                <a:solidFill>
                  <a:srgbClr val="808080"/>
                </a:solidFill>
                <a:highlight>
                  <a:srgbClr val="FFFFFF"/>
                </a:highlight>
                <a:latin typeface="+mn-ea"/>
              </a:rPr>
              <a:t>w</a:t>
            </a:r>
            <a:r>
              <a:rPr lang="pl-PL" altLang="ja-JP" dirty="0">
                <a:solidFill>
                  <a:srgbClr val="000000"/>
                </a:solidFill>
                <a:highlight>
                  <a:srgbClr val="FFFFFF"/>
                </a:highlight>
                <a:latin typeface="+mn-ea"/>
              </a:rPr>
              <a:t>*(i-1)+j</a:t>
            </a:r>
            <a:r>
              <a:rPr lang="pl-PL"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(ms0,ma);</a:t>
            </a:r>
          </a:p>
          <a:p>
            <a:pPr lvl="2"/>
            <a:r>
              <a:rPr lang="en-US" altLang="ja-JP" dirty="0">
                <a:solidFill>
                  <a:srgbClr val="000000"/>
                </a:solidFill>
                <a:highlight>
                  <a:srgbClr val="FFFFFF"/>
                </a:highlight>
                <a:latin typeface="+mn-ea"/>
              </a:rPr>
              <a:t>ms1 = _</a:t>
            </a:r>
            <a:r>
              <a:rPr lang="en-US" altLang="ja-JP" dirty="0" err="1">
                <a:solidFill>
                  <a:srgbClr val="000000"/>
                </a:solidFill>
                <a:highlight>
                  <a:srgbClr val="FFFFFF"/>
                </a:highlight>
                <a:latin typeface="+mn-ea"/>
              </a:rPr>
              <a:t>mm_mul_ps</a:t>
            </a:r>
            <a:r>
              <a:rPr lang="en-US" altLang="ja-JP" dirty="0">
                <a:solidFill>
                  <a:srgbClr val="000000"/>
                </a:solidFill>
                <a:highlight>
                  <a:srgbClr val="FFFFFF"/>
                </a:highlight>
                <a:latin typeface="+mn-ea"/>
              </a:rPr>
              <a:t>(ms1,mia</a:t>
            </a:r>
            <a:r>
              <a:rPr lang="en-US" altLang="ja-JP" dirty="0" smtClean="0">
                <a:solidFill>
                  <a:srgbClr val="000000"/>
                </a:solidFill>
                <a:highlight>
                  <a:srgbClr val="FFFFFF"/>
                </a:highlight>
                <a:latin typeface="+mn-ea"/>
              </a:rPr>
              <a:t>);</a:t>
            </a:r>
            <a:endParaRPr lang="ja-JP" altLang="en-US" dirty="0">
              <a:solidFill>
                <a:srgbClr val="000000"/>
              </a:solidFill>
              <a:highlight>
                <a:srgbClr val="FFFFFF"/>
              </a:highlight>
              <a:latin typeface="+mn-ea"/>
            </a:endParaRPr>
          </a:p>
          <a:p>
            <a:pPr lvl="2"/>
            <a:r>
              <a:rPr lang="en-US" altLang="ja-JP" dirty="0">
                <a:solidFill>
                  <a:srgbClr val="000000"/>
                </a:solidFill>
                <a:highlight>
                  <a:srgbClr val="FFFFFF"/>
                </a:highlight>
                <a:latin typeface="+mn-ea"/>
              </a:rPr>
              <a:t>ms0 = _</a:t>
            </a:r>
            <a:r>
              <a:rPr lang="en-US" altLang="ja-JP" dirty="0" err="1">
                <a:solidFill>
                  <a:srgbClr val="000000"/>
                </a:solidFill>
                <a:highlight>
                  <a:srgbClr val="FFFFFF"/>
                </a:highlight>
                <a:latin typeface="+mn-ea"/>
              </a:rPr>
              <a:t>mm_add_ps</a:t>
            </a:r>
            <a:r>
              <a:rPr lang="en-US" altLang="ja-JP" dirty="0">
                <a:solidFill>
                  <a:srgbClr val="000000"/>
                </a:solidFill>
                <a:highlight>
                  <a:srgbClr val="FFFFFF"/>
                </a:highlight>
                <a:latin typeface="+mn-ea"/>
              </a:rPr>
              <a:t>(ms0,ms1);</a:t>
            </a:r>
          </a:p>
          <a:p>
            <a:pPr lvl="2"/>
            <a:r>
              <a:rPr lang="en-US" altLang="ja-JP" dirty="0">
                <a:solidFill>
                  <a:srgbClr val="000000"/>
                </a:solidFill>
                <a:highlight>
                  <a:srgbClr val="FFFFFF"/>
                </a:highlight>
                <a:latin typeface="+mn-ea"/>
              </a:rPr>
              <a:t>_</a:t>
            </a:r>
            <a:r>
              <a:rPr lang="en-US" altLang="ja-JP" dirty="0" err="1">
                <a:solidFill>
                  <a:srgbClr val="000000"/>
                </a:solidFill>
                <a:highlight>
                  <a:srgbClr val="FFFFFF"/>
                </a:highlight>
                <a:latin typeface="+mn-ea"/>
              </a:rPr>
              <a:t>mm_storeu_ps</a:t>
            </a:r>
            <a:r>
              <a:rPr lang="en-US" altLang="ja-JP" dirty="0">
                <a:solidFill>
                  <a:srgbClr val="000000"/>
                </a:solidFill>
                <a:highlight>
                  <a:srgbClr val="FFFFFF"/>
                </a:highlight>
                <a:latin typeface="+mn-ea"/>
              </a:rPr>
              <a:t>(&amp;</a:t>
            </a:r>
            <a:r>
              <a:rPr lang="en-US" altLang="ja-JP" dirty="0" err="1">
                <a:solidFill>
                  <a:srgbClr val="808080"/>
                </a:solidFill>
                <a:highlight>
                  <a:srgbClr val="FFFFFF"/>
                </a:highlight>
                <a:latin typeface="+mn-ea"/>
              </a:rPr>
              <a:t>src</a:t>
            </a:r>
            <a:r>
              <a:rPr lang="en-US" altLang="ja-JP" dirty="0">
                <a:solidFill>
                  <a:srgbClr val="000000"/>
                </a:solidFill>
                <a:highlight>
                  <a:srgbClr val="FFFFFF"/>
                </a:highlight>
                <a:latin typeface="+mn-ea"/>
              </a:rPr>
              <a:t>[</a:t>
            </a:r>
            <a:r>
              <a:rPr lang="en-US" altLang="ja-JP" dirty="0">
                <a:solidFill>
                  <a:srgbClr val="808080"/>
                </a:solidFill>
                <a:highlight>
                  <a:srgbClr val="FFFFFF"/>
                </a:highlight>
                <a:latin typeface="+mn-ea"/>
              </a:rPr>
              <a:t>w</a:t>
            </a:r>
            <a:r>
              <a:rPr lang="en-US" altLang="ja-JP" dirty="0">
                <a:solidFill>
                  <a:srgbClr val="000000"/>
                </a:solidFill>
                <a:highlight>
                  <a:srgbClr val="FFFFFF"/>
                </a:highlight>
                <a:latin typeface="+mn-ea"/>
              </a:rPr>
              <a:t>*</a:t>
            </a:r>
            <a:r>
              <a:rPr lang="en-US" altLang="ja-JP" dirty="0" err="1">
                <a:solidFill>
                  <a:srgbClr val="000000"/>
                </a:solidFill>
                <a:highlight>
                  <a:srgbClr val="FFFFFF"/>
                </a:highlight>
                <a:latin typeface="+mn-ea"/>
              </a:rPr>
              <a:t>i+j</a:t>
            </a:r>
            <a:r>
              <a:rPr lang="en-US" altLang="ja-JP" dirty="0">
                <a:solidFill>
                  <a:srgbClr val="000000"/>
                </a:solidFill>
                <a:highlight>
                  <a:srgbClr val="FFFFFF"/>
                </a:highlight>
                <a:latin typeface="+mn-ea"/>
              </a:rPr>
              <a:t>],ms0);</a:t>
            </a:r>
          </a:p>
          <a:p>
            <a:pPr lvl="2"/>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a:t>
            </a:r>
          </a:p>
          <a:p>
            <a:pPr lvl="1"/>
            <a:r>
              <a:rPr lang="en-US" altLang="ja-JP" dirty="0">
                <a:solidFill>
                  <a:srgbClr val="000000"/>
                </a:solidFill>
                <a:highlight>
                  <a:srgbClr val="FFFFFF"/>
                </a:highlight>
                <a:latin typeface="+mn-ea"/>
              </a:rPr>
              <a:t>transpose(</a:t>
            </a:r>
            <a:r>
              <a:rPr lang="en-US" altLang="ja-JP" dirty="0" err="1">
                <a:solidFill>
                  <a:srgbClr val="000000"/>
                </a:solidFill>
                <a:highlight>
                  <a:srgbClr val="FFFFFF"/>
                </a:highlight>
                <a:latin typeface="+mn-ea"/>
              </a:rPr>
              <a:t>srct,</a:t>
            </a:r>
            <a:r>
              <a:rPr lang="en-US" altLang="ja-JP" dirty="0" err="1">
                <a:solidFill>
                  <a:srgbClr val="808080"/>
                </a:solidFill>
                <a:highlight>
                  <a:srgbClr val="FFFFFF"/>
                </a:highlight>
                <a:latin typeface="+mn-ea"/>
              </a:rPr>
              <a:t>dest</a:t>
            </a:r>
            <a:r>
              <a:rPr lang="en-US" altLang="ja-JP" dirty="0">
                <a:solidFill>
                  <a:srgbClr val="000000"/>
                </a:solidFill>
                <a:highlight>
                  <a:srgbClr val="FFFFFF"/>
                </a:highlight>
                <a:latin typeface="+mn-ea"/>
              </a:rPr>
              <a:t>);</a:t>
            </a:r>
          </a:p>
          <a:p>
            <a:pPr lvl="1"/>
            <a:r>
              <a:rPr lang="en-US" altLang="ja-JP" dirty="0">
                <a:solidFill>
                  <a:srgbClr val="0000FF"/>
                </a:solidFill>
                <a:highlight>
                  <a:srgbClr val="FFFFFF"/>
                </a:highlight>
                <a:latin typeface="+mn-ea"/>
              </a:rPr>
              <a:t>delete</a:t>
            </a:r>
            <a:r>
              <a:rPr lang="en-US" altLang="ja-JP" dirty="0">
                <a:solidFill>
                  <a:srgbClr val="000000"/>
                </a:solidFill>
                <a:highlight>
                  <a:srgbClr val="FFFFFF"/>
                </a:highlight>
                <a:latin typeface="+mn-ea"/>
              </a:rPr>
              <a:t>[] </a:t>
            </a:r>
            <a:r>
              <a:rPr lang="en-US" altLang="ja-JP" dirty="0" err="1">
                <a:solidFill>
                  <a:srgbClr val="000000"/>
                </a:solidFill>
                <a:highlight>
                  <a:srgbClr val="FFFFFF"/>
                </a:highlight>
                <a:latin typeface="+mn-ea"/>
              </a:rPr>
              <a:t>srct</a:t>
            </a:r>
            <a:r>
              <a:rPr lang="en-US" altLang="ja-JP" dirty="0">
                <a:solidFill>
                  <a:srgbClr val="000000"/>
                </a:solidFill>
                <a:highlight>
                  <a:srgbClr val="FFFFFF"/>
                </a:highlight>
                <a:latin typeface="+mn-ea"/>
              </a:rPr>
              <a:t>;</a:t>
            </a:r>
          </a:p>
          <a:p>
            <a:r>
              <a:rPr lang="en-US" altLang="ja-JP" dirty="0">
                <a:solidFill>
                  <a:srgbClr val="000000"/>
                </a:solidFill>
                <a:highlight>
                  <a:srgbClr val="FFFFFF"/>
                </a:highlight>
                <a:latin typeface="+mn-ea"/>
              </a:rPr>
              <a:t>}</a:t>
            </a:r>
            <a:endParaRPr lang="ja-JP" altLang="en-US" dirty="0">
              <a:latin typeface="+mn-ea"/>
            </a:endParaRPr>
          </a:p>
        </p:txBody>
      </p:sp>
    </p:spTree>
    <p:extLst>
      <p:ext uri="{BB962C8B-B14F-4D97-AF65-F5344CB8AC3E}">
        <p14:creationId xmlns:p14="http://schemas.microsoft.com/office/powerpoint/2010/main" val="26815362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のデメリット</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spcAft>
                <a:spcPts val="600"/>
              </a:spcAft>
              <a:buNone/>
            </a:pPr>
            <a:r>
              <a:rPr lang="ja-JP" altLang="en-US" sz="3200" b="1" dirty="0"/>
              <a:t>ひとつの命令で複数のデータを一気に処理</a:t>
            </a:r>
            <a:r>
              <a:rPr lang="ja-JP" altLang="en-US" sz="3200" b="1" dirty="0" smtClean="0"/>
              <a:t>可能</a:t>
            </a:r>
            <a:r>
              <a:rPr lang="en-US" altLang="ja-JP" sz="3200" b="1" dirty="0" smtClean="0"/>
              <a:t/>
            </a:r>
            <a:br>
              <a:rPr lang="en-US" altLang="ja-JP" sz="3200" b="1" dirty="0" smtClean="0"/>
            </a:br>
            <a:r>
              <a:rPr lang="ja-JP" altLang="en-US" sz="3200" b="1" dirty="0" smtClean="0"/>
              <a:t>言い換えれば，</a:t>
            </a:r>
            <a:endParaRPr lang="en-US" altLang="ja-JP" b="1" dirty="0" smtClean="0"/>
          </a:p>
          <a:p>
            <a:pPr>
              <a:spcAft>
                <a:spcPts val="600"/>
              </a:spcAft>
            </a:pPr>
            <a:r>
              <a:rPr lang="ja-JP" altLang="en-US" dirty="0">
                <a:solidFill>
                  <a:srgbClr val="FF3300"/>
                </a:solidFill>
              </a:rPr>
              <a:t>要素の移動が煩雑</a:t>
            </a:r>
            <a:endParaRPr lang="en-US" altLang="ja-JP" dirty="0">
              <a:solidFill>
                <a:srgbClr val="FF3300"/>
              </a:solidFill>
            </a:endParaRPr>
          </a:p>
          <a:p>
            <a:pPr marL="457200" lvl="1" indent="0">
              <a:spcAft>
                <a:spcPts val="600"/>
              </a:spcAft>
              <a:buNone/>
            </a:pPr>
            <a:r>
              <a:rPr lang="ja-JP" altLang="en-US" dirty="0"/>
              <a:t>複数の命令を発行して移動する必要が</a:t>
            </a:r>
            <a:r>
              <a:rPr lang="ja-JP" altLang="en-US" dirty="0" smtClean="0"/>
              <a:t>ある</a:t>
            </a:r>
            <a:endParaRPr lang="en-US" altLang="ja-JP" dirty="0" smtClean="0"/>
          </a:p>
          <a:p>
            <a:pPr>
              <a:spcAft>
                <a:spcPts val="600"/>
              </a:spcAft>
            </a:pPr>
            <a:r>
              <a:rPr lang="ja-JP" altLang="en-US" dirty="0" smtClean="0"/>
              <a:t>要素毎の命令が出来ない</a:t>
            </a:r>
            <a:endParaRPr lang="en-US" altLang="ja-JP" dirty="0" smtClean="0"/>
          </a:p>
          <a:p>
            <a:pPr marL="457200" lvl="1" indent="0">
              <a:spcAft>
                <a:spcPts val="600"/>
              </a:spcAft>
              <a:buNone/>
            </a:pPr>
            <a:r>
              <a:rPr lang="en-US" altLang="ja-JP" dirty="0"/>
              <a:t>2</a:t>
            </a:r>
            <a:r>
              <a:rPr lang="ja-JP" altLang="en-US" dirty="0" smtClean="0"/>
              <a:t>度実行してブレンドすることで可能</a:t>
            </a:r>
            <a:r>
              <a:rPr lang="en-US" altLang="ja-JP" dirty="0" smtClean="0"/>
              <a:t>	</a:t>
            </a:r>
          </a:p>
          <a:p>
            <a:pPr>
              <a:spcAft>
                <a:spcPts val="600"/>
              </a:spcAft>
            </a:pPr>
            <a:r>
              <a:rPr lang="ja-JP" altLang="en-US" dirty="0" smtClean="0"/>
              <a:t>要素間の命令の効率が悪い</a:t>
            </a:r>
            <a:endParaRPr lang="en-US" altLang="ja-JP" dirty="0" smtClean="0"/>
          </a:p>
          <a:p>
            <a:pPr marL="457200" lvl="1" indent="0">
              <a:spcAft>
                <a:spcPts val="600"/>
              </a:spcAft>
              <a:buNone/>
            </a:pPr>
            <a:r>
              <a:rPr lang="en-US" altLang="ja-JP" dirty="0" err="1"/>
              <a:t>h</a:t>
            </a:r>
            <a:r>
              <a:rPr kumimoji="1" lang="en-US" altLang="ja-JP" dirty="0" err="1" smtClean="0"/>
              <a:t>add</a:t>
            </a:r>
            <a:r>
              <a:rPr kumimoji="1" lang="ja-JP" altLang="en-US" dirty="0" smtClean="0"/>
              <a:t>（要素間を足して出力）など，簡単な命令ならある</a:t>
            </a:r>
            <a:endParaRPr kumimoji="1" lang="en-US" altLang="ja-JP" dirty="0" smtClean="0"/>
          </a:p>
          <a:p>
            <a:pPr marL="457200" lvl="1" indent="0">
              <a:spcAft>
                <a:spcPts val="600"/>
              </a:spcAft>
              <a:buNone/>
            </a:pPr>
            <a:endParaRPr lang="en-US" altLang="ja-JP"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82</a:t>
            </a:fld>
            <a:endParaRPr kumimoji="1" lang="ja-JP" altLang="en-US"/>
          </a:p>
        </p:txBody>
      </p:sp>
    </p:spTree>
    <p:extLst>
      <p:ext uri="{BB962C8B-B14F-4D97-AF65-F5344CB8AC3E}">
        <p14:creationId xmlns:p14="http://schemas.microsoft.com/office/powerpoint/2010/main" val="19712784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各要素</a:t>
            </a:r>
            <a:r>
              <a:rPr lang="ja-JP" altLang="en-US" dirty="0" smtClean="0"/>
              <a:t>を</a:t>
            </a:r>
            <a:r>
              <a:rPr lang="ja-JP" altLang="en-US" dirty="0"/>
              <a:t>移動</a:t>
            </a:r>
            <a:r>
              <a:rPr lang="ja-JP" altLang="en-US" dirty="0" smtClean="0"/>
              <a:t>させる命令は</a:t>
            </a:r>
            <a:r>
              <a:rPr lang="en-US" altLang="ja-JP" dirty="0" smtClean="0"/>
              <a:t/>
            </a:r>
            <a:br>
              <a:rPr lang="en-US" altLang="ja-JP" dirty="0" smtClean="0"/>
            </a:br>
            <a:r>
              <a:rPr lang="ja-JP" altLang="en-US" dirty="0"/>
              <a:t>非常</a:t>
            </a:r>
            <a:r>
              <a:rPr lang="ja-JP" altLang="en-US" dirty="0" smtClean="0"/>
              <a:t>に制約のある操作</a:t>
            </a:r>
            <a:r>
              <a:rPr lang="ja-JP" altLang="en-US" dirty="0"/>
              <a:t>が必要</a:t>
            </a:r>
            <a:br>
              <a:rPr lang="ja-JP" altLang="en-US" dirty="0"/>
            </a:br>
            <a:endParaRPr kumimoji="1" lang="ja-JP" altLang="en-US" dirty="0"/>
          </a:p>
        </p:txBody>
      </p:sp>
      <p:sp>
        <p:nvSpPr>
          <p:cNvPr id="3" name="コンテンツ プレースホルダー 2"/>
          <p:cNvSpPr>
            <a:spLocks noGrp="1"/>
          </p:cNvSpPr>
          <p:nvPr>
            <p:ph idx="1"/>
          </p:nvPr>
        </p:nvSpPr>
        <p:spPr/>
        <p:txBody>
          <a:bodyPr>
            <a:noAutofit/>
          </a:bodyPr>
          <a:lstStyle/>
          <a:p>
            <a:pPr>
              <a:lnSpc>
                <a:spcPct val="150000"/>
              </a:lnSpc>
            </a:pPr>
            <a:r>
              <a:rPr lang="ja-JP" altLang="en-US" dirty="0" smtClean="0"/>
              <a:t>要素ごとに値を代入したりコピーしたりする命令</a:t>
            </a:r>
            <a:r>
              <a:rPr lang="en-US" altLang="ja-JP" dirty="0" smtClean="0"/>
              <a:t/>
            </a:r>
            <a:br>
              <a:rPr lang="en-US" altLang="ja-JP" dirty="0" smtClean="0"/>
            </a:br>
            <a:r>
              <a:rPr lang="en-US" altLang="ja-JP" dirty="0" smtClean="0"/>
              <a:t>	</a:t>
            </a:r>
            <a:r>
              <a:rPr lang="ja-JP" altLang="en-US" dirty="0" smtClean="0"/>
              <a:t>メモリを経由するため，この操作は非常に重たい</a:t>
            </a:r>
            <a:endParaRPr lang="en-US" altLang="ja-JP" dirty="0" smtClean="0"/>
          </a:p>
          <a:p>
            <a:pPr lvl="1">
              <a:lnSpc>
                <a:spcPct val="150000"/>
              </a:lnSpc>
            </a:pPr>
            <a:r>
              <a:rPr lang="en-US" altLang="ja-JP" dirty="0"/>
              <a:t>i</a:t>
            </a:r>
            <a:r>
              <a:rPr lang="en-US" altLang="ja-JP" dirty="0" smtClean="0"/>
              <a:t>nsert</a:t>
            </a:r>
            <a:r>
              <a:rPr lang="ja-JP" altLang="en-US" dirty="0" smtClean="0"/>
              <a:t>（代入）</a:t>
            </a:r>
            <a:r>
              <a:rPr lang="en-US" altLang="ja-JP" dirty="0" smtClean="0"/>
              <a:t>, extract</a:t>
            </a:r>
            <a:r>
              <a:rPr lang="ja-JP" altLang="en-US" dirty="0" smtClean="0"/>
              <a:t>（コピー）</a:t>
            </a:r>
            <a:endParaRPr lang="en-US" altLang="ja-JP" dirty="0" smtClean="0"/>
          </a:p>
          <a:p>
            <a:pPr>
              <a:lnSpc>
                <a:spcPct val="150000"/>
              </a:lnSpc>
            </a:pPr>
            <a:r>
              <a:rPr lang="ja-JP" altLang="en-US" dirty="0" smtClean="0"/>
              <a:t>各要素をレジスタ内，レジスタ間で移動する命令</a:t>
            </a:r>
            <a:endParaRPr lang="en-US" altLang="ja-JP" dirty="0" smtClean="0"/>
          </a:p>
          <a:p>
            <a:pPr marL="457200" lvl="1" indent="0">
              <a:lnSpc>
                <a:spcPct val="150000"/>
              </a:lnSpc>
              <a:buNone/>
            </a:pPr>
            <a:r>
              <a:rPr lang="ja-JP" altLang="en-US" sz="2000" dirty="0"/>
              <a:t>　</a:t>
            </a:r>
            <a:r>
              <a:rPr lang="ja-JP" altLang="en-US" sz="2000" dirty="0" smtClean="0"/>
              <a:t>　</a:t>
            </a:r>
            <a:r>
              <a:rPr lang="ja-JP" altLang="en-US" sz="2800" dirty="0" smtClean="0"/>
              <a:t>非常に速いが操作が複雑</a:t>
            </a:r>
            <a:endParaRPr lang="en-US" altLang="ja-JP" sz="2800" dirty="0" smtClean="0"/>
          </a:p>
          <a:p>
            <a:pPr lvl="1">
              <a:lnSpc>
                <a:spcPct val="150000"/>
              </a:lnSpc>
            </a:pPr>
            <a:r>
              <a:rPr lang="en-US" altLang="ja-JP" dirty="0"/>
              <a:t>u</a:t>
            </a:r>
            <a:r>
              <a:rPr lang="en-US" altLang="ja-JP" dirty="0" smtClean="0"/>
              <a:t>npack</a:t>
            </a:r>
            <a:r>
              <a:rPr lang="ja-JP" altLang="en-US" dirty="0" err="1" smtClean="0"/>
              <a:t>，</a:t>
            </a:r>
            <a:r>
              <a:rPr lang="en-US" altLang="ja-JP" dirty="0" smtClean="0"/>
              <a:t>pack </a:t>
            </a:r>
            <a:r>
              <a:rPr lang="ja-JP" altLang="en-US" dirty="0" err="1"/>
              <a:t>，</a:t>
            </a:r>
            <a:r>
              <a:rPr lang="en-US" altLang="ja-JP" dirty="0" smtClean="0"/>
              <a:t>b</a:t>
            </a:r>
            <a:r>
              <a:rPr kumimoji="1" lang="en-US" altLang="ja-JP" dirty="0" smtClean="0"/>
              <a:t>lend</a:t>
            </a:r>
            <a:r>
              <a:rPr lang="ja-JP" altLang="en-US" dirty="0"/>
              <a:t>，</a:t>
            </a:r>
            <a:r>
              <a:rPr lang="en-US" altLang="ja-JP" dirty="0" smtClean="0"/>
              <a:t>shuffle</a:t>
            </a:r>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83</a:t>
            </a:fld>
            <a:endParaRPr kumimoji="1" lang="ja-JP" altLang="en-US"/>
          </a:p>
        </p:txBody>
      </p:sp>
    </p:spTree>
    <p:extLst>
      <p:ext uri="{BB962C8B-B14F-4D97-AF65-F5344CB8AC3E}">
        <p14:creationId xmlns:p14="http://schemas.microsoft.com/office/powerpoint/2010/main" val="747338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mm_unpack</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84</a:t>
            </a:fld>
            <a:endParaRPr kumimoji="1" lang="ja-JP" altLang="en-US"/>
          </a:p>
        </p:txBody>
      </p:sp>
      <p:pic>
        <p:nvPicPr>
          <p:cNvPr id="6" name="図 5"/>
          <p:cNvPicPr>
            <a:picLocks noChangeAspect="1"/>
          </p:cNvPicPr>
          <p:nvPr/>
        </p:nvPicPr>
        <p:blipFill>
          <a:blip r:embed="rId2"/>
          <a:stretch>
            <a:fillRect/>
          </a:stretch>
        </p:blipFill>
        <p:spPr>
          <a:xfrm>
            <a:off x="1612806" y="1485900"/>
            <a:ext cx="8966388" cy="5235575"/>
          </a:xfrm>
          <a:prstGeom prst="rect">
            <a:avLst/>
          </a:prstGeom>
        </p:spPr>
      </p:pic>
    </p:spTree>
    <p:extLst>
      <p:ext uri="{BB962C8B-B14F-4D97-AF65-F5344CB8AC3E}">
        <p14:creationId xmlns:p14="http://schemas.microsoft.com/office/powerpoint/2010/main" val="33315879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_</a:t>
            </a:r>
            <a:r>
              <a:rPr kumimoji="1" lang="en-US" altLang="ja-JP" dirty="0" err="1" smtClean="0"/>
              <a:t>mm_packs</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85</a:t>
            </a:fld>
            <a:endParaRPr kumimoji="1" lang="ja-JP" altLang="en-US"/>
          </a:p>
        </p:txBody>
      </p:sp>
      <p:pic>
        <p:nvPicPr>
          <p:cNvPr id="6" name="図 5"/>
          <p:cNvPicPr>
            <a:picLocks noChangeAspect="1"/>
          </p:cNvPicPr>
          <p:nvPr/>
        </p:nvPicPr>
        <p:blipFill>
          <a:blip r:embed="rId2"/>
          <a:stretch>
            <a:fillRect/>
          </a:stretch>
        </p:blipFill>
        <p:spPr>
          <a:xfrm>
            <a:off x="1625599" y="1573323"/>
            <a:ext cx="9052789" cy="5148152"/>
          </a:xfrm>
          <a:prstGeom prst="rect">
            <a:avLst/>
          </a:prstGeom>
        </p:spPr>
      </p:pic>
    </p:spTree>
    <p:extLst>
      <p:ext uri="{BB962C8B-B14F-4D97-AF65-F5344CB8AC3E}">
        <p14:creationId xmlns:p14="http://schemas.microsoft.com/office/powerpoint/2010/main" val="15005240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角丸四角形 35"/>
          <p:cNvSpPr/>
          <p:nvPr/>
        </p:nvSpPr>
        <p:spPr>
          <a:xfrm>
            <a:off x="6281050" y="2387821"/>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角丸四角形 37"/>
          <p:cNvSpPr/>
          <p:nvPr/>
        </p:nvSpPr>
        <p:spPr>
          <a:xfrm>
            <a:off x="5663952" y="2399545"/>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p:cNvCxnSpPr>
            <a:endCxn id="14" idx="0"/>
          </p:cNvCxnSpPr>
          <p:nvPr/>
        </p:nvCxnSpPr>
        <p:spPr>
          <a:xfrm flipH="1">
            <a:off x="5545089" y="2476202"/>
            <a:ext cx="1126977" cy="102981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19" name="グループ化 18"/>
          <p:cNvGrpSpPr/>
          <p:nvPr/>
        </p:nvGrpSpPr>
        <p:grpSpPr>
          <a:xfrm>
            <a:off x="2279576" y="3506018"/>
            <a:ext cx="3722712" cy="914400"/>
            <a:chOff x="755576" y="3068960"/>
            <a:chExt cx="3722712" cy="914400"/>
          </a:xfrm>
          <a:solidFill>
            <a:srgbClr val="0070C0"/>
          </a:solidFill>
        </p:grpSpPr>
        <p:sp>
          <p:nvSpPr>
            <p:cNvPr id="11" name="正方形/長方形 1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2" name="正方形/長方形 1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3" name="正方形/長方形 1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4" name="正方形/長方形 1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20" name="グループ化 19"/>
          <p:cNvGrpSpPr/>
          <p:nvPr/>
        </p:nvGrpSpPr>
        <p:grpSpPr>
          <a:xfrm>
            <a:off x="6261720" y="3506018"/>
            <a:ext cx="3722712" cy="914400"/>
            <a:chOff x="755576" y="3068960"/>
            <a:chExt cx="3722712" cy="914400"/>
          </a:xfrm>
          <a:solidFill>
            <a:schemeClr val="accent4">
              <a:lumMod val="75000"/>
            </a:schemeClr>
          </a:solidFill>
        </p:grpSpPr>
        <p:sp>
          <p:nvSpPr>
            <p:cNvPr id="21" name="正方形/長方形 20"/>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22" name="正方形/長方形 21"/>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23" name="正方形/長方形 22"/>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24" name="正方形/長方形 23"/>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25" name="テキスト ボックス 24"/>
          <p:cNvSpPr txBox="1"/>
          <p:nvPr/>
        </p:nvSpPr>
        <p:spPr>
          <a:xfrm>
            <a:off x="3575808" y="4420418"/>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8" name="正方形/長方形 27"/>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sp>
        <p:nvSpPr>
          <p:cNvPr id="29" name="正方形/長方形 28"/>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30" name="正方形/長方形 29"/>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31" name="正方形/長方形 30"/>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34" name="テキスト ボックス 33"/>
          <p:cNvSpPr txBox="1"/>
          <p:nvPr/>
        </p:nvSpPr>
        <p:spPr>
          <a:xfrm>
            <a:off x="7540353" y="4420418"/>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39" name="直線矢印コネクタ 38"/>
          <p:cNvCxnSpPr>
            <a:endCxn id="22" idx="0"/>
          </p:cNvCxnSpPr>
          <p:nvPr/>
        </p:nvCxnSpPr>
        <p:spPr>
          <a:xfrm>
            <a:off x="5807968" y="2785938"/>
            <a:ext cx="1847056"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sp>
        <p:nvSpPr>
          <p:cNvPr id="33" name="正方形/長方形 32"/>
          <p:cNvSpPr/>
          <p:nvPr/>
        </p:nvSpPr>
        <p:spPr>
          <a:xfrm>
            <a:off x="2935269" y="2281883"/>
            <a:ext cx="4148893" cy="584775"/>
          </a:xfrm>
          <a:prstGeom prst="rect">
            <a:avLst/>
          </a:prstGeom>
        </p:spPr>
        <p:txBody>
          <a:bodyPr wrap="none">
            <a:spAutoFit/>
          </a:bodyPr>
          <a:lstStyle/>
          <a:p>
            <a:r>
              <a:rPr lang="en-US" altLang="ja-JP" sz="3200" dirty="0"/>
              <a:t>_MM_SHUFFLE(</a:t>
            </a:r>
            <a:r>
              <a:rPr lang="en-US" altLang="ja-JP" sz="3200" dirty="0">
                <a:solidFill>
                  <a:schemeClr val="accent4">
                    <a:lumMod val="75000"/>
                  </a:schemeClr>
                </a:solidFill>
              </a:rPr>
              <a:t>0</a:t>
            </a:r>
            <a:r>
              <a:rPr lang="en-US" altLang="ja-JP" sz="3200" dirty="0"/>
              <a:t>,</a:t>
            </a:r>
            <a:r>
              <a:rPr lang="en-US" altLang="ja-JP" sz="3200" dirty="0">
                <a:solidFill>
                  <a:schemeClr val="accent4">
                    <a:lumMod val="75000"/>
                  </a:schemeClr>
                </a:solidFill>
              </a:rPr>
              <a:t>1</a:t>
            </a:r>
            <a:r>
              <a:rPr lang="en-US" altLang="ja-JP" sz="3200" dirty="0"/>
              <a:t>,</a:t>
            </a:r>
            <a:r>
              <a:rPr lang="en-US" altLang="ja-JP" sz="3200" dirty="0">
                <a:solidFill>
                  <a:srgbClr val="0070C0"/>
                </a:solidFill>
              </a:rPr>
              <a:t>2</a:t>
            </a:r>
            <a:r>
              <a:rPr lang="en-US" altLang="ja-JP" sz="3200" dirty="0"/>
              <a:t>,</a:t>
            </a:r>
            <a:r>
              <a:rPr lang="en-US" altLang="ja-JP" sz="3200" dirty="0">
                <a:solidFill>
                  <a:srgbClr val="0070C0"/>
                </a:solidFill>
              </a:rPr>
              <a:t>3</a:t>
            </a:r>
            <a:r>
              <a:rPr lang="en-US" altLang="ja-JP" sz="3200" dirty="0"/>
              <a:t>)</a:t>
            </a:r>
            <a:endParaRPr lang="ja-JP" altLang="en-US" sz="3200" dirty="0"/>
          </a:p>
        </p:txBody>
      </p:sp>
      <p:cxnSp>
        <p:nvCxnSpPr>
          <p:cNvPr id="47" name="直線矢印コネクタ 46"/>
          <p:cNvCxnSpPr>
            <a:endCxn id="13" idx="0"/>
          </p:cNvCxnSpPr>
          <p:nvPr/>
        </p:nvCxnSpPr>
        <p:spPr>
          <a:xfrm flipH="1">
            <a:off x="4608984" y="2713930"/>
            <a:ext cx="2063080" cy="792088"/>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a:endCxn id="21" idx="0"/>
          </p:cNvCxnSpPr>
          <p:nvPr/>
        </p:nvCxnSpPr>
        <p:spPr>
          <a:xfrm>
            <a:off x="6096000" y="2785938"/>
            <a:ext cx="622920" cy="720080"/>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13" idx="2"/>
            <a:endCxn id="29"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stCxn id="22" idx="2"/>
            <a:endCxn id="30" idx="0"/>
          </p:cNvCxnSpPr>
          <p:nvPr/>
        </p:nvCxnSpPr>
        <p:spPr>
          <a:xfrm flipH="1">
            <a:off x="6481192" y="4420418"/>
            <a:ext cx="1173832"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stCxn id="14" idx="2"/>
            <a:endCxn id="28" idx="0"/>
          </p:cNvCxnSpPr>
          <p:nvPr/>
        </p:nvCxnSpPr>
        <p:spPr>
          <a:xfrm flipH="1">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21" idx="2"/>
            <a:endCxn id="31" idx="0"/>
          </p:cNvCxnSpPr>
          <p:nvPr/>
        </p:nvCxnSpPr>
        <p:spPr>
          <a:xfrm>
            <a:off x="6718920" y="4420418"/>
            <a:ext cx="69837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1919536" y="1340768"/>
            <a:ext cx="8057014" cy="923330"/>
          </a:xfrm>
          <a:prstGeom prst="rect">
            <a:avLst/>
          </a:prstGeom>
          <a:noFill/>
        </p:spPr>
        <p:txBody>
          <a:bodyPr wrap="none" rtlCol="0">
            <a:spAutoFit/>
          </a:bodyPr>
          <a:lstStyle/>
          <a:p>
            <a:r>
              <a:rPr lang="en-US" altLang="ja-JP" dirty="0">
                <a:solidFill>
                  <a:srgbClr val="002060"/>
                </a:solidFill>
              </a:rPr>
              <a:t>__m128</a:t>
            </a:r>
            <a:r>
              <a:rPr lang="en-US" altLang="ja-JP" dirty="0"/>
              <a:t> c = _</a:t>
            </a:r>
            <a:r>
              <a:rPr lang="en-US" altLang="ja-JP" dirty="0" err="1"/>
              <a:t>mm_shuffle_ps</a:t>
            </a:r>
            <a:r>
              <a:rPr lang="en-US" altLang="ja-JP" dirty="0"/>
              <a:t>(</a:t>
            </a:r>
            <a:r>
              <a:rPr lang="en-US" altLang="ja-JP" dirty="0" err="1"/>
              <a:t>a,b,_MM_SHUFFLE</a:t>
            </a:r>
            <a:r>
              <a:rPr lang="en-US" altLang="ja-JP" dirty="0"/>
              <a:t>(0,1,2,3))</a:t>
            </a:r>
          </a:p>
          <a:p>
            <a:r>
              <a:rPr lang="ja-JP" altLang="en-US" dirty="0"/>
              <a:t>意味：</a:t>
            </a:r>
            <a:r>
              <a:rPr lang="en-US" altLang="ja-JP" dirty="0"/>
              <a:t>	b</a:t>
            </a:r>
            <a:r>
              <a:rPr lang="ja-JP" altLang="en-US" dirty="0"/>
              <a:t>の</a:t>
            </a:r>
            <a:r>
              <a:rPr lang="en-US" altLang="ja-JP" dirty="0"/>
              <a:t>0</a:t>
            </a:r>
            <a:r>
              <a:rPr lang="ja-JP" altLang="en-US" dirty="0"/>
              <a:t>番目の要素を最後に，</a:t>
            </a:r>
            <a:r>
              <a:rPr lang="en-US" altLang="ja-JP" dirty="0"/>
              <a:t>b</a:t>
            </a:r>
            <a:r>
              <a:rPr lang="ja-JP" altLang="en-US" dirty="0"/>
              <a:t>の</a:t>
            </a:r>
            <a:r>
              <a:rPr lang="en-US" altLang="ja-JP" dirty="0"/>
              <a:t>1</a:t>
            </a:r>
            <a:r>
              <a:rPr lang="ja-JP" altLang="en-US" dirty="0"/>
              <a:t>番目の要素を後ろから</a:t>
            </a:r>
            <a:r>
              <a:rPr lang="en-US" altLang="ja-JP" dirty="0"/>
              <a:t>2</a:t>
            </a:r>
            <a:r>
              <a:rPr lang="ja-JP" altLang="en-US" dirty="0"/>
              <a:t>番目に，</a:t>
            </a:r>
            <a:endParaRPr lang="en-US" altLang="ja-JP" dirty="0"/>
          </a:p>
          <a:p>
            <a:r>
              <a:rPr lang="en-US" altLang="ja-JP" dirty="0"/>
              <a:t>	a</a:t>
            </a:r>
            <a:r>
              <a:rPr lang="ja-JP" altLang="en-US" dirty="0"/>
              <a:t>の</a:t>
            </a:r>
            <a:r>
              <a:rPr lang="en-US" altLang="ja-JP" dirty="0"/>
              <a:t>2</a:t>
            </a:r>
            <a:r>
              <a:rPr lang="ja-JP" altLang="en-US" dirty="0"/>
              <a:t>番目の要素を先頭から</a:t>
            </a:r>
            <a:r>
              <a:rPr lang="en-US" altLang="ja-JP" dirty="0"/>
              <a:t>2</a:t>
            </a:r>
            <a:r>
              <a:rPr lang="ja-JP" altLang="en-US" dirty="0"/>
              <a:t>番目に，</a:t>
            </a:r>
            <a:r>
              <a:rPr lang="en-US" altLang="ja-JP" dirty="0"/>
              <a:t>b</a:t>
            </a:r>
            <a:r>
              <a:rPr lang="ja-JP" altLang="en-US" dirty="0"/>
              <a:t>の</a:t>
            </a:r>
            <a:r>
              <a:rPr lang="en-US" altLang="ja-JP" dirty="0"/>
              <a:t>3</a:t>
            </a:r>
            <a:r>
              <a:rPr lang="ja-JP" altLang="en-US" dirty="0"/>
              <a:t>番目の要素を先頭にシャフル</a:t>
            </a:r>
          </a:p>
        </p:txBody>
      </p:sp>
      <p:sp>
        <p:nvSpPr>
          <p:cNvPr id="3" name="タイトル 2"/>
          <p:cNvSpPr>
            <a:spLocks noGrp="1"/>
          </p:cNvSpPr>
          <p:nvPr>
            <p:ph type="title"/>
          </p:nvPr>
        </p:nvSpPr>
        <p:spPr/>
        <p:txBody>
          <a:bodyPr/>
          <a:lstStyle/>
          <a:p>
            <a:r>
              <a:rPr lang="en-US" altLang="ja-JP" dirty="0"/>
              <a:t>_</a:t>
            </a:r>
            <a:r>
              <a:rPr lang="en-US" altLang="ja-JP" dirty="0" err="1"/>
              <a:t>mm_shuffle</a:t>
            </a:r>
            <a:endParaRPr kumimoji="1" lang="ja-JP" altLang="en-US" dirty="0"/>
          </a:p>
        </p:txBody>
      </p:sp>
    </p:spTree>
    <p:extLst>
      <p:ext uri="{BB962C8B-B14F-4D97-AF65-F5344CB8AC3E}">
        <p14:creationId xmlns:p14="http://schemas.microsoft.com/office/powerpoint/2010/main" val="9810557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743789" y="2406468"/>
            <a:ext cx="499938" cy="3600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角丸四角形 5"/>
          <p:cNvSpPr/>
          <p:nvPr/>
        </p:nvSpPr>
        <p:spPr>
          <a:xfrm>
            <a:off x="6258600" y="2406468"/>
            <a:ext cx="499938" cy="36004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7" name="正方形/長方形 26"/>
          <p:cNvSpPr/>
          <p:nvPr/>
        </p:nvSpPr>
        <p:spPr>
          <a:xfrm>
            <a:off x="2935269" y="2281883"/>
            <a:ext cx="4844596" cy="584775"/>
          </a:xfrm>
          <a:prstGeom prst="rect">
            <a:avLst/>
          </a:prstGeom>
        </p:spPr>
        <p:txBody>
          <a:bodyPr wrap="none">
            <a:spAutoFit/>
          </a:bodyPr>
          <a:lstStyle/>
          <a:p>
            <a:r>
              <a:rPr lang="en-US" altLang="ja-JP" sz="3200" dirty="0" smtClean="0"/>
              <a:t>             Mask   (0011-&gt;3)</a:t>
            </a:r>
            <a:endParaRPr lang="ja-JP" altLang="en-US" sz="3200" dirty="0"/>
          </a:p>
        </p:txBody>
      </p:sp>
      <p:sp>
        <p:nvSpPr>
          <p:cNvPr id="2" name="タイトル 1"/>
          <p:cNvSpPr>
            <a:spLocks noGrp="1"/>
          </p:cNvSpPr>
          <p:nvPr>
            <p:ph type="title"/>
          </p:nvPr>
        </p:nvSpPr>
        <p:spPr/>
        <p:txBody>
          <a:bodyPr/>
          <a:lstStyle/>
          <a:p>
            <a:r>
              <a:rPr kumimoji="1" lang="en-US" altLang="ja-JP" dirty="0" smtClean="0"/>
              <a:t>_</a:t>
            </a:r>
            <a:r>
              <a:rPr kumimoji="1" lang="en-US" altLang="ja-JP" dirty="0" err="1" smtClean="0"/>
              <a:t>mm_blend</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87</a:t>
            </a:fld>
            <a:endParaRPr kumimoji="1" lang="ja-JP" altLang="en-US"/>
          </a:p>
        </p:txBody>
      </p:sp>
      <p:cxnSp>
        <p:nvCxnSpPr>
          <p:cNvPr id="7" name="直線矢印コネクタ 6"/>
          <p:cNvCxnSpPr/>
          <p:nvPr/>
        </p:nvCxnSpPr>
        <p:spPr>
          <a:xfrm flipH="1">
            <a:off x="3680677" y="2747077"/>
            <a:ext cx="2387777" cy="744246"/>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7968209" y="2281882"/>
            <a:ext cx="1975221" cy="923330"/>
          </a:xfrm>
          <a:prstGeom prst="rect">
            <a:avLst/>
          </a:prstGeom>
          <a:noFill/>
        </p:spPr>
        <p:txBody>
          <a:bodyPr wrap="none" rtlCol="0">
            <a:spAutoFit/>
          </a:bodyPr>
          <a:lstStyle/>
          <a:p>
            <a:r>
              <a:rPr lang="ja-JP" altLang="en-US" dirty="0"/>
              <a:t>逆順で出力を指定</a:t>
            </a:r>
            <a:endParaRPr lang="en-US" altLang="ja-JP" dirty="0"/>
          </a:p>
          <a:p>
            <a:r>
              <a:rPr lang="ja-JP" altLang="en-US" dirty="0"/>
              <a:t>前二つが</a:t>
            </a:r>
            <a:r>
              <a:rPr lang="en-US" altLang="ja-JP" dirty="0"/>
              <a:t>b</a:t>
            </a:r>
            <a:r>
              <a:rPr lang="ja-JP" altLang="en-US" dirty="0"/>
              <a:t>側</a:t>
            </a:r>
            <a:endParaRPr lang="en-US" altLang="ja-JP" dirty="0"/>
          </a:p>
          <a:p>
            <a:r>
              <a:rPr lang="ja-JP" altLang="en-US" dirty="0"/>
              <a:t>後ろ２つが</a:t>
            </a:r>
            <a:r>
              <a:rPr lang="en-US" altLang="ja-JP" dirty="0"/>
              <a:t>a</a:t>
            </a:r>
            <a:r>
              <a:rPr lang="ja-JP" altLang="en-US" dirty="0"/>
              <a:t>側</a:t>
            </a:r>
          </a:p>
        </p:txBody>
      </p:sp>
      <p:grpSp>
        <p:nvGrpSpPr>
          <p:cNvPr id="9" name="グループ化 8"/>
          <p:cNvGrpSpPr/>
          <p:nvPr/>
        </p:nvGrpSpPr>
        <p:grpSpPr>
          <a:xfrm>
            <a:off x="2279576" y="3506018"/>
            <a:ext cx="3722712" cy="914400"/>
            <a:chOff x="755576" y="3068960"/>
            <a:chExt cx="3722712" cy="914400"/>
          </a:xfrm>
          <a:solidFill>
            <a:srgbClr val="0070C0"/>
          </a:solidFill>
        </p:grpSpPr>
        <p:sp>
          <p:nvSpPr>
            <p:cNvPr id="10" name="正方形/長方形 9"/>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0</a:t>
              </a:r>
              <a:endParaRPr lang="ja-JP" altLang="en-US" sz="4800" dirty="0"/>
            </a:p>
          </p:txBody>
        </p:sp>
        <p:sp>
          <p:nvSpPr>
            <p:cNvPr id="11" name="正方形/長方形 10"/>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1</a:t>
              </a:r>
              <a:endParaRPr lang="ja-JP" altLang="en-US" sz="4800" dirty="0"/>
            </a:p>
          </p:txBody>
        </p:sp>
        <p:sp>
          <p:nvSpPr>
            <p:cNvPr id="12" name="正方形/長方形 11"/>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2</a:t>
              </a:r>
              <a:endParaRPr lang="ja-JP" altLang="en-US" sz="4800" dirty="0"/>
            </a:p>
          </p:txBody>
        </p:sp>
        <p:sp>
          <p:nvSpPr>
            <p:cNvPr id="13" name="正方形/長方形 12"/>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3</a:t>
              </a:r>
              <a:endParaRPr lang="ja-JP" altLang="en-US" sz="4800" dirty="0"/>
            </a:p>
          </p:txBody>
        </p:sp>
      </p:grpSp>
      <p:grpSp>
        <p:nvGrpSpPr>
          <p:cNvPr id="14" name="グループ化 13"/>
          <p:cNvGrpSpPr/>
          <p:nvPr/>
        </p:nvGrpSpPr>
        <p:grpSpPr>
          <a:xfrm>
            <a:off x="6261720" y="3506018"/>
            <a:ext cx="3722712" cy="914400"/>
            <a:chOff x="755576" y="3068960"/>
            <a:chExt cx="3722712" cy="914400"/>
          </a:xfrm>
          <a:solidFill>
            <a:schemeClr val="accent4">
              <a:lumMod val="75000"/>
            </a:schemeClr>
          </a:solidFill>
        </p:grpSpPr>
        <p:sp>
          <p:nvSpPr>
            <p:cNvPr id="15" name="正方形/長方形 14"/>
            <p:cNvSpPr/>
            <p:nvPr/>
          </p:nvSpPr>
          <p:spPr>
            <a:xfrm>
              <a:off x="755576"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4</a:t>
              </a:r>
              <a:endParaRPr lang="ja-JP" altLang="en-US" sz="4800" dirty="0"/>
            </a:p>
          </p:txBody>
        </p:sp>
        <p:sp>
          <p:nvSpPr>
            <p:cNvPr id="16" name="正方形/長方形 15"/>
            <p:cNvSpPr/>
            <p:nvPr/>
          </p:nvSpPr>
          <p:spPr>
            <a:xfrm>
              <a:off x="1691680"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5</a:t>
              </a:r>
              <a:endParaRPr lang="ja-JP" altLang="en-US" sz="4800" dirty="0"/>
            </a:p>
          </p:txBody>
        </p:sp>
        <p:sp>
          <p:nvSpPr>
            <p:cNvPr id="17" name="正方形/長方形 16"/>
            <p:cNvSpPr/>
            <p:nvPr/>
          </p:nvSpPr>
          <p:spPr>
            <a:xfrm>
              <a:off x="2627784"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6</a:t>
              </a:r>
              <a:endParaRPr lang="ja-JP" altLang="en-US" sz="4800" dirty="0"/>
            </a:p>
          </p:txBody>
        </p:sp>
        <p:sp>
          <p:nvSpPr>
            <p:cNvPr id="18" name="正方形/長方形 17"/>
            <p:cNvSpPr/>
            <p:nvPr/>
          </p:nvSpPr>
          <p:spPr>
            <a:xfrm>
              <a:off x="3563888" y="3068960"/>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a:t>7</a:t>
              </a:r>
              <a:endParaRPr lang="ja-JP" altLang="en-US" sz="4800" dirty="0"/>
            </a:p>
          </p:txBody>
        </p:sp>
      </p:grpSp>
      <p:sp>
        <p:nvSpPr>
          <p:cNvPr id="19" name="テキスト ボックス 18"/>
          <p:cNvSpPr txBox="1"/>
          <p:nvPr/>
        </p:nvSpPr>
        <p:spPr>
          <a:xfrm>
            <a:off x="2469320" y="2776646"/>
            <a:ext cx="1114408" cy="369332"/>
          </a:xfrm>
          <a:prstGeom prst="rect">
            <a:avLst/>
          </a:prstGeom>
          <a:noFill/>
        </p:spPr>
        <p:txBody>
          <a:bodyPr wrap="none" rtlCol="0">
            <a:spAutoFit/>
          </a:bodyPr>
          <a:lstStyle/>
          <a:p>
            <a:r>
              <a:rPr lang="en-US" altLang="ja-JP" dirty="0">
                <a:solidFill>
                  <a:srgbClr val="002060"/>
                </a:solidFill>
              </a:rPr>
              <a:t>__m128</a:t>
            </a:r>
            <a:r>
              <a:rPr lang="en-US" altLang="ja-JP" dirty="0"/>
              <a:t> a</a:t>
            </a:r>
            <a:endParaRPr lang="ja-JP" altLang="en-US" dirty="0"/>
          </a:p>
        </p:txBody>
      </p:sp>
      <p:sp>
        <p:nvSpPr>
          <p:cNvPr id="20" name="正方形/長方形 19"/>
          <p:cNvSpPr/>
          <p:nvPr/>
        </p:nvSpPr>
        <p:spPr>
          <a:xfrm>
            <a:off x="4151784"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0</a:t>
            </a:r>
            <a:endParaRPr lang="ja-JP" altLang="en-US" sz="4800" dirty="0"/>
          </a:p>
        </p:txBody>
      </p:sp>
      <p:sp>
        <p:nvSpPr>
          <p:cNvPr id="21" name="正方形/長方形 20"/>
          <p:cNvSpPr/>
          <p:nvPr/>
        </p:nvSpPr>
        <p:spPr>
          <a:xfrm>
            <a:off x="5087888" y="5162202"/>
            <a:ext cx="91440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1</a:t>
            </a:r>
            <a:endParaRPr lang="ja-JP" altLang="en-US" sz="4800" dirty="0"/>
          </a:p>
        </p:txBody>
      </p:sp>
      <p:sp>
        <p:nvSpPr>
          <p:cNvPr id="22" name="正方形/長方形 21"/>
          <p:cNvSpPr/>
          <p:nvPr/>
        </p:nvSpPr>
        <p:spPr>
          <a:xfrm>
            <a:off x="6023992"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6</a:t>
            </a:r>
            <a:endParaRPr lang="ja-JP" altLang="en-US" sz="4800" dirty="0"/>
          </a:p>
        </p:txBody>
      </p:sp>
      <p:sp>
        <p:nvSpPr>
          <p:cNvPr id="23" name="正方形/長方形 22"/>
          <p:cNvSpPr/>
          <p:nvPr/>
        </p:nvSpPr>
        <p:spPr>
          <a:xfrm>
            <a:off x="6960096" y="5162202"/>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dirty="0" smtClean="0"/>
              <a:t>7</a:t>
            </a:r>
            <a:endParaRPr lang="ja-JP" altLang="en-US" sz="4800" dirty="0"/>
          </a:p>
        </p:txBody>
      </p:sp>
      <p:sp>
        <p:nvSpPr>
          <p:cNvPr id="24" name="テキスト ボックス 23"/>
          <p:cNvSpPr txBox="1"/>
          <p:nvPr/>
        </p:nvSpPr>
        <p:spPr>
          <a:xfrm>
            <a:off x="9565667" y="2991110"/>
            <a:ext cx="1125629" cy="369332"/>
          </a:xfrm>
          <a:prstGeom prst="rect">
            <a:avLst/>
          </a:prstGeom>
          <a:noFill/>
        </p:spPr>
        <p:txBody>
          <a:bodyPr wrap="none" rtlCol="0">
            <a:spAutoFit/>
          </a:bodyPr>
          <a:lstStyle/>
          <a:p>
            <a:r>
              <a:rPr lang="en-US" altLang="ja-JP" dirty="0">
                <a:solidFill>
                  <a:srgbClr val="002060"/>
                </a:solidFill>
              </a:rPr>
              <a:t>__m128</a:t>
            </a:r>
            <a:r>
              <a:rPr lang="en-US" altLang="ja-JP" dirty="0"/>
              <a:t> b</a:t>
            </a:r>
            <a:endParaRPr lang="ja-JP" altLang="en-US" dirty="0"/>
          </a:p>
        </p:txBody>
      </p:sp>
      <p:cxnSp>
        <p:nvCxnSpPr>
          <p:cNvPr id="25" name="直線矢印コネクタ 24"/>
          <p:cNvCxnSpPr/>
          <p:nvPr/>
        </p:nvCxnSpPr>
        <p:spPr>
          <a:xfrm>
            <a:off x="6619461" y="2764038"/>
            <a:ext cx="2946206" cy="727285"/>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459740" y="6084004"/>
            <a:ext cx="1101584" cy="369332"/>
          </a:xfrm>
          <a:prstGeom prst="rect">
            <a:avLst/>
          </a:prstGeom>
          <a:noFill/>
        </p:spPr>
        <p:txBody>
          <a:bodyPr wrap="none" rtlCol="0">
            <a:spAutoFit/>
          </a:bodyPr>
          <a:lstStyle/>
          <a:p>
            <a:r>
              <a:rPr lang="en-US" altLang="ja-JP" dirty="0">
                <a:solidFill>
                  <a:srgbClr val="002060"/>
                </a:solidFill>
              </a:rPr>
              <a:t>__m128</a:t>
            </a:r>
            <a:r>
              <a:rPr lang="en-US" altLang="ja-JP" dirty="0"/>
              <a:t> c</a:t>
            </a:r>
            <a:endParaRPr lang="ja-JP" altLang="en-US" dirty="0"/>
          </a:p>
        </p:txBody>
      </p:sp>
      <p:cxnSp>
        <p:nvCxnSpPr>
          <p:cNvPr id="28" name="直線矢印コネクタ 27"/>
          <p:cNvCxnSpPr/>
          <p:nvPr/>
        </p:nvCxnSpPr>
        <p:spPr>
          <a:xfrm flipH="1">
            <a:off x="2706198" y="2755263"/>
            <a:ext cx="3137776" cy="742569"/>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endCxn id="17" idx="0"/>
          </p:cNvCxnSpPr>
          <p:nvPr/>
        </p:nvCxnSpPr>
        <p:spPr>
          <a:xfrm>
            <a:off x="6426195" y="2773910"/>
            <a:ext cx="2164933" cy="732108"/>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12" idx="2"/>
            <a:endCxn id="21" idx="0"/>
          </p:cNvCxnSpPr>
          <p:nvPr/>
        </p:nvCxnSpPr>
        <p:spPr>
          <a:xfrm>
            <a:off x="4608984" y="4420418"/>
            <a:ext cx="936104"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17" idx="2"/>
            <a:endCxn id="22" idx="0"/>
          </p:cNvCxnSpPr>
          <p:nvPr/>
        </p:nvCxnSpPr>
        <p:spPr>
          <a:xfrm flipH="1">
            <a:off x="6481192"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10" idx="2"/>
          </p:cNvCxnSpPr>
          <p:nvPr/>
        </p:nvCxnSpPr>
        <p:spPr>
          <a:xfrm>
            <a:off x="2736776" y="4420418"/>
            <a:ext cx="1883060" cy="741784"/>
          </a:xfrm>
          <a:prstGeom prst="straightConnector1">
            <a:avLst/>
          </a:prstGeom>
          <a:ln w="31750">
            <a:solidFill>
              <a:schemeClr val="accent1">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18" idx="2"/>
            <a:endCxn id="23" idx="0"/>
          </p:cNvCxnSpPr>
          <p:nvPr/>
        </p:nvCxnSpPr>
        <p:spPr>
          <a:xfrm flipH="1">
            <a:off x="7417296" y="4420418"/>
            <a:ext cx="2109936" cy="741784"/>
          </a:xfrm>
          <a:prstGeom prst="straightConnector1">
            <a:avLst/>
          </a:prstGeom>
          <a:ln w="31750">
            <a:solidFill>
              <a:schemeClr val="accent4">
                <a:lumMod val="20000"/>
                <a:lumOff val="8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1627436" y="1340768"/>
            <a:ext cx="9240030" cy="1015663"/>
          </a:xfrm>
          <a:prstGeom prst="rect">
            <a:avLst/>
          </a:prstGeom>
          <a:noFill/>
        </p:spPr>
        <p:txBody>
          <a:bodyPr wrap="none" rtlCol="0">
            <a:spAutoFit/>
          </a:bodyPr>
          <a:lstStyle/>
          <a:p>
            <a:r>
              <a:rPr lang="en-US" altLang="ja-JP" sz="2000" dirty="0">
                <a:solidFill>
                  <a:srgbClr val="002060"/>
                </a:solidFill>
              </a:rPr>
              <a:t>__m128</a:t>
            </a:r>
            <a:r>
              <a:rPr lang="en-US" altLang="ja-JP" sz="2000" dirty="0"/>
              <a:t> c = _</a:t>
            </a:r>
            <a:r>
              <a:rPr lang="en-US" altLang="ja-JP" sz="2000" dirty="0" err="1" smtClean="0"/>
              <a:t>mm_blend_ps</a:t>
            </a:r>
            <a:r>
              <a:rPr lang="en-US" altLang="ja-JP" sz="2000" dirty="0" smtClean="0"/>
              <a:t>(</a:t>
            </a:r>
            <a:r>
              <a:rPr lang="en-US" altLang="ja-JP" sz="2000" dirty="0" err="1" smtClean="0"/>
              <a:t>a,b,mask</a:t>
            </a:r>
            <a:r>
              <a:rPr lang="en-US" altLang="ja-JP" sz="2000" dirty="0" smtClean="0"/>
              <a:t>)</a:t>
            </a:r>
            <a:endParaRPr lang="en-US" altLang="ja-JP" sz="2000" dirty="0"/>
          </a:p>
          <a:p>
            <a:r>
              <a:rPr lang="ja-JP" altLang="en-US" sz="2000" dirty="0"/>
              <a:t>意味：</a:t>
            </a:r>
            <a:r>
              <a:rPr lang="en-US" altLang="ja-JP" sz="2000" dirty="0"/>
              <a:t>	b</a:t>
            </a:r>
            <a:r>
              <a:rPr lang="ja-JP" altLang="en-US" sz="2000" dirty="0"/>
              <a:t>の</a:t>
            </a:r>
            <a:r>
              <a:rPr lang="en-US" altLang="ja-JP" sz="2000" dirty="0"/>
              <a:t>0</a:t>
            </a:r>
            <a:r>
              <a:rPr lang="ja-JP" altLang="en-US" sz="2000" dirty="0"/>
              <a:t>番目の要素を最後に，</a:t>
            </a:r>
            <a:r>
              <a:rPr lang="en-US" altLang="ja-JP" sz="2000" dirty="0"/>
              <a:t>b</a:t>
            </a:r>
            <a:r>
              <a:rPr lang="ja-JP" altLang="en-US" sz="2000" dirty="0"/>
              <a:t>の</a:t>
            </a:r>
            <a:r>
              <a:rPr lang="en-US" altLang="ja-JP" sz="2000" dirty="0"/>
              <a:t>1</a:t>
            </a:r>
            <a:r>
              <a:rPr lang="ja-JP" altLang="en-US" sz="2000" dirty="0"/>
              <a:t>番目の要素を後ろから</a:t>
            </a:r>
            <a:r>
              <a:rPr lang="en-US" altLang="ja-JP" sz="2000" dirty="0"/>
              <a:t>2</a:t>
            </a:r>
            <a:r>
              <a:rPr lang="ja-JP" altLang="en-US" sz="2000" dirty="0"/>
              <a:t>番目に，</a:t>
            </a:r>
            <a:endParaRPr lang="en-US" altLang="ja-JP" sz="2000" dirty="0"/>
          </a:p>
          <a:p>
            <a:r>
              <a:rPr lang="en-US" altLang="ja-JP" sz="2000" dirty="0"/>
              <a:t>	a</a:t>
            </a:r>
            <a:r>
              <a:rPr lang="ja-JP" altLang="en-US" sz="2000" dirty="0"/>
              <a:t>の</a:t>
            </a:r>
            <a:r>
              <a:rPr lang="en-US" altLang="ja-JP" sz="2000" dirty="0"/>
              <a:t>2</a:t>
            </a:r>
            <a:r>
              <a:rPr lang="ja-JP" altLang="en-US" sz="2000" dirty="0"/>
              <a:t>番目の要素を先頭から</a:t>
            </a:r>
            <a:r>
              <a:rPr lang="en-US" altLang="ja-JP" sz="2000" dirty="0"/>
              <a:t>2</a:t>
            </a:r>
            <a:r>
              <a:rPr lang="ja-JP" altLang="en-US" sz="2000" dirty="0"/>
              <a:t>番目に，</a:t>
            </a:r>
            <a:r>
              <a:rPr lang="en-US" altLang="ja-JP" sz="2000" dirty="0"/>
              <a:t>b</a:t>
            </a:r>
            <a:r>
              <a:rPr lang="ja-JP" altLang="en-US" sz="2000" dirty="0"/>
              <a:t>の</a:t>
            </a:r>
            <a:r>
              <a:rPr lang="en-US" altLang="ja-JP" sz="2000" dirty="0"/>
              <a:t>3</a:t>
            </a:r>
            <a:r>
              <a:rPr lang="ja-JP" altLang="en-US" sz="2000" dirty="0"/>
              <a:t>番目の要素を先頭にシャフル</a:t>
            </a:r>
          </a:p>
        </p:txBody>
      </p:sp>
    </p:spTree>
    <p:extLst>
      <p:ext uri="{BB962C8B-B14F-4D97-AF65-F5344CB8AC3E}">
        <p14:creationId xmlns:p14="http://schemas.microsoft.com/office/powerpoint/2010/main" val="38242685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SIMD</a:t>
            </a:r>
            <a:r>
              <a:rPr kumimoji="1" lang="ja-JP" altLang="en-US" dirty="0" smtClean="0"/>
              <a:t>プログラミングの肝</a:t>
            </a:r>
            <a:endParaRPr kumimoji="1" lang="ja-JP" altLang="en-US" dirty="0"/>
          </a:p>
        </p:txBody>
      </p:sp>
      <p:sp>
        <p:nvSpPr>
          <p:cNvPr id="3" name="コンテンツ プレースホルダー 2"/>
          <p:cNvSpPr>
            <a:spLocks noGrp="1"/>
          </p:cNvSpPr>
          <p:nvPr>
            <p:ph idx="1"/>
          </p:nvPr>
        </p:nvSpPr>
        <p:spPr/>
        <p:txBody>
          <a:bodyPr/>
          <a:lstStyle/>
          <a:p>
            <a:pPr>
              <a:lnSpc>
                <a:spcPct val="150000"/>
              </a:lnSpc>
            </a:pPr>
            <a:r>
              <a:rPr lang="ja-JP" altLang="en-US" dirty="0" smtClean="0"/>
              <a:t>粒度が細かい計算向き</a:t>
            </a:r>
            <a:endParaRPr lang="en-US" altLang="ja-JP" dirty="0" smtClean="0"/>
          </a:p>
          <a:p>
            <a:pPr>
              <a:lnSpc>
                <a:spcPct val="150000"/>
              </a:lnSpc>
            </a:pPr>
            <a:r>
              <a:rPr kumimoji="1" lang="en-US" altLang="ja-JP" dirty="0" smtClean="0"/>
              <a:t>OpenMP</a:t>
            </a:r>
            <a:r>
              <a:rPr kumimoji="1" lang="ja-JP" altLang="en-US" dirty="0" smtClean="0"/>
              <a:t>などマルチコア並列化と併用可能</a:t>
            </a:r>
            <a:endParaRPr kumimoji="1" lang="en-US" altLang="ja-JP" dirty="0" smtClean="0"/>
          </a:p>
          <a:p>
            <a:pPr>
              <a:lnSpc>
                <a:spcPct val="150000"/>
              </a:lnSpc>
            </a:pPr>
            <a:r>
              <a:rPr kumimoji="1" lang="ja-JP" altLang="en-US" dirty="0" smtClean="0"/>
              <a:t>要素間の計算が必要ない形に変換する</a:t>
            </a:r>
            <a:endParaRPr kumimoji="1" lang="en-US" altLang="ja-JP" dirty="0" smtClean="0"/>
          </a:p>
          <a:p>
            <a:pPr>
              <a:lnSpc>
                <a:spcPct val="150000"/>
              </a:lnSpc>
            </a:pPr>
            <a:r>
              <a:rPr lang="en-US" altLang="ja-JP" dirty="0" smtClean="0"/>
              <a:t>shuffle</a:t>
            </a:r>
            <a:r>
              <a:rPr lang="ja-JP" altLang="en-US" dirty="0" err="1" smtClean="0"/>
              <a:t>，</a:t>
            </a:r>
            <a:r>
              <a:rPr lang="en-US" altLang="ja-JP" dirty="0" smtClean="0"/>
              <a:t>blend</a:t>
            </a:r>
            <a:r>
              <a:rPr lang="ja-JP" altLang="en-US" dirty="0" smtClean="0"/>
              <a:t>などでデータをそろえる</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88</a:t>
            </a:fld>
            <a:endParaRPr kumimoji="1" lang="ja-JP" altLang="en-US"/>
          </a:p>
        </p:txBody>
      </p:sp>
    </p:spTree>
    <p:extLst>
      <p:ext uri="{BB962C8B-B14F-4D97-AF65-F5344CB8AC3E}">
        <p14:creationId xmlns:p14="http://schemas.microsoft.com/office/powerpoint/2010/main" val="25357124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並列化の効果が少ない場合</a:t>
            </a:r>
            <a:endParaRPr kumimoji="1" lang="ja-JP" altLang="en-US" dirty="0"/>
          </a:p>
        </p:txBody>
      </p:sp>
      <p:sp>
        <p:nvSpPr>
          <p:cNvPr id="3" name="コンテンツ プレースホルダー 2"/>
          <p:cNvSpPr>
            <a:spLocks noGrp="1"/>
          </p:cNvSpPr>
          <p:nvPr>
            <p:ph sz="half" idx="1"/>
          </p:nvPr>
        </p:nvSpPr>
        <p:spPr/>
        <p:txBody>
          <a:bodyPr>
            <a:normAutofit lnSpcReduction="10000"/>
          </a:bodyPr>
          <a:lstStyle/>
          <a:p>
            <a:r>
              <a:rPr lang="ja-JP" altLang="en-US" dirty="0" smtClean="0"/>
              <a:t>並列化の効果が少ない場合</a:t>
            </a:r>
            <a:endParaRPr lang="en-US" altLang="ja-JP" dirty="0" smtClean="0"/>
          </a:p>
          <a:p>
            <a:pPr lvl="1"/>
            <a:r>
              <a:rPr lang="en-US" altLang="ja-JP" dirty="0" smtClean="0"/>
              <a:t>IIR</a:t>
            </a:r>
            <a:r>
              <a:rPr lang="ja-JP" altLang="en-US" dirty="0"/>
              <a:t>フィルタ</a:t>
            </a:r>
            <a:endParaRPr lang="en-US" altLang="ja-JP" dirty="0"/>
          </a:p>
          <a:p>
            <a:pPr lvl="1"/>
            <a:r>
              <a:rPr lang="ja-JP" altLang="en-US" dirty="0"/>
              <a:t>（アトミック命令が必要）ヒストグラムの生成</a:t>
            </a:r>
            <a:endParaRPr lang="en-US" altLang="ja-JP" dirty="0"/>
          </a:p>
          <a:p>
            <a:pPr lvl="1"/>
            <a:r>
              <a:rPr lang="ja-JP" altLang="en-US" dirty="0"/>
              <a:t>インテグラルイメージの作成</a:t>
            </a:r>
            <a:endParaRPr lang="en-US" altLang="ja-JP" dirty="0"/>
          </a:p>
          <a:p>
            <a:pPr lvl="1"/>
            <a:r>
              <a:rPr lang="ja-JP" altLang="en-US" dirty="0"/>
              <a:t>値を合計</a:t>
            </a:r>
            <a:r>
              <a:rPr lang="ja-JP" altLang="en-US" dirty="0" smtClean="0"/>
              <a:t>する</a:t>
            </a:r>
            <a:endParaRPr lang="en-US" altLang="ja-JP" dirty="0" smtClean="0"/>
          </a:p>
          <a:p>
            <a:pPr lvl="1"/>
            <a:endParaRPr lang="en-US" altLang="ja-JP" dirty="0"/>
          </a:p>
          <a:p>
            <a:r>
              <a:rPr kumimoji="1" lang="ja-JP" altLang="en-US" dirty="0" smtClean="0"/>
              <a:t>並列化が不能～難しい</a:t>
            </a:r>
            <a:endParaRPr kumimoji="1" lang="en-US" altLang="ja-JP" dirty="0" smtClean="0"/>
          </a:p>
          <a:p>
            <a:pPr lvl="1"/>
            <a:r>
              <a:rPr lang="ja-JP" altLang="en-US" dirty="0" smtClean="0"/>
              <a:t>動的計</a:t>
            </a:r>
            <a:r>
              <a:rPr lang="ja-JP" altLang="en-US" dirty="0"/>
              <a:t>画法</a:t>
            </a:r>
            <a:endParaRPr kumimoji="1" lang="en-US" altLang="ja-JP" dirty="0" smtClean="0"/>
          </a:p>
          <a:p>
            <a:pPr lvl="1"/>
            <a:r>
              <a:rPr lang="ja-JP" altLang="en-US" dirty="0" smtClean="0"/>
              <a:t>エントロピー符号化　など前状態に強く依存する処理</a:t>
            </a:r>
            <a:endParaRPr lang="en-US" altLang="ja-JP" dirty="0" smtClean="0"/>
          </a:p>
          <a:p>
            <a:pPr lvl="1"/>
            <a:endParaRPr kumimoji="1" lang="en-US" altLang="ja-JP" dirty="0" smtClean="0"/>
          </a:p>
          <a:p>
            <a:pPr lvl="1"/>
            <a:endParaRPr kumimoji="1" lang="en-US" altLang="ja-JP" dirty="0"/>
          </a:p>
        </p:txBody>
      </p:sp>
      <p:sp>
        <p:nvSpPr>
          <p:cNvPr id="5" name="コンテンツ プレースホルダー 4"/>
          <p:cNvSpPr>
            <a:spLocks noGrp="1"/>
          </p:cNvSpPr>
          <p:nvPr>
            <p:ph sz="half" idx="2"/>
          </p:nvPr>
        </p:nvSpPr>
        <p:spPr/>
        <p:txBody>
          <a:bodyPr>
            <a:normAutofit lnSpcReduction="10000"/>
          </a:bodyPr>
          <a:lstStyle/>
          <a:p>
            <a:r>
              <a:rPr lang="ja-JP" altLang="en-US" dirty="0" smtClean="0"/>
              <a:t>繰り返し</a:t>
            </a:r>
            <a:r>
              <a:rPr lang="ja-JP" altLang="en-US" dirty="0"/>
              <a:t>が多い処理</a:t>
            </a:r>
            <a:endParaRPr lang="en-US" altLang="ja-JP" dirty="0"/>
          </a:p>
          <a:p>
            <a:pPr lvl="1"/>
            <a:r>
              <a:rPr lang="en-US" altLang="ja-JP" dirty="0"/>
              <a:t>PDE</a:t>
            </a:r>
            <a:r>
              <a:rPr lang="ja-JP" altLang="en-US" dirty="0"/>
              <a:t> </a:t>
            </a:r>
            <a:r>
              <a:rPr lang="en-US" altLang="ja-JP" dirty="0"/>
              <a:t>(partial differential equations)</a:t>
            </a:r>
          </a:p>
          <a:p>
            <a:pPr lvl="1"/>
            <a:r>
              <a:rPr lang="ja-JP" altLang="en-US" dirty="0"/>
              <a:t>ニュートン法</a:t>
            </a:r>
            <a:endParaRPr lang="en-US" altLang="ja-JP" dirty="0"/>
          </a:p>
          <a:p>
            <a:pPr lvl="1"/>
            <a:r>
              <a:rPr lang="en-US" altLang="ja-JP" dirty="0"/>
              <a:t>Fork-join</a:t>
            </a:r>
            <a:r>
              <a:rPr lang="ja-JP" altLang="en-US" dirty="0"/>
              <a:t>が増える→オーバーヘッド増</a:t>
            </a:r>
            <a:endParaRPr lang="en-US" altLang="ja-JP" dirty="0"/>
          </a:p>
          <a:p>
            <a:endParaRPr lang="en-US" altLang="ja-JP" dirty="0"/>
          </a:p>
          <a:p>
            <a:r>
              <a:rPr lang="ja-JP" altLang="en-US" dirty="0"/>
              <a:t>疎行列の処理</a:t>
            </a:r>
            <a:endParaRPr lang="en-US" altLang="ja-JP" dirty="0"/>
          </a:p>
          <a:p>
            <a:pPr lvl="1"/>
            <a:r>
              <a:rPr lang="ja-JP" altLang="en-US" dirty="0"/>
              <a:t>メモリが非連続→メモリ</a:t>
            </a:r>
            <a:r>
              <a:rPr lang="ja-JP" altLang="en-US" dirty="0" smtClean="0"/>
              <a:t>律速</a:t>
            </a:r>
            <a:endParaRPr lang="en-US" altLang="ja-JP" dirty="0" smtClean="0"/>
          </a:p>
          <a:p>
            <a:pPr lvl="1"/>
            <a:r>
              <a:rPr lang="ja-JP" altLang="en-US" dirty="0" smtClean="0"/>
              <a:t>メモリが許すなら</a:t>
            </a:r>
            <a:r>
              <a:rPr lang="en-US" altLang="ja-JP" dirty="0" smtClean="0"/>
              <a:t>GPU</a:t>
            </a:r>
            <a:r>
              <a:rPr lang="ja-JP" altLang="en-US" dirty="0" smtClean="0"/>
              <a:t>へ</a:t>
            </a:r>
            <a:endParaRPr lang="en-US" altLang="ja-JP" dirty="0"/>
          </a:p>
          <a:p>
            <a:pPr lvl="1"/>
            <a:r>
              <a:rPr lang="ja-JP" altLang="en-US" dirty="0"/>
              <a:t>密行列の処理は非常に向いてる</a:t>
            </a:r>
            <a:endParaRPr lang="en-US" altLang="ja-JP" dirty="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89</a:t>
            </a:fld>
            <a:endParaRPr kumimoji="1" lang="ja-JP" altLang="en-US"/>
          </a:p>
        </p:txBody>
      </p:sp>
    </p:spTree>
    <p:extLst>
      <p:ext uri="{BB962C8B-B14F-4D97-AF65-F5344CB8AC3E}">
        <p14:creationId xmlns:p14="http://schemas.microsoft.com/office/powerpoint/2010/main" val="2803249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集積化は続き，</a:t>
            </a:r>
            <a:r>
              <a:rPr kumimoji="1" lang="en-US" altLang="ja-JP" dirty="0" smtClean="0"/>
              <a:t>CPU</a:t>
            </a:r>
            <a:r>
              <a:rPr kumimoji="1" lang="ja-JP" altLang="en-US" dirty="0" smtClean="0"/>
              <a:t>は</a:t>
            </a:r>
            <a:r>
              <a:rPr lang="ja-JP" altLang="en-US" dirty="0" smtClean="0"/>
              <a:t>マルチコアへ</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a:t>
            </a:fld>
            <a:endParaRPr kumimoji="1" lang="ja-JP" altLang="en-US"/>
          </a:p>
        </p:txBody>
      </p:sp>
      <p:pic>
        <p:nvPicPr>
          <p:cNvPr id="5" name="図 4"/>
          <p:cNvPicPr>
            <a:picLocks noChangeAspect="1"/>
          </p:cNvPicPr>
          <p:nvPr/>
        </p:nvPicPr>
        <p:blipFill>
          <a:blip r:embed="rId2"/>
          <a:stretch>
            <a:fillRect/>
          </a:stretch>
        </p:blipFill>
        <p:spPr>
          <a:xfrm>
            <a:off x="7027545" y="1690688"/>
            <a:ext cx="5034549" cy="3775912"/>
          </a:xfrm>
          <a:prstGeom prst="rect">
            <a:avLst/>
          </a:prstGeom>
        </p:spPr>
      </p:pic>
      <p:sp>
        <p:nvSpPr>
          <p:cNvPr id="6" name="テキスト ボックス 5"/>
          <p:cNvSpPr txBox="1"/>
          <p:nvPr/>
        </p:nvSpPr>
        <p:spPr>
          <a:xfrm>
            <a:off x="7953524" y="5676400"/>
            <a:ext cx="2954655" cy="461665"/>
          </a:xfrm>
          <a:prstGeom prst="rect">
            <a:avLst/>
          </a:prstGeom>
          <a:noFill/>
        </p:spPr>
        <p:txBody>
          <a:bodyPr wrap="none" rtlCol="0">
            <a:spAutoFit/>
          </a:bodyPr>
          <a:lstStyle/>
          <a:p>
            <a:r>
              <a:rPr kumimoji="1" lang="ja-JP" altLang="en-US" sz="2400" dirty="0" smtClean="0"/>
              <a:t>スパコンの計算性能</a:t>
            </a:r>
            <a:endParaRPr kumimoji="1" lang="ja-JP" altLang="en-US" sz="2400" dirty="0"/>
          </a:p>
        </p:txBody>
      </p:sp>
      <p:pic>
        <p:nvPicPr>
          <p:cNvPr id="8" name="図 7"/>
          <p:cNvPicPr>
            <a:picLocks noChangeAspect="1"/>
          </p:cNvPicPr>
          <p:nvPr/>
        </p:nvPicPr>
        <p:blipFill>
          <a:blip r:embed="rId3"/>
          <a:stretch>
            <a:fillRect/>
          </a:stretch>
        </p:blipFill>
        <p:spPr>
          <a:xfrm>
            <a:off x="2641781" y="4455084"/>
            <a:ext cx="3147454" cy="1683888"/>
          </a:xfrm>
          <a:prstGeom prst="rect">
            <a:avLst/>
          </a:prstGeom>
        </p:spPr>
      </p:pic>
      <p:sp>
        <p:nvSpPr>
          <p:cNvPr id="3" name="正方形/長方形 2"/>
          <p:cNvSpPr/>
          <p:nvPr/>
        </p:nvSpPr>
        <p:spPr>
          <a:xfrm>
            <a:off x="165434" y="1915105"/>
            <a:ext cx="6810294" cy="1569660"/>
          </a:xfrm>
          <a:prstGeom prst="rect">
            <a:avLst/>
          </a:prstGeom>
        </p:spPr>
        <p:txBody>
          <a:bodyPr wrap="square">
            <a:spAutoFit/>
          </a:bodyPr>
          <a:lstStyle/>
          <a:p>
            <a:pPr>
              <a:lnSpc>
                <a:spcPct val="150000"/>
              </a:lnSpc>
            </a:pPr>
            <a:r>
              <a:rPr lang="ja-JP" altLang="en-US" sz="3200" dirty="0" smtClean="0"/>
              <a:t>プログラマ</a:t>
            </a:r>
            <a:r>
              <a:rPr lang="ja-JP" altLang="en-US" sz="3200" dirty="0"/>
              <a:t>の</a:t>
            </a:r>
            <a:r>
              <a:rPr lang="ja-JP" altLang="en-US" sz="3200" dirty="0" smtClean="0"/>
              <a:t>フリーランチ</a:t>
            </a:r>
            <a:r>
              <a:rPr lang="ja-JP" altLang="en-US" sz="3200" dirty="0"/>
              <a:t>の</a:t>
            </a:r>
            <a:r>
              <a:rPr lang="ja-JP" altLang="en-US" sz="3200" dirty="0" smtClean="0"/>
              <a:t>終焉</a:t>
            </a:r>
            <a:endParaRPr lang="en-US" altLang="ja-JP" sz="3200" dirty="0" smtClean="0"/>
          </a:p>
          <a:p>
            <a:pPr>
              <a:lnSpc>
                <a:spcPct val="150000"/>
              </a:lnSpc>
            </a:pPr>
            <a:r>
              <a:rPr lang="ja-JP" altLang="en-US" sz="3200" b="1" dirty="0"/>
              <a:t>マルチコアプログラミングが</a:t>
            </a:r>
            <a:r>
              <a:rPr lang="ja-JP" altLang="en-US" sz="3200" b="1" dirty="0" smtClean="0"/>
              <a:t>必須に</a:t>
            </a:r>
            <a:endParaRPr lang="ja-JP" altLang="en-US" sz="3200" b="1" dirty="0"/>
          </a:p>
        </p:txBody>
      </p:sp>
      <p:sp>
        <p:nvSpPr>
          <p:cNvPr id="7" name="正方形/長方形 6"/>
          <p:cNvSpPr/>
          <p:nvPr/>
        </p:nvSpPr>
        <p:spPr>
          <a:xfrm>
            <a:off x="312390" y="3624707"/>
            <a:ext cx="6096000" cy="923330"/>
          </a:xfrm>
          <a:prstGeom prst="rect">
            <a:avLst/>
          </a:prstGeom>
        </p:spPr>
        <p:txBody>
          <a:bodyPr>
            <a:spAutoFit/>
          </a:bodyPr>
          <a:lstStyle/>
          <a:p>
            <a:r>
              <a:rPr lang="en-US" altLang="ja-JP" dirty="0">
                <a:solidFill>
                  <a:srgbClr val="222222"/>
                </a:solidFill>
                <a:latin typeface="Arial" panose="020B0604020202020204" pitchFamily="34" charset="0"/>
              </a:rPr>
              <a:t>Sutter, Herb. "The free lunch is over: A fundamental turn toward concurrency in software." </a:t>
            </a:r>
            <a:r>
              <a:rPr lang="en-US" altLang="ja-JP" i="1" dirty="0">
                <a:solidFill>
                  <a:srgbClr val="222222"/>
                </a:solidFill>
                <a:latin typeface="Arial" panose="020B0604020202020204" pitchFamily="34" charset="0"/>
              </a:rPr>
              <a:t>Dr. Dobb’s Journal</a:t>
            </a:r>
            <a:r>
              <a:rPr lang="en-US" altLang="ja-JP" dirty="0">
                <a:solidFill>
                  <a:srgbClr val="222222"/>
                </a:solidFill>
                <a:latin typeface="Arial" panose="020B0604020202020204" pitchFamily="34" charset="0"/>
              </a:rPr>
              <a:t> 30.3 (2005): 202-210.</a:t>
            </a:r>
            <a:endParaRPr lang="ja-JP" altLang="en-US" dirty="0"/>
          </a:p>
        </p:txBody>
      </p:sp>
      <p:sp>
        <p:nvSpPr>
          <p:cNvPr id="10" name="テキスト ボックス 9"/>
          <p:cNvSpPr txBox="1"/>
          <p:nvPr/>
        </p:nvSpPr>
        <p:spPr>
          <a:xfrm>
            <a:off x="3764006" y="6268357"/>
            <a:ext cx="903004" cy="369332"/>
          </a:xfrm>
          <a:prstGeom prst="rect">
            <a:avLst/>
          </a:prstGeom>
          <a:noFill/>
        </p:spPr>
        <p:txBody>
          <a:bodyPr wrap="none" rtlCol="0">
            <a:spAutoFit/>
          </a:bodyPr>
          <a:lstStyle/>
          <a:p>
            <a:r>
              <a:rPr kumimoji="1" lang="en-US" altLang="ja-JP" dirty="0" smtClean="0"/>
              <a:t>Core i7</a:t>
            </a:r>
            <a:endParaRPr kumimoji="1" lang="ja-JP" altLang="en-US" dirty="0"/>
          </a:p>
        </p:txBody>
      </p:sp>
    </p:spTree>
    <p:extLst>
      <p:ext uri="{BB962C8B-B14F-4D97-AF65-F5344CB8AC3E}">
        <p14:creationId xmlns:p14="http://schemas.microsoft.com/office/powerpoint/2010/main" val="10858565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モバイル端末では？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lang="en-US" altLang="ja-JP" dirty="0"/>
              <a:t>android</a:t>
            </a:r>
          </a:p>
          <a:p>
            <a:pPr lvl="1"/>
            <a:r>
              <a:rPr kumimoji="1" lang="en-US" altLang="ja-JP" dirty="0" smtClean="0"/>
              <a:t>OpenMP</a:t>
            </a:r>
          </a:p>
          <a:p>
            <a:pPr lvl="1"/>
            <a:r>
              <a:rPr lang="en-US" altLang="ja-JP" dirty="0" smtClean="0"/>
              <a:t>TBB</a:t>
            </a:r>
          </a:p>
          <a:p>
            <a:pPr lvl="1"/>
            <a:r>
              <a:rPr lang="en-US" altLang="ja-JP" dirty="0"/>
              <a:t>A</a:t>
            </a:r>
            <a:r>
              <a:rPr kumimoji="1" lang="en-US" altLang="ja-JP" dirty="0" smtClean="0"/>
              <a:t>RM SIMD NEON</a:t>
            </a:r>
          </a:p>
          <a:p>
            <a:r>
              <a:rPr lang="en-US" altLang="ja-JP" dirty="0" smtClean="0"/>
              <a:t>i</a:t>
            </a:r>
            <a:r>
              <a:rPr kumimoji="1" lang="en-US" altLang="ja-JP" dirty="0" smtClean="0"/>
              <a:t>Phone</a:t>
            </a:r>
          </a:p>
          <a:p>
            <a:pPr lvl="1"/>
            <a:r>
              <a:rPr kumimoji="1" lang="en-US" altLang="ja-JP" dirty="0" smtClean="0"/>
              <a:t>NEON</a:t>
            </a:r>
          </a:p>
          <a:p>
            <a:pPr lvl="1"/>
            <a:r>
              <a:rPr lang="en-US" altLang="ja-JP" dirty="0"/>
              <a:t>Grand Central Dispatch</a:t>
            </a:r>
          </a:p>
          <a:p>
            <a:pPr lvl="2"/>
            <a:r>
              <a:rPr lang="en-US" altLang="ja-JP" dirty="0" smtClean="0"/>
              <a:t>OpenMP </a:t>
            </a:r>
            <a:r>
              <a:rPr lang="en-US" altLang="ja-JP" dirty="0"/>
              <a:t>?</a:t>
            </a:r>
          </a:p>
          <a:p>
            <a:pPr lvl="2"/>
            <a:r>
              <a:rPr lang="en-US" altLang="ja-JP" dirty="0"/>
              <a:t>Intel </a:t>
            </a:r>
            <a:r>
              <a:rPr lang="en-US" altLang="ja-JP" dirty="0" smtClean="0"/>
              <a:t>TBB </a:t>
            </a:r>
            <a:r>
              <a:rPr lang="en-US" altLang="ja-JP" dirty="0" smtClean="0"/>
              <a:t>?</a:t>
            </a:r>
          </a:p>
          <a:p>
            <a:r>
              <a:rPr kumimoji="1" lang="en-US" altLang="ja-JP" dirty="0" smtClean="0"/>
              <a:t>GPGPU on Mobile Devices</a:t>
            </a:r>
          </a:p>
          <a:p>
            <a:pPr lvl="1"/>
            <a:r>
              <a:rPr lang="en-US" altLang="ja-JP" dirty="0" smtClean="0"/>
              <a:t>OpenCL</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90</a:t>
            </a:fld>
            <a:endParaRPr kumimoji="1" lang="ja-JP" altLang="en-US"/>
          </a:p>
        </p:txBody>
      </p:sp>
      <p:sp>
        <p:nvSpPr>
          <p:cNvPr id="5" name="Rectangle 1"/>
          <p:cNvSpPr>
            <a:spLocks noChangeArrowheads="1"/>
          </p:cNvSpPr>
          <p:nvPr/>
        </p:nvSpPr>
        <p:spPr bwMode="auto">
          <a:xfrm>
            <a:off x="6096000" y="2970516"/>
            <a:ext cx="4851072" cy="3188565"/>
          </a:xfrm>
          <a:prstGeom prst="rect">
            <a:avLst/>
          </a:prstGeom>
          <a:solidFill>
            <a:schemeClr val="bg2"/>
          </a:solidFill>
          <a:ln>
            <a:noFill/>
          </a:ln>
          <a:effectLs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007020"/>
                </a:solidFill>
                <a:effectLst/>
              </a:rPr>
              <a:t>#include &lt;arm_neon.h&gt;</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void</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06287E"/>
                </a:solidFill>
                <a:effectLst/>
              </a:rPr>
              <a:t>add9</a:t>
            </a:r>
            <a:r>
              <a:rPr kumimoji="0" lang="ja-JP" altLang="ja-JP" sz="1400" b="0" i="0" u="none" strike="noStrike" cap="none" normalizeH="0" baseline="0" dirty="0" smtClean="0">
                <a:ln>
                  <a:noFill/>
                </a:ln>
                <a:solidFill>
                  <a:srgbClr val="333333"/>
                </a:solidFill>
                <a:effectLst/>
              </a:rPr>
              <a:t> (</a:t>
            </a: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set sixteen elements of vec_9 to 9 */</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902000"/>
                </a:solidFill>
                <a:effectLst/>
              </a:rPr>
              <a:t>uint8x16_t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vmovq_n_u8</a:t>
            </a:r>
            <a:r>
              <a:rPr kumimoji="0" lang="ja-JP" altLang="ja-JP" sz="1400" b="0" i="0" u="none" strike="noStrike" cap="none" normalizeH="0" baseline="0" dirty="0" smtClean="0">
                <a:ln>
                  <a:noFill/>
                </a:ln>
                <a:solidFill>
                  <a:srgbClr val="333333"/>
                </a:solidFill>
                <a:effectLst/>
              </a:rPr>
              <a:t>(</a:t>
            </a:r>
            <a:r>
              <a:rPr kumimoji="0" lang="ja-JP" altLang="ja-JP" sz="1400" b="0" i="0" u="none" strike="noStrike" cap="none" normalizeH="0" baseline="0" dirty="0" smtClean="0">
                <a:ln>
                  <a:noFill/>
                </a:ln>
                <a:solidFill>
                  <a:srgbClr val="208050"/>
                </a:solidFill>
                <a:effectLst/>
              </a:rPr>
              <a:t>9</a:t>
            </a:r>
            <a:r>
              <a:rPr kumimoji="0" lang="ja-JP" altLang="ja-JP" sz="1400" b="0" i="0" u="none" strike="noStrike" cap="none" normalizeH="0" baseline="0" dirty="0" smtClean="0">
                <a:ln>
                  <a:noFill/>
                </a:ln>
                <a:solidFill>
                  <a:srgbClr val="333333"/>
                </a:solidFill>
                <a:effectLst/>
              </a:rPr>
              <a:t>);</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 </a:t>
            </a:r>
            <a:r>
              <a:rPr kumimoji="0" lang="ja-JP" altLang="ja-JP" sz="1400" b="0" i="1" u="none" strike="noStrike" cap="none" normalizeH="0" baseline="0" dirty="0" smtClean="0">
                <a:ln>
                  <a:noFill/>
                </a:ln>
                <a:solidFill>
                  <a:srgbClr val="408090"/>
                </a:solidFill>
                <a:effectLst/>
              </a:rPr>
              <a:t>/* add 9 to 16 vector elements using a NEON instruction */</a:t>
            </a:r>
            <a:r>
              <a:rPr kumimoji="0" lang="ja-JP" altLang="ja-JP" sz="1400" b="0" i="0" u="none" strike="noStrike" cap="none" normalizeH="0" baseline="0" dirty="0" smtClean="0">
                <a:ln>
                  <a:noFill/>
                </a:ln>
                <a:solidFill>
                  <a:srgbClr val="333333"/>
                </a:solidFill>
                <a:effectLst/>
              </a:rPr>
              <a:t> </a:t>
            </a:r>
            <a:endParaRPr kumimoji="0" lang="en-US" altLang="ja-JP" sz="10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3200" b="0" i="0" u="none" strike="noStrike" cap="none" normalizeH="0" baseline="0" dirty="0" smtClean="0">
                <a:ln>
                  <a:noFill/>
                </a:ln>
                <a:solidFill>
                  <a:srgbClr val="666666"/>
                </a:solidFill>
                <a:effectLst/>
              </a:rPr>
              <a:t>=</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vaddq_u8</a:t>
            </a:r>
            <a:r>
              <a:rPr kumimoji="0" lang="ja-JP" altLang="ja-JP" sz="1400" b="0" i="0" u="none" strike="noStrike" cap="none" normalizeH="0" baseline="0" dirty="0" smtClean="0">
                <a:ln>
                  <a:noFill/>
                </a:ln>
                <a:solidFill>
                  <a:srgbClr val="333333"/>
                </a:solidFill>
                <a:effectLst/>
              </a:rPr>
              <a:t>(</a:t>
            </a:r>
            <a:r>
              <a:rPr kumimoji="0" lang="ja-JP" altLang="ja-JP" b="0" i="0" u="none" strike="noStrike" cap="none" normalizeH="0" baseline="0" dirty="0" smtClean="0">
                <a:ln>
                  <a:noFill/>
                </a:ln>
                <a:solidFill>
                  <a:srgbClr val="666666"/>
                </a:solidFill>
                <a:effectLst/>
              </a:rPr>
              <a:t>*</a:t>
            </a:r>
            <a:r>
              <a:rPr kumimoji="0" lang="ja-JP" altLang="ja-JP" sz="2000" b="0" i="0" u="none" strike="noStrike" cap="none" normalizeH="0" baseline="0" dirty="0" smtClean="0">
                <a:ln>
                  <a:noFill/>
                </a:ln>
                <a:solidFill>
                  <a:schemeClr val="tx1"/>
                </a:solidFill>
                <a:effectLst/>
              </a:rPr>
              <a:t>vec_in</a:t>
            </a:r>
            <a:r>
              <a:rPr kumimoji="0" lang="ja-JP" altLang="ja-JP" sz="1400" b="0" i="0" u="none" strike="noStrike" cap="none" normalizeH="0" baseline="0" dirty="0" smtClean="0">
                <a:ln>
                  <a:noFill/>
                </a:ln>
                <a:solidFill>
                  <a:srgbClr val="333333"/>
                </a:solidFill>
                <a:effectLst/>
              </a:rPr>
              <a:t>, </a:t>
            </a:r>
            <a:r>
              <a:rPr kumimoji="0" lang="ja-JP" altLang="ja-JP" sz="2000" b="0" i="0" u="none" strike="noStrike" cap="none" normalizeH="0" baseline="0" dirty="0" smtClean="0">
                <a:ln>
                  <a:noFill/>
                </a:ln>
                <a:solidFill>
                  <a:schemeClr val="tx1"/>
                </a:solidFill>
                <a:effectLst/>
              </a:rPr>
              <a:t>vec_9</a:t>
            </a:r>
            <a:r>
              <a:rPr kumimoji="0" lang="ja-JP" altLang="ja-JP" sz="1400" b="0" i="0" u="none" strike="noStrike" cap="none" normalizeH="0" baseline="0" dirty="0" smtClean="0">
                <a:ln>
                  <a:noFill/>
                </a:ln>
                <a:solidFill>
                  <a:srgbClr val="333333"/>
                </a:solidFill>
                <a:effectLst/>
              </a:rPr>
              <a:t>); </a:t>
            </a:r>
            <a:endParaRPr kumimoji="0" lang="en-US" altLang="ja-JP" sz="1400" b="0" i="0" u="none" strike="noStrike" cap="none" normalizeH="0" baseline="0" dirty="0" smtClean="0">
              <a:ln>
                <a:noFill/>
              </a:ln>
              <a:solidFill>
                <a:srgbClr val="333333"/>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ja-JP" altLang="ja-JP" sz="1400" b="0" i="0" u="none" strike="noStrike" cap="none" normalizeH="0" baseline="0" dirty="0" smtClean="0">
                <a:ln>
                  <a:noFill/>
                </a:ln>
                <a:solidFill>
                  <a:srgbClr val="333333"/>
                </a:solidFill>
                <a:effectLst/>
              </a:rPr>
              <a:t>}</a:t>
            </a:r>
            <a:r>
              <a:rPr kumimoji="0" lang="ja-JP" altLang="ja-JP" sz="1000" b="0" i="0" u="none" strike="noStrike" cap="none" normalizeH="0" baseline="0" dirty="0" smtClean="0">
                <a:ln>
                  <a:noFill/>
                </a:ln>
                <a:solidFill>
                  <a:schemeClr val="tx1"/>
                </a:solidFill>
                <a:effectLst/>
              </a:rPr>
              <a:t> </a:t>
            </a:r>
            <a:endParaRPr kumimoji="0" lang="ja-JP" altLang="ja-JP" sz="3200" b="0" i="0" u="none" strike="noStrike" cap="none" normalizeH="0" baseline="0" dirty="0" smtClean="0">
              <a:ln>
                <a:noFill/>
              </a:ln>
              <a:solidFill>
                <a:schemeClr val="tx1"/>
              </a:solidFill>
              <a:effectLst/>
            </a:endParaRPr>
          </a:p>
        </p:txBody>
      </p:sp>
      <p:sp>
        <p:nvSpPr>
          <p:cNvPr id="6" name="正方形/長方形 5"/>
          <p:cNvSpPr/>
          <p:nvPr/>
        </p:nvSpPr>
        <p:spPr>
          <a:xfrm>
            <a:off x="5263616" y="1763485"/>
            <a:ext cx="4509568" cy="923330"/>
          </a:xfrm>
          <a:prstGeom prst="rect">
            <a:avLst/>
          </a:prstGeom>
        </p:spPr>
        <p:txBody>
          <a:bodyPr wrap="none">
            <a:spAutoFit/>
          </a:bodyPr>
          <a:lstStyle/>
          <a:p>
            <a:r>
              <a:rPr lang="en-US" altLang="ja-JP" dirty="0" smtClean="0"/>
              <a:t>SIMD NEON</a:t>
            </a:r>
          </a:p>
          <a:p>
            <a:r>
              <a:rPr lang="en-US" altLang="ja-JP" dirty="0" smtClean="0"/>
              <a:t>64bit</a:t>
            </a:r>
            <a:r>
              <a:rPr lang="ja-JP" altLang="en-US" dirty="0"/>
              <a:t>幅（</a:t>
            </a:r>
            <a:r>
              <a:rPr lang="en-US" altLang="ja-JP" dirty="0"/>
              <a:t>MMX</a:t>
            </a:r>
            <a:r>
              <a:rPr lang="ja-JP" altLang="en-US" dirty="0"/>
              <a:t>と同じ），</a:t>
            </a:r>
            <a:r>
              <a:rPr lang="en-US" altLang="ja-JP" dirty="0"/>
              <a:t>128bit</a:t>
            </a:r>
            <a:r>
              <a:rPr lang="ja-JP" altLang="en-US" dirty="0"/>
              <a:t>幅　（</a:t>
            </a:r>
            <a:r>
              <a:rPr lang="en-US" altLang="ja-JP" dirty="0"/>
              <a:t>SSE</a:t>
            </a:r>
            <a:r>
              <a:rPr lang="ja-JP" altLang="en-US" dirty="0"/>
              <a:t>と同じ</a:t>
            </a:r>
            <a:r>
              <a:rPr lang="ja-JP" altLang="en-US" dirty="0" smtClean="0"/>
              <a:t>）</a:t>
            </a:r>
            <a:endParaRPr lang="en-US" altLang="ja-JP" dirty="0" smtClean="0"/>
          </a:p>
          <a:p>
            <a:r>
              <a:rPr lang="ja-JP" altLang="en-US" dirty="0" smtClean="0"/>
              <a:t>関数名が違うだけでほぼ文法は同じ</a:t>
            </a:r>
            <a:endParaRPr lang="ja-JP" altLang="en-US" dirty="0"/>
          </a:p>
        </p:txBody>
      </p:sp>
    </p:spTree>
    <p:extLst>
      <p:ext uri="{BB962C8B-B14F-4D97-AF65-F5344CB8AC3E}">
        <p14:creationId xmlns:p14="http://schemas.microsoft.com/office/powerpoint/2010/main" val="34636490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lang="ja-JP" altLang="en-US" dirty="0" smtClean="0"/>
              <a:t>実は重要なメモリの</a:t>
            </a:r>
            <a:r>
              <a:rPr lang="en-US" altLang="ja-JP" dirty="0" smtClean="0"/>
              <a:t>IO</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91</a:t>
            </a:fld>
            <a:endParaRPr kumimoji="1" lang="ja-JP" altLang="en-US"/>
          </a:p>
        </p:txBody>
      </p:sp>
    </p:spTree>
    <p:extLst>
      <p:ext uri="{BB962C8B-B14F-4D97-AF65-F5344CB8AC3E}">
        <p14:creationId xmlns:p14="http://schemas.microsoft.com/office/powerpoint/2010/main" val="41165824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記憶域へのアクセス</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32838016"/>
              </p:ext>
            </p:extLst>
          </p:nvPr>
        </p:nvGraphicFramePr>
        <p:xfrm>
          <a:off x="736600" y="1825625"/>
          <a:ext cx="47434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92</a:t>
            </a:fld>
            <a:endParaRPr kumimoji="1" lang="ja-JP" altLang="en-US"/>
          </a:p>
        </p:txBody>
      </p:sp>
      <p:sp>
        <p:nvSpPr>
          <p:cNvPr id="3" name="角丸四角形吹き出し 2"/>
          <p:cNvSpPr/>
          <p:nvPr/>
        </p:nvSpPr>
        <p:spPr>
          <a:xfrm>
            <a:off x="4749800" y="1460859"/>
            <a:ext cx="7264400" cy="2145268"/>
          </a:xfrm>
          <a:prstGeom prst="wedgeRoundRectCallout">
            <a:avLst>
              <a:gd name="adj1" fmla="val -14472"/>
              <a:gd name="adj2" fmla="val 96836"/>
              <a:gd name="adj3" fmla="val 16667"/>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ja-JP" altLang="en-US" sz="4000" b="1" dirty="0"/>
              <a:t>メモリの読み書きは高速だと</a:t>
            </a:r>
            <a:endParaRPr lang="en-US" altLang="ja-JP" sz="4000" b="1" dirty="0"/>
          </a:p>
          <a:p>
            <a:r>
              <a:rPr lang="ja-JP" altLang="en-US" sz="4000" b="1" dirty="0"/>
              <a:t>思っていませんか？</a:t>
            </a:r>
          </a:p>
          <a:p>
            <a:pPr algn="ctr"/>
            <a:endParaRPr kumimoji="1" lang="ja-JP" altLang="en-US" sz="4000" dirty="0"/>
          </a:p>
        </p:txBody>
      </p:sp>
      <p:sp>
        <p:nvSpPr>
          <p:cNvPr id="7" name="テキスト ボックス 6"/>
          <p:cNvSpPr txBox="1"/>
          <p:nvPr/>
        </p:nvSpPr>
        <p:spPr>
          <a:xfrm>
            <a:off x="5943600" y="4946282"/>
            <a:ext cx="5929828" cy="523220"/>
          </a:xfrm>
          <a:prstGeom prst="rect">
            <a:avLst/>
          </a:prstGeom>
          <a:noFill/>
        </p:spPr>
        <p:txBody>
          <a:bodyPr wrap="none" rtlCol="0">
            <a:spAutoFit/>
          </a:bodyPr>
          <a:lstStyle/>
          <a:p>
            <a:r>
              <a:rPr kumimoji="1" lang="ja-JP" altLang="en-US" sz="2800" dirty="0" smtClean="0"/>
              <a:t>実は下手な計算よりも重たいです．</a:t>
            </a:r>
            <a:endParaRPr kumimoji="1" lang="ja-JP" altLang="en-US" sz="2800" dirty="0"/>
          </a:p>
        </p:txBody>
      </p:sp>
    </p:spTree>
    <p:extLst>
      <p:ext uri="{BB962C8B-B14F-4D97-AF65-F5344CB8AC3E}">
        <p14:creationId xmlns:p14="http://schemas.microsoft.com/office/powerpoint/2010/main" val="28816515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計算 </a:t>
            </a:r>
            <a:r>
              <a:rPr kumimoji="1" lang="en-US" altLang="ja-JP" dirty="0" smtClean="0"/>
              <a:t>vs </a:t>
            </a:r>
            <a:r>
              <a:rPr kumimoji="1" lang="ja-JP" altLang="en-US" dirty="0" smtClean="0"/>
              <a:t>メモリアクセス</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kumimoji="1" lang="ja-JP" altLang="en-US" sz="4000" dirty="0" smtClean="0"/>
              <a:t>すべての画素をコピーする</a:t>
            </a:r>
            <a:endParaRPr kumimoji="1" lang="en-US" altLang="ja-JP" sz="4000" dirty="0" smtClean="0"/>
          </a:p>
          <a:p>
            <a:pPr marL="514350" indent="-514350">
              <a:buFont typeface="+mj-lt"/>
              <a:buAutoNum type="arabicPeriod"/>
            </a:pPr>
            <a:r>
              <a:rPr kumimoji="1" lang="ja-JP" altLang="en-US" sz="4000" dirty="0" smtClean="0"/>
              <a:t>すべての画素に１を加算する</a:t>
            </a:r>
            <a:endParaRPr kumimoji="1" lang="en-US" altLang="ja-JP" sz="4000" dirty="0" smtClean="0"/>
          </a:p>
          <a:p>
            <a:pPr marL="514350" indent="-514350">
              <a:buFont typeface="+mj-lt"/>
              <a:buAutoNum type="arabicPeriod"/>
            </a:pPr>
            <a:r>
              <a:rPr lang="ja-JP" altLang="en-US" sz="4000" dirty="0" smtClean="0"/>
              <a:t>すべての画素に１０を乗算する</a:t>
            </a:r>
            <a:endParaRPr lang="en-US" altLang="ja-JP" sz="4000" dirty="0"/>
          </a:p>
          <a:p>
            <a:endParaRPr kumimoji="1" lang="en-US" altLang="ja-JP" dirty="0" smtClean="0"/>
          </a:p>
          <a:p>
            <a:pPr marL="0" indent="0">
              <a:buNone/>
            </a:pPr>
            <a:r>
              <a:rPr lang="ja-JP" altLang="en-US" sz="4400" dirty="0" smtClean="0"/>
              <a:t>　　</a:t>
            </a:r>
            <a:r>
              <a:rPr lang="ja-JP" altLang="en-US" sz="4400" b="1" dirty="0" smtClean="0"/>
              <a:t>実はこの処理の計算速度は</a:t>
            </a:r>
            <a:endParaRPr lang="en-US" altLang="ja-JP" sz="4400" b="1" dirty="0" smtClean="0"/>
          </a:p>
          <a:p>
            <a:pPr marL="0" indent="0">
              <a:buNone/>
            </a:pPr>
            <a:r>
              <a:rPr lang="en-US" altLang="ja-JP" sz="4400" b="1" dirty="0"/>
              <a:t>	</a:t>
            </a:r>
            <a:r>
              <a:rPr lang="en-US" altLang="ja-JP" sz="4400" b="1" dirty="0" smtClean="0"/>
              <a:t>		</a:t>
            </a:r>
            <a:r>
              <a:rPr lang="ja-JP" altLang="en-US" sz="4400" b="1" dirty="0" smtClean="0"/>
              <a:t>　　ほとんど変わりません</a:t>
            </a:r>
            <a:endParaRPr kumimoji="1" lang="ja-JP" altLang="en-US" sz="4400" b="1"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93</a:t>
            </a:fld>
            <a:endParaRPr kumimoji="1" lang="ja-JP" altLang="en-US"/>
          </a:p>
        </p:txBody>
      </p:sp>
    </p:spTree>
    <p:extLst>
      <p:ext uri="{BB962C8B-B14F-4D97-AF65-F5344CB8AC3E}">
        <p14:creationId xmlns:p14="http://schemas.microsoft.com/office/powerpoint/2010/main" val="3206005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ボトルネックは</a:t>
            </a:r>
            <a:r>
              <a:rPr lang="en-US" altLang="ja-JP" dirty="0" smtClean="0"/>
              <a:t>CPU</a:t>
            </a:r>
            <a:r>
              <a:rPr lang="ja-JP" altLang="en-US" dirty="0" smtClean="0"/>
              <a:t>？それとも</a:t>
            </a:r>
            <a:r>
              <a:rPr lang="en-US" altLang="ja-JP" dirty="0" smtClean="0"/>
              <a:t>IO</a:t>
            </a:r>
            <a:r>
              <a:rPr lang="ja-JP" altLang="en-US" dirty="0" smtClean="0"/>
              <a:t>？</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CPU</a:t>
            </a:r>
            <a:r>
              <a:rPr lang="ja-JP" altLang="en-US" dirty="0" smtClean="0"/>
              <a:t>律速，メモリ律速</a:t>
            </a:r>
            <a:endParaRPr lang="en-US" altLang="ja-JP" dirty="0" smtClean="0"/>
          </a:p>
          <a:p>
            <a:endParaRPr kumimoji="1" lang="en-US" altLang="ja-JP" dirty="0" smtClean="0"/>
          </a:p>
          <a:p>
            <a:r>
              <a:rPr kumimoji="1" lang="ja-JP" altLang="en-US" dirty="0" smtClean="0"/>
              <a:t>データの込みこみ</a:t>
            </a:r>
            <a:endParaRPr kumimoji="1" lang="en-US" altLang="ja-JP" dirty="0" smtClean="0"/>
          </a:p>
          <a:p>
            <a:r>
              <a:rPr lang="ja-JP" altLang="en-US" dirty="0" smtClean="0"/>
              <a:t>計算</a:t>
            </a:r>
            <a:endParaRPr lang="en-US" altLang="ja-JP" dirty="0" smtClean="0"/>
          </a:p>
          <a:p>
            <a:r>
              <a:rPr kumimoji="1" lang="ja-JP" altLang="en-US" dirty="0" smtClean="0"/>
              <a:t>データの書き込み</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94</a:t>
            </a:fld>
            <a:endParaRPr kumimoji="1" lang="ja-JP" altLang="en-US"/>
          </a:p>
        </p:txBody>
      </p:sp>
      <p:pic>
        <p:nvPicPr>
          <p:cNvPr id="5" name="図 4"/>
          <p:cNvPicPr>
            <a:picLocks noChangeAspect="1"/>
          </p:cNvPicPr>
          <p:nvPr/>
        </p:nvPicPr>
        <p:blipFill>
          <a:blip r:embed="rId2"/>
          <a:stretch>
            <a:fillRect/>
          </a:stretch>
        </p:blipFill>
        <p:spPr>
          <a:xfrm>
            <a:off x="6354006" y="1745239"/>
            <a:ext cx="5519737" cy="3367521"/>
          </a:xfrm>
          <a:prstGeom prst="rect">
            <a:avLst/>
          </a:prstGeom>
        </p:spPr>
      </p:pic>
      <p:sp>
        <p:nvSpPr>
          <p:cNvPr id="6" name="テキスト ボックス 5"/>
          <p:cNvSpPr txBox="1"/>
          <p:nvPr/>
        </p:nvSpPr>
        <p:spPr>
          <a:xfrm>
            <a:off x="2086048" y="4330303"/>
            <a:ext cx="4787900" cy="923330"/>
          </a:xfrm>
          <a:prstGeom prst="rect">
            <a:avLst/>
          </a:prstGeom>
          <a:noFill/>
        </p:spPr>
        <p:txBody>
          <a:bodyPr wrap="square" rtlCol="0">
            <a:spAutoFit/>
          </a:bodyPr>
          <a:lstStyle/>
          <a:p>
            <a:r>
              <a:rPr kumimoji="1" lang="ja-JP" altLang="en-US" dirty="0" smtClean="0"/>
              <a:t>メモリのパフォーマンスは</a:t>
            </a:r>
            <a:r>
              <a:rPr kumimoji="1" lang="en-US" altLang="ja-JP" dirty="0" smtClean="0"/>
              <a:t>6</a:t>
            </a:r>
            <a:r>
              <a:rPr kumimoji="1" lang="ja-JP" altLang="en-US" dirty="0" smtClean="0"/>
              <a:t>年で</a:t>
            </a:r>
            <a:r>
              <a:rPr kumimoji="1" lang="en-US" altLang="ja-JP" dirty="0" smtClean="0"/>
              <a:t>2</a:t>
            </a:r>
            <a:r>
              <a:rPr kumimoji="1" lang="ja-JP" altLang="en-US" dirty="0" smtClean="0"/>
              <a:t>倍</a:t>
            </a:r>
            <a:endParaRPr kumimoji="1" lang="en-US" altLang="ja-JP" dirty="0" smtClean="0"/>
          </a:p>
          <a:p>
            <a:r>
              <a:rPr lang="en-US" altLang="ja-JP" dirty="0"/>
              <a:t>Hennessy &amp; Patterson, </a:t>
            </a:r>
            <a:r>
              <a:rPr lang="en-US" altLang="ja-JP" dirty="0" smtClean="0"/>
              <a:t>Computer</a:t>
            </a:r>
            <a:r>
              <a:rPr lang="ja-JP" altLang="en-US" dirty="0" smtClean="0"/>
              <a:t> </a:t>
            </a:r>
            <a:r>
              <a:rPr lang="en-US" altLang="ja-JP" dirty="0" smtClean="0"/>
              <a:t>Architecture,</a:t>
            </a:r>
            <a:r>
              <a:rPr lang="ja-JP" altLang="en-US" dirty="0" smtClean="0"/>
              <a:t> </a:t>
            </a:r>
            <a:r>
              <a:rPr lang="en-US" altLang="ja-JP" dirty="0" smtClean="0"/>
              <a:t>Morgan Kaufmann,2006</a:t>
            </a:r>
            <a:endParaRPr kumimoji="1" lang="ja-JP" altLang="en-US" dirty="0"/>
          </a:p>
        </p:txBody>
      </p:sp>
      <p:sp>
        <p:nvSpPr>
          <p:cNvPr id="7" name="テキスト ボックス 6"/>
          <p:cNvSpPr txBox="1"/>
          <p:nvPr/>
        </p:nvSpPr>
        <p:spPr>
          <a:xfrm>
            <a:off x="579539" y="5453719"/>
            <a:ext cx="9873216" cy="1200329"/>
          </a:xfrm>
          <a:prstGeom prst="rect">
            <a:avLst/>
          </a:prstGeom>
          <a:noFill/>
        </p:spPr>
        <p:txBody>
          <a:bodyPr wrap="none" rtlCol="0">
            <a:spAutoFit/>
          </a:bodyPr>
          <a:lstStyle/>
          <a:p>
            <a:r>
              <a:rPr kumimoji="1" lang="ja-JP" altLang="en-US" sz="2400" dirty="0" smtClean="0"/>
              <a:t>画像処理の場合，かなりのケースでメモリの</a:t>
            </a:r>
            <a:r>
              <a:rPr kumimoji="1" lang="en-US" altLang="ja-JP" sz="2400" dirty="0" smtClean="0"/>
              <a:t>IO</a:t>
            </a:r>
            <a:r>
              <a:rPr kumimoji="1" lang="ja-JP" altLang="en-US" sz="2400" dirty="0" smtClean="0"/>
              <a:t>がボトルネック</a:t>
            </a:r>
            <a:endParaRPr kumimoji="1" lang="en-US" altLang="ja-JP" sz="2400" dirty="0" smtClean="0"/>
          </a:p>
          <a:p>
            <a:r>
              <a:rPr lang="en-US" altLang="ja-JP" sz="2400" dirty="0" smtClean="0"/>
              <a:t>SIMD</a:t>
            </a:r>
            <a:r>
              <a:rPr lang="ja-JP" altLang="en-US" sz="2400" dirty="0" smtClean="0"/>
              <a:t>によるベクトル化を行うと，</a:t>
            </a:r>
            <a:r>
              <a:rPr lang="en-US" altLang="ja-JP" sz="2400" dirty="0" smtClean="0"/>
              <a:t>4</a:t>
            </a:r>
            <a:r>
              <a:rPr lang="ja-JP" altLang="en-US" sz="2400" dirty="0" smtClean="0"/>
              <a:t>倍速</a:t>
            </a:r>
            <a:r>
              <a:rPr lang="en-US" altLang="ja-JP" sz="2400" dirty="0" smtClean="0"/>
              <a:t>8</a:t>
            </a:r>
            <a:r>
              <a:rPr lang="ja-JP" altLang="en-US" sz="2400" dirty="0" smtClean="0"/>
              <a:t>倍速以上とベクトル長以上に</a:t>
            </a:r>
            <a:endParaRPr lang="en-US" altLang="ja-JP" sz="2400" dirty="0" smtClean="0"/>
          </a:p>
          <a:p>
            <a:r>
              <a:rPr lang="ja-JP" altLang="en-US" sz="2400" dirty="0" smtClean="0"/>
              <a:t>コードが高速化するのはこのボトルネックを解消しているのが要因</a:t>
            </a:r>
            <a:endParaRPr kumimoji="1" lang="ja-JP" altLang="en-US" sz="2400" dirty="0"/>
          </a:p>
        </p:txBody>
      </p:sp>
    </p:spTree>
    <p:extLst>
      <p:ext uri="{BB962C8B-B14F-4D97-AF65-F5344CB8AC3E}">
        <p14:creationId xmlns:p14="http://schemas.microsoft.com/office/powerpoint/2010/main" val="414091321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GPU</a:t>
            </a:r>
            <a:r>
              <a:rPr lang="ja-JP" altLang="en-US" dirty="0"/>
              <a:t>・</a:t>
            </a:r>
            <a:r>
              <a:rPr lang="en-US" altLang="ja-JP" dirty="0" smtClean="0"/>
              <a:t>CPU</a:t>
            </a:r>
            <a:r>
              <a:rPr lang="ja-JP" altLang="en-US" dirty="0" smtClean="0"/>
              <a:t>の</a:t>
            </a:r>
            <a:r>
              <a:rPr lang="ja-JP" altLang="en-US" dirty="0" smtClean="0"/>
              <a:t>メモリ</a:t>
            </a:r>
            <a:r>
              <a:rPr lang="en-US" altLang="ja-JP" dirty="0" smtClean="0"/>
              <a:t>IO</a:t>
            </a:r>
            <a:r>
              <a:rPr lang="ja-JP" altLang="en-US" dirty="0" smtClean="0"/>
              <a:t>速度</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95</a:t>
            </a:fld>
            <a:endParaRPr kumimoji="1" lang="ja-JP" altLang="en-US"/>
          </a:p>
        </p:txBody>
      </p:sp>
      <p:pic>
        <p:nvPicPr>
          <p:cNvPr id="5" name="図 4"/>
          <p:cNvPicPr>
            <a:picLocks noChangeAspect="1"/>
          </p:cNvPicPr>
          <p:nvPr/>
        </p:nvPicPr>
        <p:blipFill>
          <a:blip r:embed="rId2"/>
          <a:stretch>
            <a:fillRect/>
          </a:stretch>
        </p:blipFill>
        <p:spPr>
          <a:xfrm>
            <a:off x="246742" y="1458522"/>
            <a:ext cx="6152797" cy="4103643"/>
          </a:xfrm>
          <a:prstGeom prst="rect">
            <a:avLst/>
          </a:prstGeom>
        </p:spPr>
      </p:pic>
      <p:pic>
        <p:nvPicPr>
          <p:cNvPr id="6" name="図 5"/>
          <p:cNvPicPr>
            <a:picLocks noChangeAspect="1"/>
          </p:cNvPicPr>
          <p:nvPr/>
        </p:nvPicPr>
        <p:blipFill>
          <a:blip r:embed="rId3"/>
          <a:stretch>
            <a:fillRect/>
          </a:stretch>
        </p:blipFill>
        <p:spPr>
          <a:xfrm>
            <a:off x="6692587" y="1458522"/>
            <a:ext cx="5005926" cy="4075667"/>
          </a:xfrm>
          <a:prstGeom prst="rect">
            <a:avLst/>
          </a:prstGeom>
        </p:spPr>
      </p:pic>
      <p:sp>
        <p:nvSpPr>
          <p:cNvPr id="7" name="テキスト ボックス 6"/>
          <p:cNvSpPr txBox="1"/>
          <p:nvPr/>
        </p:nvSpPr>
        <p:spPr>
          <a:xfrm>
            <a:off x="2017486" y="5660139"/>
            <a:ext cx="1941557" cy="584775"/>
          </a:xfrm>
          <a:prstGeom prst="rect">
            <a:avLst/>
          </a:prstGeom>
          <a:noFill/>
        </p:spPr>
        <p:txBody>
          <a:bodyPr wrap="none" rtlCol="0">
            <a:spAutoFit/>
          </a:bodyPr>
          <a:lstStyle/>
          <a:p>
            <a:r>
              <a:rPr kumimoji="1" lang="ja-JP" altLang="en-US" sz="3200" dirty="0" smtClean="0"/>
              <a:t>メモリの</a:t>
            </a:r>
            <a:r>
              <a:rPr kumimoji="1" lang="en-US" altLang="ja-JP" sz="3200" dirty="0" smtClean="0"/>
              <a:t>IO</a:t>
            </a:r>
            <a:endParaRPr kumimoji="1" lang="ja-JP" altLang="en-US" sz="3200" dirty="0"/>
          </a:p>
        </p:txBody>
      </p:sp>
      <p:sp>
        <p:nvSpPr>
          <p:cNvPr id="8" name="テキスト ボックス 7"/>
          <p:cNvSpPr txBox="1"/>
          <p:nvPr/>
        </p:nvSpPr>
        <p:spPr>
          <a:xfrm>
            <a:off x="8505372" y="5645625"/>
            <a:ext cx="1826141" cy="584775"/>
          </a:xfrm>
          <a:prstGeom prst="rect">
            <a:avLst/>
          </a:prstGeom>
          <a:noFill/>
        </p:spPr>
        <p:txBody>
          <a:bodyPr wrap="none" rtlCol="0">
            <a:spAutoFit/>
          </a:bodyPr>
          <a:lstStyle/>
          <a:p>
            <a:r>
              <a:rPr kumimoji="1" lang="ja-JP" altLang="en-US" sz="3200" dirty="0" smtClean="0"/>
              <a:t>計算能力</a:t>
            </a:r>
            <a:endParaRPr kumimoji="1" lang="ja-JP" altLang="en-US" sz="3200" dirty="0"/>
          </a:p>
        </p:txBody>
      </p:sp>
    </p:spTree>
    <p:extLst>
      <p:ext uri="{BB962C8B-B14F-4D97-AF65-F5344CB8AC3E}">
        <p14:creationId xmlns:p14="http://schemas.microsoft.com/office/powerpoint/2010/main" val="25731280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SRAM vs DRAM</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SRAM (</a:t>
            </a:r>
            <a:r>
              <a:rPr kumimoji="1" lang="ja-JP" altLang="en-US" dirty="0" smtClean="0"/>
              <a:t>キャッシュ</a:t>
            </a:r>
            <a:r>
              <a:rPr kumimoji="1" lang="en-US" altLang="ja-JP" dirty="0" smtClean="0"/>
              <a:t>)</a:t>
            </a:r>
          </a:p>
          <a:p>
            <a:pPr lvl="1"/>
            <a:r>
              <a:rPr lang="ja-JP" altLang="en-US" dirty="0" smtClean="0"/>
              <a:t>速い　（</a:t>
            </a:r>
            <a:r>
              <a:rPr lang="en-US" altLang="ja-JP" dirty="0" smtClean="0"/>
              <a:t>L1</a:t>
            </a:r>
            <a:r>
              <a:rPr lang="ja-JP" altLang="en-US" dirty="0"/>
              <a:t> </a:t>
            </a:r>
            <a:r>
              <a:rPr lang="ja-JP" altLang="en-US" dirty="0" smtClean="0"/>
              <a:t>キャッシュ→１ＣＰＵサイクル）</a:t>
            </a:r>
            <a:endParaRPr lang="en-US" altLang="ja-JP" dirty="0" smtClean="0"/>
          </a:p>
          <a:p>
            <a:pPr lvl="1"/>
            <a:r>
              <a:rPr lang="ja-JP" altLang="en-US" dirty="0" smtClean="0"/>
              <a:t>小容量</a:t>
            </a:r>
            <a:endParaRPr lang="en-US" altLang="ja-JP" dirty="0" smtClean="0"/>
          </a:p>
          <a:p>
            <a:pPr lvl="1"/>
            <a:r>
              <a:rPr kumimoji="1" lang="ja-JP" altLang="en-US" dirty="0" smtClean="0"/>
              <a:t>高い</a:t>
            </a:r>
            <a:endParaRPr kumimoji="1" lang="en-US" altLang="ja-JP" dirty="0" smtClean="0"/>
          </a:p>
          <a:p>
            <a:endParaRPr lang="en-US" altLang="ja-JP" dirty="0"/>
          </a:p>
          <a:p>
            <a:r>
              <a:rPr kumimoji="1" lang="ja-JP" altLang="en-US" dirty="0" smtClean="0"/>
              <a:t>ＤＲＡＭ（主記憶）</a:t>
            </a:r>
            <a:endParaRPr kumimoji="1" lang="en-US" altLang="ja-JP" dirty="0" smtClean="0"/>
          </a:p>
          <a:p>
            <a:pPr lvl="1"/>
            <a:r>
              <a:rPr lang="ja-JP" altLang="en-US" dirty="0" smtClean="0"/>
              <a:t>遅い（</a:t>
            </a:r>
            <a:r>
              <a:rPr lang="ja-JP" altLang="en-US" dirty="0"/>
              <a:t> </a:t>
            </a:r>
            <a:r>
              <a:rPr lang="ja-JP" altLang="en-US" dirty="0" smtClean="0"/>
              <a:t>１００ＣＰＵサイクル）</a:t>
            </a:r>
            <a:endParaRPr lang="en-US" altLang="ja-JP" dirty="0" smtClean="0"/>
          </a:p>
          <a:p>
            <a:pPr lvl="1"/>
            <a:r>
              <a:rPr kumimoji="1" lang="ja-JP" altLang="en-US" dirty="0" smtClean="0"/>
              <a:t>大容量</a:t>
            </a:r>
            <a:endParaRPr kumimoji="1" lang="en-US" altLang="ja-JP" dirty="0" smtClean="0"/>
          </a:p>
          <a:p>
            <a:pPr lvl="1"/>
            <a:r>
              <a:rPr lang="ja-JP" altLang="en-US" dirty="0"/>
              <a:t>安</a:t>
            </a:r>
            <a:r>
              <a:rPr lang="ja-JP" altLang="en-US" dirty="0" smtClean="0"/>
              <a:t>い</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96</a:t>
            </a:fld>
            <a:endParaRPr kumimoji="1" lang="ja-JP" altLang="en-US"/>
          </a:p>
        </p:txBody>
      </p:sp>
    </p:spTree>
    <p:extLst>
      <p:ext uri="{BB962C8B-B14F-4D97-AF65-F5344CB8AC3E}">
        <p14:creationId xmlns:p14="http://schemas.microsoft.com/office/powerpoint/2010/main" val="94698843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メモリアクセスの最適化</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メモリアクセスで重要なポイント</a:t>
            </a:r>
            <a:endParaRPr kumimoji="1" lang="en-US" altLang="ja-JP" dirty="0" smtClean="0"/>
          </a:p>
          <a:p>
            <a:pPr lvl="1"/>
            <a:r>
              <a:rPr kumimoji="1" lang="ja-JP" altLang="en-US" dirty="0" smtClean="0"/>
              <a:t>局所性</a:t>
            </a:r>
            <a:endParaRPr kumimoji="1" lang="en-US" altLang="ja-JP" dirty="0" smtClean="0"/>
          </a:p>
          <a:p>
            <a:pPr lvl="1"/>
            <a:r>
              <a:rPr lang="ja-JP" altLang="en-US" dirty="0" smtClean="0"/>
              <a:t>アライメント</a:t>
            </a:r>
            <a:endParaRPr lang="en-US" altLang="ja-JP" dirty="0" smtClean="0"/>
          </a:p>
          <a:p>
            <a:pPr lvl="1"/>
            <a:r>
              <a:rPr kumimoji="1" lang="ja-JP" altLang="en-US" dirty="0" smtClean="0"/>
              <a:t>アクセス順序</a:t>
            </a:r>
            <a:endParaRPr kumimoji="1" lang="en-US" altLang="ja-JP" dirty="0" smtClean="0"/>
          </a:p>
          <a:p>
            <a:pPr lvl="1"/>
            <a:endParaRPr lang="en-US" altLang="ja-JP" dirty="0"/>
          </a:p>
          <a:p>
            <a:pPr marL="0" indent="0">
              <a:buNone/>
            </a:pPr>
            <a:r>
              <a:rPr lang="ja-JP" altLang="en-US" dirty="0" smtClean="0"/>
              <a:t>例題：行列の</a:t>
            </a:r>
            <a:r>
              <a:rPr lang="ja-JP" altLang="en-US" dirty="0"/>
              <a:t>転置</a:t>
            </a:r>
            <a:endParaRPr lang="en-US" altLang="ja-JP" dirty="0" smtClean="0"/>
          </a:p>
          <a:p>
            <a:r>
              <a:rPr kumimoji="1" lang="ja-JP" altLang="en-US" dirty="0" smtClean="0"/>
              <a:t>キャッシュブロッキング</a:t>
            </a:r>
            <a:endParaRPr kumimoji="1" lang="en-US" altLang="ja-JP" dirty="0" smtClean="0"/>
          </a:p>
          <a:p>
            <a:pPr lvl="1"/>
            <a:r>
              <a:rPr lang="ja-JP" altLang="en-US" dirty="0"/>
              <a:t>キャッシュ</a:t>
            </a:r>
            <a:r>
              <a:rPr lang="ja-JP" altLang="en-US" dirty="0" smtClean="0"/>
              <a:t>に収まるようにデータ構造をブロッキングすること</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97</a:t>
            </a:fld>
            <a:endParaRPr kumimoji="1" lang="ja-JP" altLang="en-US"/>
          </a:p>
        </p:txBody>
      </p:sp>
    </p:spTree>
    <p:extLst>
      <p:ext uri="{BB962C8B-B14F-4D97-AF65-F5344CB8AC3E}">
        <p14:creationId xmlns:p14="http://schemas.microsoft.com/office/powerpoint/2010/main" val="1101714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98</a:t>
            </a:fld>
            <a:endParaRPr kumimoji="1" lang="ja-JP" altLang="en-US"/>
          </a:p>
        </p:txBody>
      </p:sp>
      <p:sp>
        <p:nvSpPr>
          <p:cNvPr id="5" name="テキスト ボックス 4"/>
          <p:cNvSpPr txBox="1"/>
          <p:nvPr/>
        </p:nvSpPr>
        <p:spPr>
          <a:xfrm>
            <a:off x="1639848" y="1726566"/>
            <a:ext cx="2646878" cy="830997"/>
          </a:xfrm>
          <a:prstGeom prst="rect">
            <a:avLst/>
          </a:prstGeom>
          <a:noFill/>
        </p:spPr>
        <p:txBody>
          <a:bodyPr wrap="none" rtlCol="0">
            <a:spAutoFit/>
          </a:bodyPr>
          <a:lstStyle/>
          <a:p>
            <a:r>
              <a:rPr lang="ja-JP" altLang="en-US" sz="2400" dirty="0" smtClean="0"/>
              <a:t>行メジャー</a:t>
            </a:r>
            <a:r>
              <a:rPr lang="ja-JP" altLang="en-US" sz="2400" dirty="0" smtClean="0"/>
              <a:t>な</a:t>
            </a:r>
            <a:r>
              <a:rPr lang="en-US" altLang="ja-JP" sz="2400" dirty="0" smtClean="0"/>
              <a:t/>
            </a:r>
            <a:br>
              <a:rPr lang="en-US" altLang="ja-JP" sz="2400" dirty="0" smtClean="0"/>
            </a:br>
            <a:r>
              <a:rPr lang="ja-JP" altLang="en-US" sz="2400" dirty="0" smtClean="0"/>
              <a:t>レイアウトを</a:t>
            </a:r>
            <a:r>
              <a:rPr lang="ja-JP" altLang="en-US" sz="2400" dirty="0"/>
              <a:t>仮定</a:t>
            </a:r>
            <a:endParaRPr kumimoji="1" lang="ja-JP" altLang="en-US" sz="2400" dirty="0"/>
          </a:p>
        </p:txBody>
      </p:sp>
      <p:sp>
        <p:nvSpPr>
          <p:cNvPr id="49" name="テキスト ボックス 48"/>
          <p:cNvSpPr txBox="1"/>
          <p:nvPr/>
        </p:nvSpPr>
        <p:spPr>
          <a:xfrm>
            <a:off x="5066557" y="1726566"/>
            <a:ext cx="5902011" cy="830997"/>
          </a:xfrm>
          <a:prstGeom prst="rect">
            <a:avLst/>
          </a:prstGeom>
          <a:noFill/>
        </p:spPr>
        <p:txBody>
          <a:bodyPr wrap="square" rtlCol="0">
            <a:spAutoFit/>
          </a:bodyPr>
          <a:lstStyle/>
          <a:p>
            <a:r>
              <a:rPr kumimoji="1" lang="ja-JP" altLang="en-US" sz="2400" dirty="0" smtClean="0"/>
              <a:t>メモリのロードは</a:t>
            </a:r>
            <a:r>
              <a:rPr lang="en-US" altLang="ja-JP" sz="2400" dirty="0"/>
              <a:t>1</a:t>
            </a:r>
            <a:r>
              <a:rPr lang="ja-JP" altLang="en-US" sz="2400" dirty="0" smtClean="0"/>
              <a:t>要素づつでは</a:t>
            </a:r>
            <a:r>
              <a:rPr lang="ja-JP" altLang="en-US" sz="2400" dirty="0"/>
              <a:t>なく幅</a:t>
            </a:r>
            <a:r>
              <a:rPr kumimoji="1" lang="ja-JP" altLang="en-US" sz="2400" dirty="0" smtClean="0"/>
              <a:t>を</a:t>
            </a:r>
            <a:endParaRPr kumimoji="1" lang="en-US" altLang="ja-JP" sz="2400" dirty="0" smtClean="0"/>
          </a:p>
          <a:p>
            <a:r>
              <a:rPr kumimoji="1" lang="ja-JP" altLang="en-US" sz="2400" dirty="0" smtClean="0"/>
              <a:t>持って一度にキャッシュに格納される</a:t>
            </a:r>
            <a:endParaRPr kumimoji="1" lang="en-US" altLang="ja-JP" sz="2400" dirty="0" smtClean="0"/>
          </a:p>
        </p:txBody>
      </p:sp>
      <p:grpSp>
        <p:nvGrpSpPr>
          <p:cNvPr id="213" name="グループ化 212"/>
          <p:cNvGrpSpPr/>
          <p:nvPr/>
        </p:nvGrpSpPr>
        <p:grpSpPr>
          <a:xfrm>
            <a:off x="1396024" y="2968092"/>
            <a:ext cx="2890702" cy="2897822"/>
            <a:chOff x="1002323" y="2606040"/>
            <a:chExt cx="3923209" cy="3932872"/>
          </a:xfrm>
        </p:grpSpPr>
        <p:grpSp>
          <p:nvGrpSpPr>
            <p:cNvPr id="171" name="グループ化 170"/>
            <p:cNvGrpSpPr/>
            <p:nvPr/>
          </p:nvGrpSpPr>
          <p:grpSpPr>
            <a:xfrm>
              <a:off x="1002323" y="2606040"/>
              <a:ext cx="3923209" cy="1925004"/>
              <a:chOff x="1002323" y="2606040"/>
              <a:chExt cx="3923209" cy="1925004"/>
            </a:xfrm>
          </p:grpSpPr>
          <p:sp>
            <p:nvSpPr>
              <p:cNvPr id="42" name="正方形/長方形 41"/>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正方形/長方形 57"/>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正方形/長方形 59"/>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矢印コネクタ 3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2" name="グループ化 171"/>
            <p:cNvGrpSpPr/>
            <p:nvPr/>
          </p:nvGrpSpPr>
          <p:grpSpPr>
            <a:xfrm>
              <a:off x="1002323" y="4407839"/>
              <a:ext cx="3923209" cy="2131073"/>
              <a:chOff x="1002323" y="2399971"/>
              <a:chExt cx="3923209" cy="2131073"/>
            </a:xfrm>
          </p:grpSpPr>
          <p:sp>
            <p:nvSpPr>
              <p:cNvPr id="173" name="正方形/長方形 172"/>
              <p:cNvSpPr/>
              <p:nvPr/>
            </p:nvSpPr>
            <p:spPr>
              <a:xfrm>
                <a:off x="3012002"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4" name="正方形/長方形 173"/>
              <p:cNvSpPr/>
              <p:nvPr/>
            </p:nvSpPr>
            <p:spPr>
              <a:xfrm>
                <a:off x="3510485"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5" name="正方形/長方形 174"/>
              <p:cNvSpPr/>
              <p:nvPr/>
            </p:nvSpPr>
            <p:spPr>
              <a:xfrm>
                <a:off x="4008967"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6" name="正方形/長方形 175"/>
              <p:cNvSpPr/>
              <p:nvPr/>
            </p:nvSpPr>
            <p:spPr>
              <a:xfrm>
                <a:off x="4507450"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7" name="正方形/長方形 176"/>
              <p:cNvSpPr/>
              <p:nvPr/>
            </p:nvSpPr>
            <p:spPr>
              <a:xfrm>
                <a:off x="3012002"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8" name="正方形/長方形 177"/>
              <p:cNvSpPr/>
              <p:nvPr/>
            </p:nvSpPr>
            <p:spPr>
              <a:xfrm>
                <a:off x="3510485"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9" name="正方形/長方形 178"/>
              <p:cNvSpPr/>
              <p:nvPr/>
            </p:nvSpPr>
            <p:spPr>
              <a:xfrm>
                <a:off x="4008967"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0" name="正方形/長方形 179"/>
              <p:cNvSpPr/>
              <p:nvPr/>
            </p:nvSpPr>
            <p:spPr>
              <a:xfrm>
                <a:off x="4507450"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1" name="正方形/長方形 180"/>
              <p:cNvSpPr/>
              <p:nvPr/>
            </p:nvSpPr>
            <p:spPr>
              <a:xfrm>
                <a:off x="3012002"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2" name="正方形/長方形 181"/>
              <p:cNvSpPr/>
              <p:nvPr/>
            </p:nvSpPr>
            <p:spPr>
              <a:xfrm>
                <a:off x="3510485"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3" name="正方形/長方形 182"/>
              <p:cNvSpPr/>
              <p:nvPr/>
            </p:nvSpPr>
            <p:spPr>
              <a:xfrm>
                <a:off x="4008967"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4" name="正方形/長方形 183"/>
              <p:cNvSpPr/>
              <p:nvPr/>
            </p:nvSpPr>
            <p:spPr>
              <a:xfrm>
                <a:off x="4507450"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5" name="正方形/長方形 184"/>
              <p:cNvSpPr/>
              <p:nvPr/>
            </p:nvSpPr>
            <p:spPr>
              <a:xfrm>
                <a:off x="3012002"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6" name="正方形/長方形 185"/>
              <p:cNvSpPr/>
              <p:nvPr/>
            </p:nvSpPr>
            <p:spPr>
              <a:xfrm>
                <a:off x="3510485"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7" name="正方形/長方形 186"/>
              <p:cNvSpPr/>
              <p:nvPr/>
            </p:nvSpPr>
            <p:spPr>
              <a:xfrm>
                <a:off x="4008967"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8" name="正方形/長方形 187"/>
              <p:cNvSpPr/>
              <p:nvPr/>
            </p:nvSpPr>
            <p:spPr>
              <a:xfrm>
                <a:off x="4507450"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9" name="正方形/長方形 188"/>
              <p:cNvSpPr/>
              <p:nvPr/>
            </p:nvSpPr>
            <p:spPr>
              <a:xfrm>
                <a:off x="1002323"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0" name="正方形/長方形 189"/>
              <p:cNvSpPr/>
              <p:nvPr/>
            </p:nvSpPr>
            <p:spPr>
              <a:xfrm>
                <a:off x="1500806"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1" name="正方形/長方形 190"/>
              <p:cNvSpPr/>
              <p:nvPr/>
            </p:nvSpPr>
            <p:spPr>
              <a:xfrm>
                <a:off x="1999288"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2" name="正方形/長方形 191"/>
              <p:cNvSpPr/>
              <p:nvPr/>
            </p:nvSpPr>
            <p:spPr>
              <a:xfrm>
                <a:off x="2497771" y="2606040"/>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3" name="正方形/長方形 192"/>
              <p:cNvSpPr/>
              <p:nvPr/>
            </p:nvSpPr>
            <p:spPr>
              <a:xfrm>
                <a:off x="1002323"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4" name="正方形/長方形 193"/>
              <p:cNvSpPr/>
              <p:nvPr/>
            </p:nvSpPr>
            <p:spPr>
              <a:xfrm>
                <a:off x="1500806"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p:cNvSpPr/>
              <p:nvPr/>
            </p:nvSpPr>
            <p:spPr>
              <a:xfrm>
                <a:off x="1999288"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p:cNvSpPr/>
              <p:nvPr/>
            </p:nvSpPr>
            <p:spPr>
              <a:xfrm>
                <a:off x="2497771" y="3108347"/>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7" name="正方形/長方形 196"/>
              <p:cNvSpPr/>
              <p:nvPr/>
            </p:nvSpPr>
            <p:spPr>
              <a:xfrm>
                <a:off x="1002323"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8" name="正方形/長方形 197"/>
              <p:cNvSpPr/>
              <p:nvPr/>
            </p:nvSpPr>
            <p:spPr>
              <a:xfrm>
                <a:off x="1500806"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9" name="正方形/長方形 198"/>
              <p:cNvSpPr/>
              <p:nvPr/>
            </p:nvSpPr>
            <p:spPr>
              <a:xfrm>
                <a:off x="1999288"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正方形/長方形 199"/>
              <p:cNvSpPr/>
              <p:nvPr/>
            </p:nvSpPr>
            <p:spPr>
              <a:xfrm>
                <a:off x="2497771" y="3610655"/>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正方形/長方形 200"/>
              <p:cNvSpPr/>
              <p:nvPr/>
            </p:nvSpPr>
            <p:spPr>
              <a:xfrm>
                <a:off x="1002323"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2" name="正方形/長方形 201"/>
              <p:cNvSpPr/>
              <p:nvPr/>
            </p:nvSpPr>
            <p:spPr>
              <a:xfrm>
                <a:off x="1500806"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3" name="正方形/長方形 202"/>
              <p:cNvSpPr/>
              <p:nvPr/>
            </p:nvSpPr>
            <p:spPr>
              <a:xfrm>
                <a:off x="1999288"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正方形/長方形 203"/>
              <p:cNvSpPr/>
              <p:nvPr/>
            </p:nvSpPr>
            <p:spPr>
              <a:xfrm>
                <a:off x="2497771" y="4112962"/>
                <a:ext cx="418082" cy="418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5" name="直線矢印コネクタ 204"/>
              <p:cNvCxnSpPr/>
              <p:nvPr/>
            </p:nvCxnSpPr>
            <p:spPr>
              <a:xfrm>
                <a:off x="1211364" y="2815081"/>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線矢印コネクタ 205"/>
              <p:cNvCxnSpPr/>
              <p:nvPr/>
            </p:nvCxnSpPr>
            <p:spPr>
              <a:xfrm>
                <a:off x="1211364" y="3317388"/>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線矢印コネクタ 206"/>
              <p:cNvCxnSpPr/>
              <p:nvPr/>
            </p:nvCxnSpPr>
            <p:spPr>
              <a:xfrm>
                <a:off x="1211364" y="3819696"/>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線矢印コネクタ 207"/>
              <p:cNvCxnSpPr/>
              <p:nvPr/>
            </p:nvCxnSpPr>
            <p:spPr>
              <a:xfrm>
                <a:off x="1211364" y="4322003"/>
                <a:ext cx="3545363" cy="0"/>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線矢印コネクタ 208"/>
              <p:cNvCxnSpPr/>
              <p:nvPr/>
            </p:nvCxnSpPr>
            <p:spPr>
              <a:xfrm flipH="1">
                <a:off x="1211364" y="2884385"/>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線矢印コネクタ 209"/>
              <p:cNvCxnSpPr/>
              <p:nvPr/>
            </p:nvCxnSpPr>
            <p:spPr>
              <a:xfrm flipH="1">
                <a:off x="1211364" y="3398198"/>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線矢印コネクタ 210"/>
              <p:cNvCxnSpPr/>
              <p:nvPr/>
            </p:nvCxnSpPr>
            <p:spPr>
              <a:xfrm flipH="1">
                <a:off x="1211364" y="3889282"/>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矢印コネクタ 211"/>
              <p:cNvCxnSpPr/>
              <p:nvPr/>
            </p:nvCxnSpPr>
            <p:spPr>
              <a:xfrm flipH="1">
                <a:off x="1211364" y="2399971"/>
                <a:ext cx="3545363" cy="363135"/>
              </a:xfrm>
              <a:prstGeom prst="straightConnector1">
                <a:avLst/>
              </a:prstGeom>
              <a:ln w="222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14" name="正方形/長方形 213"/>
          <p:cNvSpPr/>
          <p:nvPr/>
        </p:nvSpPr>
        <p:spPr>
          <a:xfrm>
            <a:off x="8218256" y="4144799"/>
            <a:ext cx="3939876" cy="1569660"/>
          </a:xfrm>
          <a:prstGeom prst="rect">
            <a:avLst/>
          </a:prstGeom>
        </p:spPr>
        <p:txBody>
          <a:bodyPr wrap="square">
            <a:spAutoFit/>
          </a:bodyPr>
          <a:lstStyle/>
          <a:p>
            <a:r>
              <a:rPr lang="ja-JP" altLang="en-US" sz="2400" b="1" dirty="0" smtClean="0"/>
              <a:t>一度キャッシュに入ったらロード</a:t>
            </a:r>
            <a:r>
              <a:rPr lang="ja-JP" altLang="en-US" sz="2400" b="1" dirty="0"/>
              <a:t>の</a:t>
            </a:r>
            <a:r>
              <a:rPr lang="ja-JP" altLang="en-US" sz="2400" b="1" dirty="0" smtClean="0"/>
              <a:t>無駄（キャッシュミス）を防ぐように処理するのが最善</a:t>
            </a:r>
            <a:endParaRPr lang="ja-JP" altLang="en-US" sz="2400" b="1" dirty="0"/>
          </a:p>
        </p:txBody>
      </p:sp>
      <p:grpSp>
        <p:nvGrpSpPr>
          <p:cNvPr id="300" name="グループ化 299"/>
          <p:cNvGrpSpPr/>
          <p:nvPr/>
        </p:nvGrpSpPr>
        <p:grpSpPr>
          <a:xfrm>
            <a:off x="5217432" y="2886074"/>
            <a:ext cx="3091348" cy="2979840"/>
            <a:chOff x="6353174" y="2886074"/>
            <a:chExt cx="3091348" cy="2979840"/>
          </a:xfrm>
        </p:grpSpPr>
        <p:sp>
          <p:nvSpPr>
            <p:cNvPr id="258" name="正方形/長方形 257"/>
            <p:cNvSpPr/>
            <p:nvPr/>
          </p:nvSpPr>
          <p:spPr>
            <a:xfrm>
              <a:off x="791869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828599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86532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902057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91869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828599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86532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902057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91869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828599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86532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902057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91869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828599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86532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902057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6437924"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680521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717250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7539801"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6437924"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680521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717250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7539801"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6437924"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680521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717250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7539801"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6437924"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680521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717250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7539801"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91869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828599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86532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902057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91869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828599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86532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902057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91869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828599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86532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902057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91869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828599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86532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902057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6437924"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680521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717250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7539801"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6437924"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680521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717250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7539801"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6437924"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680521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717250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7539801"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6437924"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680521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717250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7539801"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6353174"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919191" y="2886074"/>
              <a:ext cx="1525331" cy="47117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9" name="テキスト ボックス 298"/>
          <p:cNvSpPr txBox="1"/>
          <p:nvPr/>
        </p:nvSpPr>
        <p:spPr>
          <a:xfrm>
            <a:off x="8403192" y="2977885"/>
            <a:ext cx="2795484" cy="830997"/>
          </a:xfrm>
          <a:prstGeom prst="rect">
            <a:avLst/>
          </a:prstGeom>
          <a:noFill/>
        </p:spPr>
        <p:txBody>
          <a:bodyPr wrap="square" rtlCol="0">
            <a:spAutoFit/>
          </a:bodyPr>
          <a:lstStyle/>
          <a:p>
            <a:r>
              <a:rPr lang="ja-JP" altLang="en-US" sz="2400" dirty="0" smtClean="0"/>
              <a:t>例えば４</a:t>
            </a:r>
            <a:r>
              <a:rPr kumimoji="1" lang="ja-JP" altLang="en-US" sz="2400" dirty="0" smtClean="0"/>
              <a:t>画素</a:t>
            </a:r>
            <a:r>
              <a:rPr lang="ja-JP" altLang="en-US" sz="2400" dirty="0" smtClean="0"/>
              <a:t>づつメモリにロード</a:t>
            </a:r>
            <a:endParaRPr kumimoji="1" lang="ja-JP" altLang="en-US" sz="2400" dirty="0"/>
          </a:p>
        </p:txBody>
      </p:sp>
    </p:spTree>
    <p:extLst>
      <p:ext uri="{BB962C8B-B14F-4D97-AF65-F5344CB8AC3E}">
        <p14:creationId xmlns:p14="http://schemas.microsoft.com/office/powerpoint/2010/main" val="15089151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キャッシュブロッキング</a:t>
            </a:r>
            <a:r>
              <a:rPr lang="ja-JP" altLang="en-US" dirty="0"/>
              <a:t>　</a:t>
            </a:r>
            <a:r>
              <a:rPr kumimoji="1" lang="ja-JP" altLang="en-US" dirty="0" smtClean="0"/>
              <a:t>～</a:t>
            </a:r>
            <a:r>
              <a:rPr lang="ja-JP" altLang="en-US" dirty="0" smtClean="0"/>
              <a:t>行列転置～</a:t>
            </a:r>
            <a:endParaRPr kumimoji="1" lang="ja-JP" altLang="en-US" dirty="0"/>
          </a:p>
        </p:txBody>
      </p:sp>
      <p:sp>
        <p:nvSpPr>
          <p:cNvPr id="4" name="スライド番号プレースホルダー 3"/>
          <p:cNvSpPr>
            <a:spLocks noGrp="1"/>
          </p:cNvSpPr>
          <p:nvPr>
            <p:ph type="sldNum" sz="quarter" idx="12"/>
          </p:nvPr>
        </p:nvSpPr>
        <p:spPr/>
        <p:txBody>
          <a:bodyPr/>
          <a:lstStyle/>
          <a:p>
            <a:fld id="{6610F142-3F0F-4891-85ED-B3DFF9789FC8}" type="slidenum">
              <a:rPr kumimoji="1" lang="ja-JP" altLang="en-US" smtClean="0"/>
              <a:t>99</a:t>
            </a:fld>
            <a:endParaRPr kumimoji="1" lang="ja-JP" altLang="en-US"/>
          </a:p>
        </p:txBody>
      </p:sp>
      <p:sp>
        <p:nvSpPr>
          <p:cNvPr id="5" name="テキスト ボックス 4"/>
          <p:cNvSpPr txBox="1"/>
          <p:nvPr/>
        </p:nvSpPr>
        <p:spPr>
          <a:xfrm>
            <a:off x="4186154" y="2068597"/>
            <a:ext cx="3416320" cy="523220"/>
          </a:xfrm>
          <a:prstGeom prst="rect">
            <a:avLst/>
          </a:prstGeom>
          <a:noFill/>
        </p:spPr>
        <p:txBody>
          <a:bodyPr wrap="none" rtlCol="0">
            <a:spAutoFit/>
          </a:bodyPr>
          <a:lstStyle/>
          <a:p>
            <a:r>
              <a:rPr lang="ja-JP" altLang="en-US" sz="2800" b="1" dirty="0" smtClean="0"/>
              <a:t>ブロック単位で転置</a:t>
            </a:r>
            <a:endParaRPr kumimoji="1" lang="ja-JP" altLang="en-US" sz="2800" b="1" dirty="0"/>
          </a:p>
        </p:txBody>
      </p:sp>
      <p:grpSp>
        <p:nvGrpSpPr>
          <p:cNvPr id="8" name="グループ化 7"/>
          <p:cNvGrpSpPr/>
          <p:nvPr/>
        </p:nvGrpSpPr>
        <p:grpSpPr>
          <a:xfrm>
            <a:off x="598115" y="2657474"/>
            <a:ext cx="3110398" cy="3131621"/>
            <a:chOff x="5477782" y="2838449"/>
            <a:chExt cx="3110398" cy="3131621"/>
          </a:xfrm>
        </p:grpSpPr>
        <p:sp>
          <p:nvSpPr>
            <p:cNvPr id="258" name="正方形/長方形 25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9" name="正方形/長方形 25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0" name="正方形/長方形 25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1" name="正方形/長方形 260"/>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2" name="正方形/長方形 261"/>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3" name="正方形/長方形 262"/>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4" name="正方形/長方形 263"/>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5" name="正方形/長方形 264"/>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6" name="正方形/長方形 265"/>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7" name="正方形/長方形 266"/>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8" name="正方形/長方形 267"/>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9" name="正方形/長方形 268"/>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0" name="正方形/長方形 269"/>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1" name="正方形/長方形 270"/>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2" name="正方形/長方形 271"/>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3" name="正方形/長方形 272"/>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4" name="正方形/長方形 273"/>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5" name="正方形/長方形 274"/>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 name="正方形/長方形 275"/>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7" name="正方形/長方形 276"/>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8" name="正方形/長方形 277"/>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9" name="正方形/長方形 278"/>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0" name="正方形/長方形 279"/>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1" name="正方形/長方形 280"/>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2" name="正方形/長方形 281"/>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3" name="正方形/長方形 282"/>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4" name="正方形/長方形 283"/>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5" name="正方形/長方形 284"/>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6" name="正方形/長方形 285"/>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7" name="正方形/長方形 286"/>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8" name="正方形/長方形 287"/>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9" name="正方形/長方形 288"/>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8" name="正方形/長方形 217"/>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9" name="正方形/長方形 218"/>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正方形/長方形 219"/>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正方形/長方形 220"/>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2" name="正方形/長方形 221"/>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3" name="正方形/長方形 222"/>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正方形/長方形 223"/>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正方形/長方形 224"/>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6" name="正方形/長方形 225"/>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7" name="正方形/長方形 226"/>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8" name="正方形/長方形 227"/>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9" name="正方形/長方形 228"/>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3" name="正方形/長方形 232"/>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4" name="正方形/長方形 233"/>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5" name="正方形/長方形 234"/>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6" name="正方形/長方形 235"/>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7" name="正方形/長方形 236"/>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8" name="正方形/長方形 237"/>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9" name="正方形/長方形 238"/>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0" name="正方形/長方形 239"/>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1" name="正方形/長方形 240"/>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2" name="正方形/長方形 241"/>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3" name="正方形/長方形 242"/>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4" name="正方形/長方形 243"/>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5" name="正方形/長方形 244"/>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6" name="正方形/長方形 245"/>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7" name="正方形/長方形 246"/>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8" name="正方形/長方形 247"/>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9" name="正方形/長方形 248"/>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7" name="角丸四角形 296"/>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8" name="角丸四角形 297"/>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角丸四角形 157"/>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角丸四角形 158"/>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弧 6"/>
            <p:cNvSpPr/>
            <p:nvPr/>
          </p:nvSpPr>
          <p:spPr>
            <a:xfrm>
              <a:off x="5850254"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3" name="円弧 162"/>
            <p:cNvSpPr/>
            <p:nvPr/>
          </p:nvSpPr>
          <p:spPr>
            <a:xfrm>
              <a:off x="7277565" y="3284851"/>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4" name="円弧 163"/>
            <p:cNvSpPr/>
            <p:nvPr/>
          </p:nvSpPr>
          <p:spPr>
            <a:xfrm>
              <a:off x="5850254"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5" name="円弧 164"/>
            <p:cNvSpPr/>
            <p:nvPr/>
          </p:nvSpPr>
          <p:spPr>
            <a:xfrm>
              <a:off x="7277565" y="4803208"/>
              <a:ext cx="914400" cy="914400"/>
            </a:xfrm>
            <a:prstGeom prst="arc">
              <a:avLst>
                <a:gd name="adj1" fmla="val 16200000"/>
                <a:gd name="adj2" fmla="val 12634754"/>
              </a:avLst>
            </a:prstGeom>
            <a:ln w="666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167" name="グループ化 166"/>
          <p:cNvGrpSpPr/>
          <p:nvPr/>
        </p:nvGrpSpPr>
        <p:grpSpPr>
          <a:xfrm>
            <a:off x="7659911" y="2657474"/>
            <a:ext cx="3110398" cy="3131621"/>
            <a:chOff x="5477782" y="2838449"/>
            <a:chExt cx="3110398" cy="3131621"/>
          </a:xfrm>
        </p:grpSpPr>
        <p:sp>
          <p:nvSpPr>
            <p:cNvPr id="168" name="正方形/長方形 167"/>
            <p:cNvSpPr/>
            <p:nvPr/>
          </p:nvSpPr>
          <p:spPr>
            <a:xfrm>
              <a:off x="706235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正方形/長方形 168"/>
            <p:cNvSpPr/>
            <p:nvPr/>
          </p:nvSpPr>
          <p:spPr>
            <a:xfrm>
              <a:off x="7429648"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正方形/長方形 169"/>
            <p:cNvSpPr/>
            <p:nvPr/>
          </p:nvSpPr>
          <p:spPr>
            <a:xfrm>
              <a:off x="7796940"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5" name="正方形/長方形 214"/>
            <p:cNvSpPr/>
            <p:nvPr/>
          </p:nvSpPr>
          <p:spPr>
            <a:xfrm>
              <a:off x="816423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正方形/長方形 215"/>
            <p:cNvSpPr/>
            <p:nvPr/>
          </p:nvSpPr>
          <p:spPr>
            <a:xfrm>
              <a:off x="706235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正方形/長方形 216"/>
            <p:cNvSpPr/>
            <p:nvPr/>
          </p:nvSpPr>
          <p:spPr>
            <a:xfrm>
              <a:off x="7429648"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0" name="正方形/長方形 249"/>
            <p:cNvSpPr/>
            <p:nvPr/>
          </p:nvSpPr>
          <p:spPr>
            <a:xfrm>
              <a:off x="7796940"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1" name="正方形/長方形 250"/>
            <p:cNvSpPr/>
            <p:nvPr/>
          </p:nvSpPr>
          <p:spPr>
            <a:xfrm>
              <a:off x="816423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2" name="正方形/長方形 251"/>
            <p:cNvSpPr/>
            <p:nvPr/>
          </p:nvSpPr>
          <p:spPr>
            <a:xfrm>
              <a:off x="706235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3" name="正方形/長方形 252"/>
            <p:cNvSpPr/>
            <p:nvPr/>
          </p:nvSpPr>
          <p:spPr>
            <a:xfrm>
              <a:off x="7429648"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4" name="正方形/長方形 253"/>
            <p:cNvSpPr/>
            <p:nvPr/>
          </p:nvSpPr>
          <p:spPr>
            <a:xfrm>
              <a:off x="7796940"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5" name="正方形/長方形 254"/>
            <p:cNvSpPr/>
            <p:nvPr/>
          </p:nvSpPr>
          <p:spPr>
            <a:xfrm>
              <a:off x="816423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6" name="正方形/長方形 255"/>
            <p:cNvSpPr/>
            <p:nvPr/>
          </p:nvSpPr>
          <p:spPr>
            <a:xfrm>
              <a:off x="706235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7" name="正方形/長方形 256"/>
            <p:cNvSpPr/>
            <p:nvPr/>
          </p:nvSpPr>
          <p:spPr>
            <a:xfrm>
              <a:off x="7429648"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0" name="正方形/長方形 289"/>
            <p:cNvSpPr/>
            <p:nvPr/>
          </p:nvSpPr>
          <p:spPr>
            <a:xfrm>
              <a:off x="7796940"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1" name="正方形/長方形 290"/>
            <p:cNvSpPr/>
            <p:nvPr/>
          </p:nvSpPr>
          <p:spPr>
            <a:xfrm>
              <a:off x="816423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2" name="正方形/長方形 291"/>
            <p:cNvSpPr/>
            <p:nvPr/>
          </p:nvSpPr>
          <p:spPr>
            <a:xfrm>
              <a:off x="5581582"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3" name="正方形/長方形 292"/>
            <p:cNvSpPr/>
            <p:nvPr/>
          </p:nvSpPr>
          <p:spPr>
            <a:xfrm>
              <a:off x="5948875"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4" name="正方形/長方形 293"/>
            <p:cNvSpPr/>
            <p:nvPr/>
          </p:nvSpPr>
          <p:spPr>
            <a:xfrm>
              <a:off x="6316167"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5" name="正方形/長方形 294"/>
            <p:cNvSpPr/>
            <p:nvPr/>
          </p:nvSpPr>
          <p:spPr>
            <a:xfrm>
              <a:off x="6683459" y="296809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6" name="正方形/長方形 295"/>
            <p:cNvSpPr/>
            <p:nvPr/>
          </p:nvSpPr>
          <p:spPr>
            <a:xfrm>
              <a:off x="5581582"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1" name="正方形/長方形 300"/>
            <p:cNvSpPr/>
            <p:nvPr/>
          </p:nvSpPr>
          <p:spPr>
            <a:xfrm>
              <a:off x="5948875"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2" name="正方形/長方形 301"/>
            <p:cNvSpPr/>
            <p:nvPr/>
          </p:nvSpPr>
          <p:spPr>
            <a:xfrm>
              <a:off x="6316167"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3" name="正方形/長方形 302"/>
            <p:cNvSpPr/>
            <p:nvPr/>
          </p:nvSpPr>
          <p:spPr>
            <a:xfrm>
              <a:off x="6683459" y="333820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正方形/長方形 303"/>
            <p:cNvSpPr/>
            <p:nvPr/>
          </p:nvSpPr>
          <p:spPr>
            <a:xfrm>
              <a:off x="5581582"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5" name="正方形/長方形 304"/>
            <p:cNvSpPr/>
            <p:nvPr/>
          </p:nvSpPr>
          <p:spPr>
            <a:xfrm>
              <a:off x="5948875"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6" name="正方形/長方形 305"/>
            <p:cNvSpPr/>
            <p:nvPr/>
          </p:nvSpPr>
          <p:spPr>
            <a:xfrm>
              <a:off x="6316167"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7" name="正方形/長方形 306"/>
            <p:cNvSpPr/>
            <p:nvPr/>
          </p:nvSpPr>
          <p:spPr>
            <a:xfrm>
              <a:off x="6683459" y="370831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正方形/長方形 307"/>
            <p:cNvSpPr/>
            <p:nvPr/>
          </p:nvSpPr>
          <p:spPr>
            <a:xfrm>
              <a:off x="5581582"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9" name="正方形/長方形 308"/>
            <p:cNvSpPr/>
            <p:nvPr/>
          </p:nvSpPr>
          <p:spPr>
            <a:xfrm>
              <a:off x="5948875"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0" name="正方形/長方形 309"/>
            <p:cNvSpPr/>
            <p:nvPr/>
          </p:nvSpPr>
          <p:spPr>
            <a:xfrm>
              <a:off x="6316167"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1" name="正方形/長方形 310"/>
            <p:cNvSpPr/>
            <p:nvPr/>
          </p:nvSpPr>
          <p:spPr>
            <a:xfrm>
              <a:off x="6683459" y="4078423"/>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2" name="正方形/長方形 311"/>
            <p:cNvSpPr/>
            <p:nvPr/>
          </p:nvSpPr>
          <p:spPr>
            <a:xfrm>
              <a:off x="706235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3" name="正方形/長方形 312"/>
            <p:cNvSpPr/>
            <p:nvPr/>
          </p:nvSpPr>
          <p:spPr>
            <a:xfrm>
              <a:off x="7429648"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4" name="正方形/長方形 313"/>
            <p:cNvSpPr/>
            <p:nvPr/>
          </p:nvSpPr>
          <p:spPr>
            <a:xfrm>
              <a:off x="7796940"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5" name="正方形/長方形 314"/>
            <p:cNvSpPr/>
            <p:nvPr/>
          </p:nvSpPr>
          <p:spPr>
            <a:xfrm>
              <a:off x="816423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6" name="正方形/長方形 315"/>
            <p:cNvSpPr/>
            <p:nvPr/>
          </p:nvSpPr>
          <p:spPr>
            <a:xfrm>
              <a:off x="706235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7" name="正方形/長方形 316"/>
            <p:cNvSpPr/>
            <p:nvPr/>
          </p:nvSpPr>
          <p:spPr>
            <a:xfrm>
              <a:off x="7429648"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8" name="正方形/長方形 317"/>
            <p:cNvSpPr/>
            <p:nvPr/>
          </p:nvSpPr>
          <p:spPr>
            <a:xfrm>
              <a:off x="7796940"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9" name="正方形/長方形 318"/>
            <p:cNvSpPr/>
            <p:nvPr/>
          </p:nvSpPr>
          <p:spPr>
            <a:xfrm>
              <a:off x="816423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0" name="正方形/長方形 319"/>
            <p:cNvSpPr/>
            <p:nvPr/>
          </p:nvSpPr>
          <p:spPr>
            <a:xfrm>
              <a:off x="706235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1" name="正方形/長方形 320"/>
            <p:cNvSpPr/>
            <p:nvPr/>
          </p:nvSpPr>
          <p:spPr>
            <a:xfrm>
              <a:off x="7429648"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2" name="正方形/長方形 321"/>
            <p:cNvSpPr/>
            <p:nvPr/>
          </p:nvSpPr>
          <p:spPr>
            <a:xfrm>
              <a:off x="7796940"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3" name="正方形/長方形 322"/>
            <p:cNvSpPr/>
            <p:nvPr/>
          </p:nvSpPr>
          <p:spPr>
            <a:xfrm>
              <a:off x="816423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4" name="正方形/長方形 323"/>
            <p:cNvSpPr/>
            <p:nvPr/>
          </p:nvSpPr>
          <p:spPr>
            <a:xfrm>
              <a:off x="706235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5" name="正方形/長方形 324"/>
            <p:cNvSpPr/>
            <p:nvPr/>
          </p:nvSpPr>
          <p:spPr>
            <a:xfrm>
              <a:off x="7429648"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6" name="正方形/長方形 325"/>
            <p:cNvSpPr/>
            <p:nvPr/>
          </p:nvSpPr>
          <p:spPr>
            <a:xfrm>
              <a:off x="7796940"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7" name="正方形/長方形 326"/>
            <p:cNvSpPr/>
            <p:nvPr/>
          </p:nvSpPr>
          <p:spPr>
            <a:xfrm>
              <a:off x="816423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8" name="正方形/長方形 327"/>
            <p:cNvSpPr/>
            <p:nvPr/>
          </p:nvSpPr>
          <p:spPr>
            <a:xfrm>
              <a:off x="5581582"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9" name="正方形/長方形 328"/>
            <p:cNvSpPr/>
            <p:nvPr/>
          </p:nvSpPr>
          <p:spPr>
            <a:xfrm>
              <a:off x="5948875"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0" name="正方形/長方形 329"/>
            <p:cNvSpPr/>
            <p:nvPr/>
          </p:nvSpPr>
          <p:spPr>
            <a:xfrm>
              <a:off x="6316167"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1" name="正方形/長方形 330"/>
            <p:cNvSpPr/>
            <p:nvPr/>
          </p:nvSpPr>
          <p:spPr>
            <a:xfrm>
              <a:off x="6683459" y="444753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2" name="正方形/長方形 331"/>
            <p:cNvSpPr/>
            <p:nvPr/>
          </p:nvSpPr>
          <p:spPr>
            <a:xfrm>
              <a:off x="5581582"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3" name="正方形/長方形 332"/>
            <p:cNvSpPr/>
            <p:nvPr/>
          </p:nvSpPr>
          <p:spPr>
            <a:xfrm>
              <a:off x="5948875"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4" name="正方形/長方形 333"/>
            <p:cNvSpPr/>
            <p:nvPr/>
          </p:nvSpPr>
          <p:spPr>
            <a:xfrm>
              <a:off x="6316167"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5" name="正方形/長方形 334"/>
            <p:cNvSpPr/>
            <p:nvPr/>
          </p:nvSpPr>
          <p:spPr>
            <a:xfrm>
              <a:off x="6683459" y="4817641"/>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6" name="正方形/長方形 335"/>
            <p:cNvSpPr/>
            <p:nvPr/>
          </p:nvSpPr>
          <p:spPr>
            <a:xfrm>
              <a:off x="5581582"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7" name="正方形/長方形 336"/>
            <p:cNvSpPr/>
            <p:nvPr/>
          </p:nvSpPr>
          <p:spPr>
            <a:xfrm>
              <a:off x="5948875"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8" name="正方形/長方形 337"/>
            <p:cNvSpPr/>
            <p:nvPr/>
          </p:nvSpPr>
          <p:spPr>
            <a:xfrm>
              <a:off x="6316167"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9" name="正方形/長方形 338"/>
            <p:cNvSpPr/>
            <p:nvPr/>
          </p:nvSpPr>
          <p:spPr>
            <a:xfrm>
              <a:off x="6683459" y="518775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0" name="正方形/長方形 339"/>
            <p:cNvSpPr/>
            <p:nvPr/>
          </p:nvSpPr>
          <p:spPr>
            <a:xfrm>
              <a:off x="5581582"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1" name="正方形/長方形 340"/>
            <p:cNvSpPr/>
            <p:nvPr/>
          </p:nvSpPr>
          <p:spPr>
            <a:xfrm>
              <a:off x="5948875"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2" name="正方形/長方形 341"/>
            <p:cNvSpPr/>
            <p:nvPr/>
          </p:nvSpPr>
          <p:spPr>
            <a:xfrm>
              <a:off x="6316167"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3" name="正方形/長方形 342"/>
            <p:cNvSpPr/>
            <p:nvPr/>
          </p:nvSpPr>
          <p:spPr>
            <a:xfrm>
              <a:off x="6683459" y="5557862"/>
              <a:ext cx="308052" cy="308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4" name="角丸四角形 343"/>
            <p:cNvSpPr/>
            <p:nvPr/>
          </p:nvSpPr>
          <p:spPr>
            <a:xfrm>
              <a:off x="5477782"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5" name="角丸四角形 344"/>
            <p:cNvSpPr/>
            <p:nvPr/>
          </p:nvSpPr>
          <p:spPr>
            <a:xfrm>
              <a:off x="7062849" y="2838449"/>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6" name="角丸四角形 345"/>
            <p:cNvSpPr/>
            <p:nvPr/>
          </p:nvSpPr>
          <p:spPr>
            <a:xfrm>
              <a:off x="5496832"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7" name="角丸四角形 346"/>
            <p:cNvSpPr/>
            <p:nvPr/>
          </p:nvSpPr>
          <p:spPr>
            <a:xfrm>
              <a:off x="7062849" y="4408613"/>
              <a:ext cx="1525331" cy="1561457"/>
            </a:xfrm>
            <a:prstGeom prst="roundRect">
              <a:avLst/>
            </a:prstGeom>
            <a:solidFill>
              <a:schemeClr val="accent6">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7" name="直線矢印コネクタ 16"/>
          <p:cNvCxnSpPr/>
          <p:nvPr/>
        </p:nvCxnSpPr>
        <p:spPr>
          <a:xfrm flipV="1">
            <a:off x="1590526" y="3148520"/>
            <a:ext cx="8096399" cy="193091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2855098" y="3279951"/>
            <a:ext cx="5348502" cy="16926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4186154" y="5188072"/>
            <a:ext cx="3416320" cy="523220"/>
          </a:xfrm>
          <a:prstGeom prst="rect">
            <a:avLst/>
          </a:prstGeom>
          <a:noFill/>
        </p:spPr>
        <p:txBody>
          <a:bodyPr wrap="none" rtlCol="0">
            <a:spAutoFit/>
          </a:bodyPr>
          <a:lstStyle/>
          <a:p>
            <a:r>
              <a:rPr lang="ja-JP" altLang="en-US" sz="2800" b="1" dirty="0" smtClean="0"/>
              <a:t>対角以外をスワップ</a:t>
            </a:r>
            <a:endParaRPr kumimoji="1" lang="ja-JP" altLang="en-US" sz="2800" b="1" dirty="0"/>
          </a:p>
        </p:txBody>
      </p:sp>
    </p:spTree>
    <p:extLst>
      <p:ext uri="{BB962C8B-B14F-4D97-AF65-F5344CB8AC3E}">
        <p14:creationId xmlns:p14="http://schemas.microsoft.com/office/powerpoint/2010/main" val="1316780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ユーザー定義 3">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rtlCol="0" anchor="ctr">
        <a:spAutoFit/>
      </a:bodyPr>
      <a:lstStyle>
        <a:defPPr>
          <a:defRPr/>
        </a:defPPr>
      </a:lstStyle>
      <a:style>
        <a:lnRef idx="1">
          <a:schemeClr val="accent1"/>
        </a:lnRef>
        <a:fillRef idx="2">
          <a:schemeClr val="accent1"/>
        </a:fillRef>
        <a:effectRef idx="1">
          <a:schemeClr val="accent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5774</TotalTime>
  <Words>5726</Words>
  <Application>Microsoft Office PowerPoint</Application>
  <PresentationFormat>ワイド画面</PresentationFormat>
  <Paragraphs>1594</Paragraphs>
  <Slides>124</Slides>
  <Notes>1</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124</vt:i4>
      </vt:variant>
    </vt:vector>
  </HeadingPairs>
  <TitlesOfParts>
    <vt:vector size="136" baseType="lpstr">
      <vt:lpstr>?l?r ?o?S?V?b?N</vt:lpstr>
      <vt:lpstr>HGP行書体</vt:lpstr>
      <vt:lpstr>ＭＳ Ｐゴシック</vt:lpstr>
      <vt:lpstr>ＭＳ ゴシック</vt:lpstr>
      <vt:lpstr>メイリオ</vt:lpstr>
      <vt:lpstr>鐔ョ鐔わ愁誌終</vt:lpstr>
      <vt:lpstr>Arial</vt:lpstr>
      <vt:lpstr>Calibri</vt:lpstr>
      <vt:lpstr>Cambria Math</vt:lpstr>
      <vt:lpstr>Consolas</vt:lpstr>
      <vt:lpstr>Segoe UI</vt:lpstr>
      <vt:lpstr>Office テーマ</vt:lpstr>
      <vt:lpstr>マルチコアを用いた 画像処理</vt:lpstr>
      <vt:lpstr>自己紹介</vt:lpstr>
      <vt:lpstr>PowerPoint プレゼンテーション</vt:lpstr>
      <vt:lpstr>質問</vt:lpstr>
      <vt:lpstr>発表の目的</vt:lpstr>
      <vt:lpstr>背景</vt:lpstr>
      <vt:lpstr>ムーアの法則</vt:lpstr>
      <vt:lpstr>クロック数の上限</vt:lpstr>
      <vt:lpstr>集積化は続き，CPUはマルチコアへ</vt:lpstr>
      <vt:lpstr>さらに．．．ダークシリコン</vt:lpstr>
      <vt:lpstr>GPU</vt:lpstr>
      <vt:lpstr>GPUとCPUの計算速度</vt:lpstr>
      <vt:lpstr>スーパーコンピュータ  京</vt:lpstr>
      <vt:lpstr>Why CPU?</vt:lpstr>
      <vt:lpstr>GPUがCPUより１００倍速いという神話を暴くCPU-GPU間でのスループットの評価</vt:lpstr>
      <vt:lpstr>論文の要約</vt:lpstr>
      <vt:lpstr>CPUのGPU化？</vt:lpstr>
      <vt:lpstr>並列化の知識</vt:lpstr>
      <vt:lpstr>並列化とは？</vt:lpstr>
      <vt:lpstr>アムダールの法則（Amdahl's law）</vt:lpstr>
      <vt:lpstr>アムダールが示す限界</vt:lpstr>
      <vt:lpstr>オーバーヘッド</vt:lpstr>
      <vt:lpstr>画像処理の並列性</vt:lpstr>
      <vt:lpstr>粒度</vt:lpstr>
      <vt:lpstr>粒度の選び方</vt:lpstr>
      <vt:lpstr>並列性能における最適化パラメータ</vt:lpstr>
      <vt:lpstr>粒度の選択結果</vt:lpstr>
      <vt:lpstr>粒度の選択結果 ～パーティクルフィルタを例として～</vt:lpstr>
      <vt:lpstr>画像処理の並列化の分解例</vt:lpstr>
      <vt:lpstr>フリンの分類</vt:lpstr>
      <vt:lpstr>フリンの分類（図解）</vt:lpstr>
      <vt:lpstr>画像処理の並列化プログラミング</vt:lpstr>
      <vt:lpstr>構造化並列プログラミング</vt:lpstr>
      <vt:lpstr>並列化プログラミングの並列パターン</vt:lpstr>
      <vt:lpstr>画像処理で使う代表的なパターン</vt:lpstr>
      <vt:lpstr>Map</vt:lpstr>
      <vt:lpstr>Stencil</vt:lpstr>
      <vt:lpstr>Reduction</vt:lpstr>
      <vt:lpstr>Scan</vt:lpstr>
      <vt:lpstr>Fork-join</vt:lpstr>
      <vt:lpstr>Pile-line</vt:lpstr>
      <vt:lpstr>画像処理への分類の適用</vt:lpstr>
      <vt:lpstr>実装</vt:lpstr>
      <vt:lpstr>並列化の実装手段</vt:lpstr>
      <vt:lpstr>PowerPoint プレゼンテーション</vt:lpstr>
      <vt:lpstr>並列化の比較</vt:lpstr>
      <vt:lpstr>OpenMP</vt:lpstr>
      <vt:lpstr>加算 (Map)</vt:lpstr>
      <vt:lpstr>ポイントオペレータ（Map）</vt:lpstr>
      <vt:lpstr>画素の合計（Reduction）</vt:lpstr>
      <vt:lpstr>画素の合計</vt:lpstr>
      <vt:lpstr>フィルタ（Stencil）</vt:lpstr>
      <vt:lpstr>フィルタ</vt:lpstr>
      <vt:lpstr>フィルタ</vt:lpstr>
      <vt:lpstr>フィルタ</vt:lpstr>
      <vt:lpstr>フィルタ～並列位置での比較～</vt:lpstr>
      <vt:lpstr>IIRフィルタ（Scan）</vt:lpstr>
      <vt:lpstr>IIRフィルタ</vt:lpstr>
      <vt:lpstr>IIRフィルタ（Scan→Map）</vt:lpstr>
      <vt:lpstr>Fork-join</vt:lpstr>
      <vt:lpstr>Pile-line</vt:lpstr>
      <vt:lpstr>Pile-line</vt:lpstr>
      <vt:lpstr>OpenMP vs Intel TBB</vt:lpstr>
      <vt:lpstr>OpenCVにおける スレッド並列化</vt:lpstr>
      <vt:lpstr>SIMD (SSE, AVX)</vt:lpstr>
      <vt:lpstr>SSE, AVXによるSIMD演算</vt:lpstr>
      <vt:lpstr>SIMDレジスタを指す変数 __m128, __m256</vt:lpstr>
      <vt:lpstr>128bitレジスタのイメージ</vt:lpstr>
      <vt:lpstr>SIMD演算</vt:lpstr>
      <vt:lpstr>加算（MAP）</vt:lpstr>
      <vt:lpstr>加算（MAP） uchar</vt:lpstr>
      <vt:lpstr>メモリのアライメント</vt:lpstr>
      <vt:lpstr>加算（MAP） float</vt:lpstr>
      <vt:lpstr>加算（MAP） float - AVX</vt:lpstr>
      <vt:lpstr>SIMD演算の関数例</vt:lpstr>
      <vt:lpstr>画素値の合計（Reduction）</vt:lpstr>
      <vt:lpstr>画素値の合計（Reduction）</vt:lpstr>
      <vt:lpstr>フィルタ （Stencil）</vt:lpstr>
      <vt:lpstr>OpenMPと SIMDは 併用可能</vt:lpstr>
      <vt:lpstr>IIRフィルタ (Scan→Map)</vt:lpstr>
      <vt:lpstr>IIRフィルタ(Scan)</vt:lpstr>
      <vt:lpstr>SIMDのデメリット</vt:lpstr>
      <vt:lpstr>各要素を移動させる命令は 非常に制約のある操作が必要 </vt:lpstr>
      <vt:lpstr>_mm_unpack</vt:lpstr>
      <vt:lpstr>_mm_packs</vt:lpstr>
      <vt:lpstr>_mm_shuffle</vt:lpstr>
      <vt:lpstr>_mm_blend</vt:lpstr>
      <vt:lpstr>SIMDプログラミングの肝</vt:lpstr>
      <vt:lpstr>並列化の効果が少ない場合</vt:lpstr>
      <vt:lpstr>モバイル端末では？</vt:lpstr>
      <vt:lpstr>実は重要なメモリのIO</vt:lpstr>
      <vt:lpstr>記憶域へのアクセス</vt:lpstr>
      <vt:lpstr>計算 vs メモリアクセス</vt:lpstr>
      <vt:lpstr>ボトルネックはCPU？それともIO？</vt:lpstr>
      <vt:lpstr>GPU・CPUのメモリIO速度</vt:lpstr>
      <vt:lpstr>SRAM vs DRAM</vt:lpstr>
      <vt:lpstr>メモリアクセスの最適化</vt:lpstr>
      <vt:lpstr>キャッシュブロッキング　～行列転置～</vt:lpstr>
      <vt:lpstr>キャッシュブロッキング　～行列転置～</vt:lpstr>
      <vt:lpstr>ソートによる行列転置</vt:lpstr>
      <vt:lpstr>転置の実装例</vt:lpstr>
      <vt:lpstr>プログラムの最適化時はメモリにも注意</vt:lpstr>
      <vt:lpstr>研究紹介</vt:lpstr>
      <vt:lpstr>Removing Depth Map Coding Distortion by Using Post Filter Set</vt:lpstr>
      <vt:lpstr>Weighted Joint Bilateral Filter with Slope Depth Compensation Filter for Depth Map Refinement</vt:lpstr>
      <vt:lpstr>Filter Based Alpha Matting for  Depth Image Based Rendering</vt:lpstr>
      <vt:lpstr>アルゴリズムの最適な選択</vt:lpstr>
      <vt:lpstr>まとめ</vt:lpstr>
      <vt:lpstr>参考文献</vt:lpstr>
      <vt:lpstr>The Art of Multiprocessor Programming</vt:lpstr>
      <vt:lpstr>コンピュータの構成と設計</vt:lpstr>
      <vt:lpstr>アセンブラ画像処理プログラミング ―SIMDによる処理の高速化</vt:lpstr>
      <vt:lpstr>Intelの日本語技術資料</vt:lpstr>
      <vt:lpstr>OpenCV, Eigen, fftw, x264,ffmpeg のソースコード</vt:lpstr>
      <vt:lpstr>その他の話題</vt:lpstr>
      <vt:lpstr>高速化の手順</vt:lpstr>
      <vt:lpstr>１日で覚える簡単高速化</vt:lpstr>
      <vt:lpstr>OpenMP遅いとおもったら？</vt:lpstr>
      <vt:lpstr>MPI (Message Passing Interface)について</vt:lpstr>
      <vt:lpstr>アルゴリズムが並列化可能かの簡易テスト</vt:lpstr>
      <vt:lpstr>用語：並行性 vs 並列性</vt:lpstr>
      <vt:lpstr>コンパイラの自動並列化はどこまで出来るのか？</vt:lpstr>
      <vt:lpstr>高速化されたライブラリの情報</vt:lpstr>
      <vt:lpstr>Cuda vs OpenCL </vt:lpstr>
    </vt:vector>
  </TitlesOfParts>
  <Company>Nagoya Institute of Tecnology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Norishige Fukushima</dc:creator>
  <cp:lastModifiedBy>Norishige Fukushima</cp:lastModifiedBy>
  <cp:revision>231</cp:revision>
  <dcterms:created xsi:type="dcterms:W3CDTF">2014-03-18T08:10:56Z</dcterms:created>
  <dcterms:modified xsi:type="dcterms:W3CDTF">2014-04-22T03:41:35Z</dcterms:modified>
</cp:coreProperties>
</file>